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45"/>
  </p:notesMasterIdLst>
  <p:handoutMasterIdLst>
    <p:handoutMasterId r:id="rId46"/>
  </p:handoutMasterIdLst>
  <p:sldIdLst>
    <p:sldId id="610" r:id="rId2"/>
    <p:sldId id="660" r:id="rId3"/>
    <p:sldId id="644" r:id="rId4"/>
    <p:sldId id="623" r:id="rId5"/>
    <p:sldId id="611" r:id="rId6"/>
    <p:sldId id="606" r:id="rId7"/>
    <p:sldId id="659" r:id="rId8"/>
    <p:sldId id="624" r:id="rId9"/>
    <p:sldId id="625" r:id="rId10"/>
    <p:sldId id="626" r:id="rId11"/>
    <p:sldId id="627" r:id="rId12"/>
    <p:sldId id="628" r:id="rId13"/>
    <p:sldId id="629" r:id="rId14"/>
    <p:sldId id="630" r:id="rId15"/>
    <p:sldId id="632" r:id="rId16"/>
    <p:sldId id="633" r:id="rId17"/>
    <p:sldId id="584" r:id="rId18"/>
    <p:sldId id="582" r:id="rId19"/>
    <p:sldId id="539" r:id="rId20"/>
    <p:sldId id="645" r:id="rId21"/>
    <p:sldId id="637" r:id="rId22"/>
    <p:sldId id="653" r:id="rId23"/>
    <p:sldId id="638" r:id="rId24"/>
    <p:sldId id="646" r:id="rId25"/>
    <p:sldId id="639" r:id="rId26"/>
    <p:sldId id="647" r:id="rId27"/>
    <p:sldId id="640" r:id="rId28"/>
    <p:sldId id="648" r:id="rId29"/>
    <p:sldId id="612" r:id="rId30"/>
    <p:sldId id="622" r:id="rId31"/>
    <p:sldId id="614" r:id="rId32"/>
    <p:sldId id="615" r:id="rId33"/>
    <p:sldId id="649" r:id="rId34"/>
    <p:sldId id="652" r:id="rId35"/>
    <p:sldId id="657" r:id="rId36"/>
    <p:sldId id="651" r:id="rId37"/>
    <p:sldId id="618" r:id="rId38"/>
    <p:sldId id="517" r:id="rId39"/>
    <p:sldId id="617" r:id="rId40"/>
    <p:sldId id="619" r:id="rId41"/>
    <p:sldId id="621" r:id="rId42"/>
    <p:sldId id="634" r:id="rId43"/>
    <p:sldId id="658" r:id="rId44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4FAD8"/>
    <a:srgbClr val="0000FF"/>
    <a:srgbClr val="008000"/>
    <a:srgbClr val="FFFF00"/>
    <a:srgbClr val="FF9900"/>
    <a:srgbClr val="FFFF66"/>
    <a:srgbClr val="663300"/>
    <a:srgbClr val="FFFF99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897" autoAdjust="0"/>
    <p:restoredTop sz="87892" autoAdjust="0"/>
  </p:normalViewPr>
  <p:slideViewPr>
    <p:cSldViewPr>
      <p:cViewPr varScale="1">
        <p:scale>
          <a:sx n="52" d="100"/>
          <a:sy n="52" d="100"/>
        </p:scale>
        <p:origin x="130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708"/>
    </p:cViewPr>
  </p:sorterViewPr>
  <p:notesViewPr>
    <p:cSldViewPr>
      <p:cViewPr varScale="1">
        <p:scale>
          <a:sx n="52" d="100"/>
          <a:sy n="52" d="100"/>
        </p:scale>
        <p:origin x="-189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fld id="{DCCAC43D-16D7-4968-A432-526AE7D231BE}" type="datetimeFigureOut">
              <a:rPr lang="ar-SA"/>
              <a:pPr/>
              <a:t>12/07/1441</a:t>
            </a:fld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fld id="{BA1E0797-83B2-408B-8EE7-1B269FF71A66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027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AF93476-2C95-4BEA-A4C3-C5AEEAB014F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808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3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090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25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733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27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85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F93476-2C95-4BEA-A4C3-C5AEEAB014FB}" type="slidenum">
              <a:rPr lang="ar-SA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02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35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272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36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844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4EF193-B90C-4DF2-8005-6BEC40C7E9F5}" type="slidenum">
              <a:rPr lang="ar-SA" smtClean="0">
                <a:latin typeface="Arial" charset="0"/>
              </a:rPr>
              <a:pPr/>
              <a:t>37</a:t>
            </a:fld>
            <a:endParaRPr lang="en-US" smtClean="0">
              <a:latin typeface="Arial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254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612B9EEC-CBC0-4B9F-91DA-2011453F2547}" type="slidenum">
              <a:rPr lang="ar-SA" sz="1200"/>
              <a:pPr/>
              <a:t>38</a:t>
            </a:fld>
            <a:endParaRPr lang="en-US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316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B327CD-581F-48FA-9A53-C00982BF5C22}" type="slidenum">
              <a:rPr lang="ar-SA" smtClean="0">
                <a:latin typeface="Arial" charset="0"/>
              </a:rPr>
              <a:pPr/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084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fld id="{3D368625-989C-47FA-A463-EBB25B234ACA}" type="slidenum">
              <a:rPr lang="ar-SA" sz="1200"/>
              <a:pPr algn="l"/>
              <a:t>7</a:t>
            </a:fld>
            <a:endParaRPr lang="en-US" sz="120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952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612B9EEC-CBC0-4B9F-91DA-2011453F2547}" type="slidenum">
              <a:rPr lang="ar-SA" sz="1200"/>
              <a:pPr/>
              <a:t>17</a:t>
            </a:fld>
            <a:endParaRPr lang="en-US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110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18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52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612B9EEC-CBC0-4B9F-91DA-2011453F2547}" type="slidenum">
              <a:rPr lang="ar-SA" sz="1200"/>
              <a:pPr/>
              <a:t>19</a:t>
            </a:fld>
            <a:endParaRPr lang="en-US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651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612B9EEC-CBC0-4B9F-91DA-2011453F2547}" type="slidenum">
              <a:rPr lang="ar-SA" sz="1200"/>
              <a:pPr/>
              <a:t>20</a:t>
            </a:fld>
            <a:endParaRPr lang="en-US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590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21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446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58A92-53DE-476F-8853-BC0FE39942C7}" type="slidenum">
              <a:rPr lang="ar-SA" smtClean="0">
                <a:latin typeface="Arial" charset="0"/>
              </a:rPr>
              <a:pPr/>
              <a:t>23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457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E600BD-FB43-4DEF-8DD6-4350D88689C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191F6-AD48-4494-9C8E-90BD6EC4F7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5F588D-AFCC-4BAD-ADF9-236577F3AB9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B9B3B-87FD-41D8-B766-018E0339044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F98AFF-6640-4830-94F9-C5992621226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10149E-F886-4676-86E1-81B84C95AC5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35B05C-5F37-45F7-9719-0D2A15106D9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12158-2CE2-45C0-8EC4-D6301AB75FE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6ADDFC-D719-4AF5-BDD2-AFCDE526ED0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674CC-E9B9-4ADB-854E-E80876892B3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7113E-1C99-4A2C-9596-F606110B698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C581FDD-0501-4A1B-A340-D66E1F4A2CD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1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2860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slim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79388"/>
            <a:ext cx="7416800" cy="667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bism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4388" y="2491155"/>
            <a:ext cx="2735263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4294967295"/>
          </p:nvPr>
        </p:nvSpPr>
        <p:spPr>
          <a:xfrm>
            <a:off x="304800" y="260648"/>
            <a:ext cx="8515672" cy="5819477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ar-SA" sz="4000" b="1" dirty="0" smtClean="0"/>
              <a:t>مخاطبان طرح</a:t>
            </a:r>
            <a:r>
              <a:rPr lang="ar-SA" sz="6000" b="1" dirty="0" smtClean="0"/>
              <a:t> </a:t>
            </a:r>
            <a:r>
              <a:rPr lang="fa-IR" sz="3600" b="1" dirty="0" smtClean="0"/>
              <a:t>:</a:t>
            </a:r>
          </a:p>
          <a:p>
            <a:pPr eaLnBrk="1" hangingPunct="1">
              <a:buFont typeface="Wingdings 2" pitchFamily="18" charset="2"/>
              <a:buNone/>
            </a:pPr>
            <a:r>
              <a:rPr lang="ar-SA" b="1" dirty="0" smtClean="0">
                <a:cs typeface="B Traffic" pitchFamily="2" charset="-78"/>
              </a:rPr>
              <a:t> </a:t>
            </a:r>
            <a:endParaRPr lang="fa-IR" sz="2400" b="1" dirty="0" smtClean="0">
              <a:cs typeface="B Traffic" pitchFamily="2" charset="-78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fa-IR" sz="2400" b="1" dirty="0" smtClean="0"/>
              <a:t>  </a:t>
            </a:r>
            <a:r>
              <a:rPr lang="ar-SA" sz="2400" b="1" dirty="0" smtClean="0">
                <a:cs typeface="B Traffic" pitchFamily="2" charset="-78"/>
              </a:rPr>
              <a:t>معلمان ،مديران و ساير كاركنان مدارس ابتدايي</a:t>
            </a:r>
            <a:endParaRPr lang="fa-IR" sz="2400" b="1" dirty="0" smtClean="0">
              <a:cs typeface="B Traffic" pitchFamily="2" charset="-78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fa-IR" sz="2400" b="1" dirty="0" smtClean="0">
                <a:cs typeface="B Traffic" pitchFamily="2" charset="-78"/>
              </a:rPr>
              <a:t>  </a:t>
            </a:r>
            <a:r>
              <a:rPr lang="ar-SA" sz="2400" b="1" dirty="0" smtClean="0">
                <a:cs typeface="B Traffic" pitchFamily="2" charset="-78"/>
              </a:rPr>
              <a:t>مسئولان و كارشناسان مرتبط با دوره ابتدايي در</a:t>
            </a:r>
            <a:r>
              <a:rPr lang="fa-IR" sz="2400" b="1" dirty="0" smtClean="0">
                <a:cs typeface="B Traffic" pitchFamily="2" charset="-78"/>
              </a:rPr>
              <a:t>: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fa-IR" sz="2400" b="1" dirty="0" smtClean="0"/>
              <a:t>                   </a:t>
            </a:r>
            <a:r>
              <a:rPr lang="ar-SA" sz="2400" b="1" dirty="0" smtClean="0"/>
              <a:t> </a:t>
            </a:r>
            <a:r>
              <a:rPr lang="fa-IR" sz="2400" b="1" dirty="0" smtClean="0"/>
              <a:t>  </a:t>
            </a:r>
            <a:r>
              <a:rPr lang="fa-IR" sz="2400" b="1" dirty="0" smtClean="0">
                <a:cs typeface="B Titr" pitchFamily="2" charset="-78"/>
              </a:rPr>
              <a:t>*</a:t>
            </a:r>
            <a:r>
              <a:rPr lang="ar-SA" sz="2400" b="1" dirty="0" smtClean="0">
                <a:cs typeface="B Titr" pitchFamily="2" charset="-78"/>
              </a:rPr>
              <a:t>مناطق</a:t>
            </a:r>
            <a:endParaRPr lang="fa-IR" sz="2400" b="1" dirty="0" smtClean="0">
              <a:cs typeface="B Titr" pitchFamily="2" charset="-78"/>
            </a:endParaRP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fa-IR" sz="2400" b="1" dirty="0" smtClean="0">
                <a:cs typeface="B Titr" pitchFamily="2" charset="-78"/>
              </a:rPr>
              <a:t>                                                          *</a:t>
            </a:r>
            <a:r>
              <a:rPr lang="ar-SA" sz="2400" b="1" dirty="0" smtClean="0">
                <a:cs typeface="B Titr" pitchFamily="2" charset="-78"/>
              </a:rPr>
              <a:t>ادارات كل آموزش و پرورش</a:t>
            </a:r>
            <a:endParaRPr lang="fa-IR" sz="2400" b="1" dirty="0" smtClean="0">
              <a:cs typeface="B Titr" pitchFamily="2" charset="-78"/>
            </a:endParaRP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fa-IR" sz="2400" b="1" dirty="0" smtClean="0">
                <a:cs typeface="B Titr" pitchFamily="2" charset="-78"/>
              </a:rPr>
              <a:t>                                                                                                           *</a:t>
            </a:r>
            <a:r>
              <a:rPr lang="ar-SA" sz="2400" b="1" dirty="0" smtClean="0">
                <a:cs typeface="B Titr" pitchFamily="2" charset="-78"/>
              </a:rPr>
              <a:t> حوزه ستادي</a:t>
            </a:r>
            <a:endParaRPr lang="fa-IR" sz="2400" dirty="0" smtClean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71011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4294967295"/>
          </p:nvPr>
        </p:nvSpPr>
        <p:spPr>
          <a:xfrm>
            <a:off x="357188" y="1071562"/>
            <a:ext cx="8686800" cy="5453781"/>
          </a:xfrm>
          <a:prstGeom prst="rect">
            <a:avLst/>
          </a:prstGeo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fa-IR" dirty="0" smtClean="0">
                <a:cs typeface="B Titr" pitchFamily="2" charset="-78"/>
              </a:rPr>
              <a:t> </a:t>
            </a:r>
            <a:r>
              <a:rPr lang="fa-IR" sz="4800" b="1" dirty="0" smtClean="0">
                <a:solidFill>
                  <a:srgbClr val="C00000"/>
                </a:solidFill>
                <a:cs typeface="B Titr" pitchFamily="2" charset="-78"/>
              </a:rPr>
              <a:t>اهداف:</a:t>
            </a:r>
          </a:p>
          <a:p>
            <a:pPr algn="just" eaLnBrk="1" hangingPunct="1">
              <a:buFontTx/>
              <a:buNone/>
            </a:pPr>
            <a:endParaRPr lang="fa-IR" b="1" dirty="0" smtClean="0">
              <a:solidFill>
                <a:srgbClr val="C00000"/>
              </a:solidFill>
              <a:cs typeface="B Titr" pitchFamily="2" charset="-78"/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ایجاد بستر مناسب برای انس با قرآن</a:t>
            </a:r>
            <a:endParaRPr lang="fa-IR" sz="3200" b="1" dirty="0" smtClean="0">
              <a:solidFill>
                <a:srgbClr val="333399"/>
              </a:solidFill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احیای سنت اسلامی خواندن روزانه قرآن کریم </a:t>
            </a:r>
            <a:endParaRPr lang="fa-IR" sz="3200" b="1" dirty="0" smtClean="0">
              <a:solidFill>
                <a:srgbClr val="333399"/>
              </a:solidFill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ارتقاء صلاحیت</a:t>
            </a:r>
            <a:r>
              <a:rPr lang="fa-IR" sz="3200" b="1" dirty="0" smtClean="0">
                <a:solidFill>
                  <a:srgbClr val="333399"/>
                </a:solidFill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های</a:t>
            </a:r>
            <a:r>
              <a:rPr lang="fa-IR" sz="3200" b="1" dirty="0" smtClean="0">
                <a:solidFill>
                  <a:srgbClr val="333399"/>
                </a:solidFill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علمی</a:t>
            </a:r>
            <a:r>
              <a:rPr lang="fa-IR" sz="3200" b="1" dirty="0" smtClean="0">
                <a:solidFill>
                  <a:srgbClr val="333399"/>
                </a:solidFill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و</a:t>
            </a:r>
            <a:r>
              <a:rPr lang="fa-IR" sz="3200" b="1" dirty="0" smtClean="0">
                <a:solidFill>
                  <a:srgbClr val="333399"/>
                </a:solidFill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مهارتی معلمان دوره ابتدایی در آموزش قرآن</a:t>
            </a:r>
            <a:endParaRPr lang="fa-IR" sz="3200" b="1" dirty="0" smtClean="0">
              <a:solidFill>
                <a:srgbClr val="333399"/>
              </a:solidFill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fa-IR" sz="3200" b="1" dirty="0" smtClean="0">
                <a:solidFill>
                  <a:srgbClr val="333399"/>
                </a:solidFill>
                <a:cs typeface="B Mitra" pitchFamily="2" charset="-78"/>
              </a:rPr>
              <a:t>رشد </a:t>
            </a:r>
            <a:r>
              <a:rPr lang="ar-SA" sz="3200" b="1" dirty="0" smtClean="0">
                <a:solidFill>
                  <a:srgbClr val="333399"/>
                </a:solidFill>
                <a:cs typeface="B Mitra" pitchFamily="2" charset="-78"/>
              </a:rPr>
              <a:t>تربیت قرآنی از طریق توسعه سواد قرآنی</a:t>
            </a:r>
            <a:endParaRPr lang="fa-IR" sz="3200" b="1" dirty="0" smtClean="0">
              <a:solidFill>
                <a:srgbClr val="333399"/>
              </a:solidFill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</a:pPr>
            <a:endParaRPr lang="fa-IR" b="1" dirty="0" smtClean="0">
              <a:solidFill>
                <a:srgbClr val="333399"/>
              </a:solidFill>
              <a:cs typeface="B Mitra" pitchFamily="2" charset="-78"/>
            </a:endParaRPr>
          </a:p>
          <a:p>
            <a:pPr algn="just" eaLnBrk="1" hangingPunct="1">
              <a:buFont typeface="Wingdings 2" pitchFamily="18" charset="2"/>
              <a:buNone/>
            </a:pPr>
            <a:endParaRPr lang="fa-IR" dirty="0" smtClean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5270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z="2000" dirty="0" smtClean="0">
                <a:cs typeface="B Titr" pitchFamily="2" charset="-78"/>
              </a:rPr>
              <a:t>طرح در محضر قرآن </a:t>
            </a:r>
            <a:endParaRPr lang="fa-I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8964488" cy="666936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 eaLnBrk="1" hangingPunct="1">
              <a:buFont typeface="Wingdings 2" pitchFamily="18" charset="2"/>
              <a:buNone/>
              <a:defRPr/>
            </a:pPr>
            <a:r>
              <a:rPr lang="fa-IR" sz="3600" b="1" dirty="0" smtClean="0">
                <a:solidFill>
                  <a:srgbClr val="C00000"/>
                </a:solidFill>
                <a:cs typeface="B Titr" pitchFamily="2" charset="-78"/>
              </a:rPr>
              <a:t>شیوه اجرا: </a:t>
            </a:r>
          </a:p>
          <a:p>
            <a:pPr marL="266700" indent="-266700" algn="just" eaLnBrk="1" hangingPunct="1">
              <a:buFont typeface="Wingdings" pitchFamily="2" charset="2"/>
              <a:buChar char="ü"/>
              <a:defRPr/>
            </a:pPr>
            <a:endParaRPr lang="fa-IR" b="1" dirty="0">
              <a:solidFill>
                <a:srgbClr val="C00000"/>
              </a:solidFill>
              <a:cs typeface="B Titr" pitchFamily="2" charset="-78"/>
            </a:endParaRPr>
          </a:p>
          <a:p>
            <a:pPr marL="266700" indent="-266700" algn="just" eaLnBrk="1" hangingPunct="1">
              <a:buFont typeface="Wingdings" pitchFamily="2" charset="2"/>
              <a:buChar char="ü"/>
              <a:defRPr/>
            </a:pPr>
            <a:endParaRPr lang="fa-IR" b="1" dirty="0" smtClean="0">
              <a:solidFill>
                <a:srgbClr val="C00000"/>
              </a:solidFill>
              <a:cs typeface="B Titr" pitchFamily="2" charset="-78"/>
            </a:endParaRPr>
          </a:p>
          <a:p>
            <a:pPr marL="266700" indent="-266700" algn="just" eaLnBrk="1" hangingPunct="1">
              <a:buFont typeface="Wingdings" pitchFamily="2" charset="2"/>
              <a:buChar char="ü"/>
              <a:defRPr/>
            </a:pPr>
            <a:r>
              <a:rPr lang="fa-IR" sz="2800" b="1" dirty="0" smtClean="0">
                <a:solidFill>
                  <a:srgbClr val="333399"/>
                </a:solidFill>
                <a:cs typeface="B Mitra" pitchFamily="2" charset="-78"/>
              </a:rPr>
              <a:t>تکمیل میثاق نامه  قرائت روزانه و مستمر قرآن کریم </a:t>
            </a:r>
          </a:p>
          <a:p>
            <a:pPr marL="266700" indent="-266700" algn="just" eaLnBrk="1" hangingPunct="1">
              <a:buFont typeface="Wingdings" pitchFamily="2" charset="2"/>
              <a:buChar char="ü"/>
              <a:defRPr/>
            </a:pPr>
            <a:r>
              <a:rPr lang="fa-IR" sz="2800" b="1" dirty="0" smtClean="0">
                <a:solidFill>
                  <a:srgbClr val="333399"/>
                </a:solidFill>
                <a:cs typeface="B Mitra" pitchFamily="2" charset="-78"/>
              </a:rPr>
              <a:t>قرائت روزانه </a:t>
            </a:r>
            <a:r>
              <a:rPr lang="ar-SA" sz="2800" b="1" dirty="0" smtClean="0">
                <a:solidFill>
                  <a:srgbClr val="333399"/>
                </a:solidFill>
                <a:cs typeface="B Mitra" pitchFamily="2" charset="-78"/>
              </a:rPr>
              <a:t>يك صفحه از مصحف شريف قرآن همراه با ترجمه در محيط كار</a:t>
            </a:r>
            <a:r>
              <a:rPr lang="fa-IR" sz="2800" b="1" dirty="0" smtClean="0">
                <a:solidFill>
                  <a:srgbClr val="333399"/>
                </a:solidFill>
                <a:cs typeface="B Mitra" pitchFamily="2" charset="-78"/>
              </a:rPr>
              <a:t> </a:t>
            </a:r>
            <a:r>
              <a:rPr lang="ar-SA" sz="2800" b="1" dirty="0" smtClean="0">
                <a:solidFill>
                  <a:srgbClr val="333399"/>
                </a:solidFill>
                <a:cs typeface="B Mitra" pitchFamily="2" charset="-78"/>
              </a:rPr>
              <a:t>(مدرسه  و اداره و ...</a:t>
            </a:r>
            <a:r>
              <a:rPr lang="fa-IR" sz="2800" b="1" dirty="0" smtClean="0">
                <a:solidFill>
                  <a:srgbClr val="333399"/>
                </a:solidFill>
                <a:cs typeface="B Mitra" pitchFamily="2" charset="-78"/>
              </a:rPr>
              <a:t>) حداكثر 10 دقيقه</a:t>
            </a:r>
          </a:p>
          <a:p>
            <a:pPr marL="266700" indent="-266700" algn="just" eaLnBrk="1" hangingPunct="1">
              <a:buFont typeface="Wingdings" pitchFamily="2" charset="2"/>
              <a:buChar char="ü"/>
              <a:defRPr/>
            </a:pPr>
            <a:r>
              <a:rPr lang="fa-IR" sz="2800" b="1" dirty="0" smtClean="0">
                <a:solidFill>
                  <a:srgbClr val="333399"/>
                </a:solidFill>
                <a:cs typeface="B Mitra" pitchFamily="2" charset="-78"/>
              </a:rPr>
              <a:t>تشكيل جلسات حلقه هاي انس با قرآن حداقل هر 20 روز يكبار </a:t>
            </a:r>
          </a:p>
          <a:p>
            <a:pPr marL="266700" indent="-266700" algn="just" eaLnBrk="1" hangingPunct="1">
              <a:buFont typeface="Wingdings" pitchFamily="2" charset="2"/>
              <a:buChar char="ü"/>
              <a:defRPr/>
            </a:pPr>
            <a:r>
              <a:rPr lang="fa-IR" sz="2800" b="1" dirty="0" smtClean="0">
                <a:solidFill>
                  <a:srgbClr val="333399"/>
                </a:solidFill>
                <a:cs typeface="B Mitra" pitchFamily="2" charset="-78"/>
              </a:rPr>
              <a:t>برگزاری آزمون شفاهی و کتبی و اعطای گواهی ضمن خدمت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a-IR" b="1" dirty="0">
              <a:solidFill>
                <a:srgbClr val="333399"/>
              </a:solidFill>
              <a:cs typeface="B Mitra" pitchFamily="2" charset="-78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a-IR" dirty="0" smtClean="0">
                <a:solidFill>
                  <a:srgbClr val="333399"/>
                </a:solidFill>
                <a:cs typeface="B Mitra" pitchFamily="2" charset="-78"/>
              </a:rPr>
              <a:t>         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a-IR" sz="2800" dirty="0" smtClean="0">
                <a:cs typeface="B Mitra" pitchFamily="2" charset="-78"/>
              </a:rPr>
              <a:t>توجه:این طرح در سال های گذشته بصورت بخشنامه به مدارس ابلاغ میشد .</a:t>
            </a:r>
            <a:endParaRPr lang="fa-IR" sz="28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1729012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4400" b="1" dirty="0" smtClean="0">
                <a:cs typeface="B Titr" pitchFamily="2" charset="-78"/>
              </a:rPr>
              <a:t>2- طرح ارتقاء آموزش قرآن</a:t>
            </a:r>
            <a:endParaRPr lang="fa-IR" sz="4400" dirty="0">
              <a:cs typeface="B Titr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407704"/>
            <a:ext cx="4194412" cy="545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28179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9288016" cy="8154144"/>
          </a:xfrm>
          <a:prstGeom prst="rect">
            <a:avLst/>
          </a:prstGeo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  <a:defRPr/>
            </a:pPr>
            <a:r>
              <a:rPr lang="fa-IR" sz="3200" b="1" dirty="0" smtClean="0">
                <a:solidFill>
                  <a:srgbClr val="C00000"/>
                </a:solidFill>
                <a:cs typeface="B Titr" pitchFamily="2" charset="-78"/>
              </a:rPr>
              <a:t>اهداف:</a:t>
            </a:r>
          </a:p>
          <a:p>
            <a:pPr marL="0" indent="0" algn="just" eaLnBrk="1" hangingPunct="1">
              <a:buFont typeface="Wingdings 2" pitchFamily="18" charset="2"/>
              <a:buNone/>
              <a:defRPr/>
            </a:pPr>
            <a:endParaRPr lang="fa-IR" sz="3200" b="1" dirty="0">
              <a:solidFill>
                <a:srgbClr val="C00000"/>
              </a:solidFill>
              <a:cs typeface="B Titr" pitchFamily="2" charset="-78"/>
            </a:endParaRPr>
          </a:p>
          <a:p>
            <a:pPr marL="0" indent="0" algn="just" eaLnBrk="1" hangingPunct="1">
              <a:buFont typeface="Wingdings 2" pitchFamily="18" charset="2"/>
              <a:buNone/>
              <a:defRPr/>
            </a:pPr>
            <a:endParaRPr lang="fa-IR" sz="3200" b="1" dirty="0" smtClean="0">
              <a:solidFill>
                <a:srgbClr val="C00000"/>
              </a:solidFill>
              <a:cs typeface="B Titr" pitchFamily="2" charset="-78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آشنايي با قرآن كريم به عنوان كلام الهي و</a:t>
            </a:r>
            <a:r>
              <a:rPr lang="fa-IR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كتاب آسماني </a:t>
            </a:r>
            <a:endParaRPr lang="fa-IR" sz="3200" b="1" dirty="0" smtClean="0">
              <a:solidFill>
                <a:srgbClr val="333399"/>
              </a:solidFill>
              <a:latin typeface="B Mehr"/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تقويت انس و</a:t>
            </a:r>
            <a:r>
              <a:rPr lang="fa-IR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علاقه به قرآن كريم و</a:t>
            </a:r>
            <a:r>
              <a:rPr lang="fa-IR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يادگيري آن </a:t>
            </a:r>
            <a:endParaRPr lang="fa-IR" sz="3200" b="1" dirty="0" smtClean="0">
              <a:solidFill>
                <a:srgbClr val="333399"/>
              </a:solidFill>
              <a:latin typeface="B Mehr"/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توانايي</a:t>
            </a:r>
            <a:r>
              <a:rPr lang="fa-IR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روخواني قرآن به صورت شمرده و</a:t>
            </a:r>
            <a:r>
              <a:rPr lang="fa-IR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آرام از روي مصحف با رسم الخط آموزشي </a:t>
            </a:r>
            <a:endParaRPr lang="fa-IR" sz="3200" b="1" dirty="0" smtClean="0">
              <a:solidFill>
                <a:srgbClr val="333399"/>
              </a:solidFill>
              <a:latin typeface="B Mehr"/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آشنايي با قواعد ضروري روخواني قرآن </a:t>
            </a:r>
            <a:endParaRPr lang="fa-IR" sz="3200" b="1" dirty="0" smtClean="0">
              <a:solidFill>
                <a:srgbClr val="333399"/>
              </a:solidFill>
              <a:latin typeface="B Mehr"/>
              <a:cs typeface="B Mitra" pitchFamily="2" charset="-78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فراگيري معاني برخي از كلمات ساده و</a:t>
            </a:r>
            <a:r>
              <a:rPr lang="fa-IR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 </a:t>
            </a:r>
            <a:r>
              <a:rPr lang="ar-SA" sz="3200" b="1" dirty="0" smtClean="0">
                <a:solidFill>
                  <a:srgbClr val="333399"/>
                </a:solidFill>
                <a:latin typeface="B Mehr"/>
                <a:cs typeface="B Mitra" pitchFamily="2" charset="-78"/>
              </a:rPr>
              <a:t>عبارات كوتاه قرآن</a:t>
            </a:r>
            <a:endParaRPr lang="fa-IR" sz="3200" b="1" dirty="0" smtClean="0">
              <a:solidFill>
                <a:srgbClr val="333399"/>
              </a:solidFill>
              <a:latin typeface="B Mehr"/>
              <a:cs typeface="B Mitra" pitchFamily="2" charset="-78"/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endParaRPr lang="fa-IR" dirty="0">
              <a:latin typeface="B Mehr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1365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908720"/>
            <a:ext cx="9144000" cy="59492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fa-IR" sz="3200" b="1" dirty="0" smtClean="0">
                <a:solidFill>
                  <a:srgbClr val="C00000"/>
                </a:solidFill>
                <a:cs typeface="B Mitra" pitchFamily="2" charset="-78"/>
              </a:rPr>
              <a:t>چگونه لحظات به یاد ماندنی برای دانش اموزان ایجاد کنیم :</a:t>
            </a:r>
            <a:endParaRPr lang="en-US" sz="3200" b="1" dirty="0" smtClean="0">
              <a:solidFill>
                <a:srgbClr val="C00000"/>
              </a:solidFill>
              <a:cs typeface="B Mitra" pitchFamily="2" charset="-78"/>
            </a:endParaRPr>
          </a:p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endParaRPr lang="fa-IR" sz="3200" b="1" dirty="0" smtClean="0">
              <a:solidFill>
                <a:srgbClr val="C00000"/>
              </a:solidFill>
              <a:cs typeface="B Mitra" pitchFamily="2" charset="-78"/>
            </a:endParaRP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fa-IR" sz="3600" b="1" dirty="0" smtClean="0">
                <a:solidFill>
                  <a:srgbClr val="333399"/>
                </a:solidFill>
                <a:cs typeface="B Mitra" pitchFamily="2" charset="-78"/>
              </a:rPr>
              <a:t>برگزاری جشن </a:t>
            </a:r>
            <a:r>
              <a:rPr lang="fa-IR" sz="3600" b="1" dirty="0" smtClean="0">
                <a:solidFill>
                  <a:srgbClr val="333399"/>
                </a:solidFill>
                <a:cs typeface="B Mitra" pitchFamily="2" charset="-78"/>
              </a:rPr>
              <a:t>آغازين آموزش قرآن پايه اول (ایجاد خاطره ای به یاد ماندنی از آغاز آموزش قرآن)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fa-IR" sz="3600" b="1" dirty="0" smtClean="0">
                <a:solidFill>
                  <a:srgbClr val="333399"/>
                </a:solidFill>
                <a:cs typeface="B Mitra" pitchFamily="2" charset="-78"/>
              </a:rPr>
              <a:t>*در پایه های دیگر نیز پیشنهاد می گردد انجام شود </a:t>
            </a:r>
          </a:p>
        </p:txBody>
      </p:sp>
    </p:spTree>
    <p:extLst>
      <p:ext uri="{BB962C8B-B14F-4D97-AF65-F5344CB8AC3E}">
        <p14:creationId xmlns:p14="http://schemas.microsoft.com/office/powerpoint/2010/main" val="3219654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z="2000" dirty="0" smtClean="0">
                <a:cs typeface="B Titr" pitchFamily="2" charset="-78"/>
              </a:rPr>
              <a:t>طرح ارتقاء آموزش قرآن </a:t>
            </a:r>
            <a:endParaRPr lang="fa-IR" sz="2000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fa-IR" sz="3600" b="1" dirty="0" smtClean="0">
                <a:solidFill>
                  <a:srgbClr val="333399"/>
                </a:solidFill>
                <a:cs typeface="B Mitra" pitchFamily="2" charset="-78"/>
              </a:rPr>
              <a:t>برگزاری جشن </a:t>
            </a:r>
            <a:r>
              <a:rPr lang="fa-IR" sz="3600" b="1" dirty="0" smtClean="0">
                <a:solidFill>
                  <a:srgbClr val="333399"/>
                </a:solidFill>
                <a:cs typeface="B Mitra" pitchFamily="2" charset="-78"/>
              </a:rPr>
              <a:t>شكر گزاري توفيق كسب مهارت روخواني كامل قرآن كريم در پايه سوم ابتدايي (پايان سال تحصيلي)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endParaRPr lang="fa-IR" sz="1400" b="1" dirty="0" smtClean="0">
              <a:solidFill>
                <a:srgbClr val="333399"/>
              </a:solidFill>
              <a:cs typeface="B Mitra" pitchFamily="2" charset="-78"/>
            </a:endParaRPr>
          </a:p>
          <a:p>
            <a:pPr eaLnBrk="1" hangingPunct="1">
              <a:buFont typeface="Wingdings 2" pitchFamily="18" charset="2"/>
              <a:buNone/>
            </a:pPr>
            <a:endParaRPr lang="fa-IR" sz="18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564904"/>
            <a:ext cx="6930643" cy="440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05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WordArt 19"/>
          <p:cNvSpPr>
            <a:spLocks noChangeArrowheads="1" noChangeShapeType="1" noTextEdit="1"/>
          </p:cNvSpPr>
          <p:nvPr/>
        </p:nvSpPr>
        <p:spPr bwMode="auto">
          <a:xfrm>
            <a:off x="6500826" y="1500174"/>
            <a:ext cx="1571636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fa-IR" sz="3600" dirty="0" smtClean="0">
                <a:solidFill>
                  <a:schemeClr val="accent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تعريف</a:t>
            </a:r>
            <a:r>
              <a:rPr lang="fa-IR" sz="36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      : </a:t>
            </a:r>
          </a:p>
        </p:txBody>
      </p:sp>
      <p:sp>
        <p:nvSpPr>
          <p:cNvPr id="7" name="WordArt 18" descr="antice"/>
          <p:cNvSpPr>
            <a:spLocks noChangeArrowheads="1" noChangeShapeType="1" noTextEdit="1"/>
          </p:cNvSpPr>
          <p:nvPr/>
        </p:nvSpPr>
        <p:spPr bwMode="auto">
          <a:xfrm>
            <a:off x="3143240" y="500042"/>
            <a:ext cx="2857520" cy="92869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wrap="none" fromWordArt="1">
            <a:prstTxWarp prst="textPlain">
              <a:avLst>
                <a:gd name="adj" fmla="val 50023"/>
              </a:avLst>
            </a:prstTxWarp>
            <a:sp3d extrusionH="57150">
              <a:bevelT w="38100" h="38100"/>
            </a:sp3d>
          </a:bodyPr>
          <a:lstStyle/>
          <a:p>
            <a:r>
              <a:rPr lang="fa-IR" sz="3600" dirty="0" smtClean="0">
                <a:solidFill>
                  <a:srgbClr val="3510BC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IranNastaliq" pitchFamily="18" charset="0"/>
                <a:cs typeface="IranNastaliq" pitchFamily="18" charset="0"/>
              </a:rPr>
              <a:t>چيستی </a:t>
            </a:r>
            <a:r>
              <a:rPr lang="ar-SA" sz="3600" dirty="0" smtClean="0">
                <a:solidFill>
                  <a:srgbClr val="3510BC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IranNastaliq" pitchFamily="18" charset="0"/>
                <a:cs typeface="IranNastaliq" pitchFamily="18" charset="0"/>
              </a:rPr>
              <a:t>برنامه </a:t>
            </a:r>
            <a:r>
              <a:rPr lang="fa-IR" sz="3600" dirty="0" smtClean="0">
                <a:solidFill>
                  <a:srgbClr val="3510BC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IranNastaliq" pitchFamily="18" charset="0"/>
                <a:cs typeface="IranNastaliq" pitchFamily="18" charset="0"/>
              </a:rPr>
              <a:t>ی</a:t>
            </a:r>
            <a:r>
              <a:rPr lang="ar-SA" sz="3600" dirty="0" smtClean="0">
                <a:solidFill>
                  <a:srgbClr val="3510BC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fa-IR" sz="3600" dirty="0" smtClean="0">
                <a:solidFill>
                  <a:srgbClr val="3510BC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600" dirty="0" smtClean="0">
                <a:solidFill>
                  <a:srgbClr val="3510BC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IranNastaliq" pitchFamily="18" charset="0"/>
                <a:cs typeface="IranNastaliq" pitchFamily="18" charset="0"/>
              </a:rPr>
              <a:t>درسي مل</a:t>
            </a:r>
            <a:r>
              <a:rPr lang="fa-IR" sz="3600" dirty="0" smtClean="0">
                <a:solidFill>
                  <a:srgbClr val="3510BC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IranNastaliq" pitchFamily="18" charset="0"/>
                <a:cs typeface="IranNastaliq" pitchFamily="18" charset="0"/>
              </a:rPr>
              <a:t>ّی </a:t>
            </a:r>
            <a:endParaRPr lang="en-US" sz="3600" dirty="0">
              <a:solidFill>
                <a:srgbClr val="3510BC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5" name="WordArt 19"/>
          <p:cNvSpPr>
            <a:spLocks noChangeArrowheads="1" noChangeShapeType="1" noTextEdit="1"/>
          </p:cNvSpPr>
          <p:nvPr/>
        </p:nvSpPr>
        <p:spPr bwMode="auto">
          <a:xfrm>
            <a:off x="1357290" y="2143116"/>
            <a:ext cx="6643734" cy="3429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150000"/>
              </a:lnSpc>
            </a:pPr>
            <a:r>
              <a:rPr lang="fa-IR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برنامه‌ي درسي ملّي سندي است كه </a:t>
            </a:r>
          </a:p>
          <a:p>
            <a:pPr algn="ctr">
              <a:lnSpc>
                <a:spcPct val="150000"/>
              </a:lnSpc>
            </a:pPr>
            <a:r>
              <a:rPr lang="fa-IR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نقشه‌ي كلان برنامه‌ي درسي  و  چارچوب نظام برنامه‌ريزي درسي كشور را  </a:t>
            </a:r>
          </a:p>
          <a:p>
            <a:pPr algn="ctr">
              <a:lnSpc>
                <a:spcPct val="150000"/>
              </a:lnSpc>
            </a:pPr>
            <a:r>
              <a:rPr lang="fa-IR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به منظور تحقق  اهداف آموزش و پرورش نظام جمهوري اسلامي ايران </a:t>
            </a:r>
          </a:p>
          <a:p>
            <a:pPr algn="ctr">
              <a:lnSpc>
                <a:spcPct val="150000"/>
              </a:lnSpc>
            </a:pPr>
            <a:r>
              <a:rPr lang="fa-IR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تعيين  و   تبيين مي نمايد.</a:t>
            </a:r>
            <a:endParaRPr lang="en-US" sz="9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8" name="Picture 7" descr="0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769" y="5085184"/>
            <a:ext cx="1071570" cy="1528084"/>
          </a:xfrm>
          <a:prstGeom prst="rect">
            <a:avLst/>
          </a:prstGeom>
        </p:spPr>
      </p:pic>
      <p:sp>
        <p:nvSpPr>
          <p:cNvPr id="12" name="WordArt 19"/>
          <p:cNvSpPr>
            <a:spLocks noChangeArrowheads="1" noChangeShapeType="1" noTextEdit="1"/>
          </p:cNvSpPr>
          <p:nvPr/>
        </p:nvSpPr>
        <p:spPr bwMode="auto">
          <a:xfrm>
            <a:off x="1357290" y="2143116"/>
            <a:ext cx="6643734" cy="3429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150000"/>
              </a:lnSpc>
            </a:pPr>
            <a:r>
              <a:rPr lang="fa-IR" sz="9600" dirty="0" smtClean="0">
                <a:latin typeface="IranNastaliq" pitchFamily="18" charset="0"/>
                <a:cs typeface="IranNastaliq" pitchFamily="18" charset="0"/>
              </a:rPr>
              <a:t> برنامه‌ي درسي ملّي سندي است كه </a:t>
            </a:r>
          </a:p>
          <a:p>
            <a:pPr algn="ctr">
              <a:lnSpc>
                <a:spcPct val="150000"/>
              </a:lnSpc>
            </a:pPr>
            <a:r>
              <a:rPr lang="fa-IR" sz="9600" dirty="0" smtClean="0">
                <a:latin typeface="IranNastaliq" pitchFamily="18" charset="0"/>
                <a:cs typeface="IranNastaliq" pitchFamily="18" charset="0"/>
              </a:rPr>
              <a:t>نقشه‌ي كلان برنامه‌ي درسي  و  چارچوب نظام برنامه‌ريزي درسي كشور را  </a:t>
            </a:r>
          </a:p>
          <a:p>
            <a:pPr algn="ctr">
              <a:lnSpc>
                <a:spcPct val="150000"/>
              </a:lnSpc>
            </a:pPr>
            <a:r>
              <a:rPr lang="fa-IR" sz="9600" dirty="0" smtClean="0">
                <a:latin typeface="IranNastaliq" pitchFamily="18" charset="0"/>
                <a:cs typeface="IranNastaliq" pitchFamily="18" charset="0"/>
              </a:rPr>
              <a:t>به منظور تحقق  اهداف آموزش و پرورش نظام جمهوري اسلامي ايران </a:t>
            </a:r>
          </a:p>
          <a:p>
            <a:pPr algn="ctr">
              <a:lnSpc>
                <a:spcPct val="150000"/>
              </a:lnSpc>
            </a:pPr>
            <a:r>
              <a:rPr lang="fa-IR" sz="9600" dirty="0" smtClean="0">
                <a:latin typeface="IranNastaliq" pitchFamily="18" charset="0"/>
                <a:cs typeface="IranNastaliq" pitchFamily="18" charset="0"/>
              </a:rPr>
              <a:t>تعيين  و   تبيين مي نمايد.</a:t>
            </a:r>
            <a:endParaRPr lang="en-US" sz="9600" dirty="0">
              <a:latin typeface="IranNastaliq" pitchFamily="18" charset="0"/>
              <a:cs typeface="IranNastaliq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opy of as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940675"/>
            <a:ext cx="2286016" cy="2917349"/>
          </a:xfrm>
          <a:prstGeom prst="rect">
            <a:avLst/>
          </a:prstGeom>
        </p:spPr>
      </p:pic>
      <p:sp>
        <p:nvSpPr>
          <p:cNvPr id="7" name="WordArt 19"/>
          <p:cNvSpPr>
            <a:spLocks noChangeArrowheads="1" noChangeShapeType="1" noTextEdit="1"/>
          </p:cNvSpPr>
          <p:nvPr/>
        </p:nvSpPr>
        <p:spPr bwMode="auto">
          <a:xfrm>
            <a:off x="5286380" y="5759260"/>
            <a:ext cx="1285884" cy="64294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دانش آموز</a:t>
            </a:r>
            <a:endParaRPr lang="en-US" sz="8800" kern="10" dirty="0">
              <a:ln w="9525">
                <a:noFill/>
                <a:round/>
                <a:headEnd/>
                <a:tailE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261" name="Picture 260" descr="Pictur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714356"/>
            <a:ext cx="4857784" cy="3317633"/>
          </a:xfrm>
          <a:prstGeom prst="rect">
            <a:avLst/>
          </a:prstGeom>
        </p:spPr>
      </p:pic>
      <p:sp>
        <p:nvSpPr>
          <p:cNvPr id="262" name="WordArt 19"/>
          <p:cNvSpPr>
            <a:spLocks noChangeArrowheads="1" noChangeShapeType="1" noTextEdit="1"/>
          </p:cNvSpPr>
          <p:nvPr/>
        </p:nvSpPr>
        <p:spPr bwMode="auto">
          <a:xfrm>
            <a:off x="4143372" y="2143116"/>
            <a:ext cx="1143008" cy="428628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dirty="0" smtClean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مدرسه</a:t>
            </a:r>
            <a:endParaRPr lang="en-US" sz="8800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7" name="WordArt 19"/>
          <p:cNvSpPr>
            <a:spLocks noChangeArrowheads="1" noChangeShapeType="1" noTextEdit="1"/>
          </p:cNvSpPr>
          <p:nvPr/>
        </p:nvSpPr>
        <p:spPr bwMode="auto">
          <a:xfrm>
            <a:off x="6715140" y="1071546"/>
            <a:ext cx="428628" cy="28575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رياضی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64" name="WordArt 19"/>
          <p:cNvSpPr>
            <a:spLocks noChangeArrowheads="1" noChangeShapeType="1" noTextEdit="1"/>
          </p:cNvSpPr>
          <p:nvPr/>
        </p:nvSpPr>
        <p:spPr bwMode="auto">
          <a:xfrm>
            <a:off x="6286512" y="571480"/>
            <a:ext cx="428628" cy="28575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فارسی</a:t>
            </a:r>
            <a:endParaRPr lang="en-US" sz="8800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65" name="WordArt 19"/>
          <p:cNvSpPr>
            <a:spLocks noChangeArrowheads="1" noChangeShapeType="1" noTextEdit="1"/>
          </p:cNvSpPr>
          <p:nvPr/>
        </p:nvSpPr>
        <p:spPr bwMode="auto">
          <a:xfrm>
            <a:off x="5559686" y="687162"/>
            <a:ext cx="500066" cy="357190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املاء 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66" name="WordArt 19"/>
          <p:cNvSpPr>
            <a:spLocks noChangeArrowheads="1" noChangeShapeType="1" noTextEdit="1"/>
          </p:cNvSpPr>
          <p:nvPr/>
        </p:nvSpPr>
        <p:spPr bwMode="auto">
          <a:xfrm>
            <a:off x="5286380" y="1071546"/>
            <a:ext cx="357190" cy="28575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علوم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67" name="WordArt 19"/>
          <p:cNvSpPr>
            <a:spLocks noChangeArrowheads="1" noChangeShapeType="1" noTextEdit="1"/>
          </p:cNvSpPr>
          <p:nvPr/>
        </p:nvSpPr>
        <p:spPr bwMode="auto">
          <a:xfrm>
            <a:off x="3929058" y="1074744"/>
            <a:ext cx="428628" cy="282554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dirty="0" smtClean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قرآن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rgbClr val="8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68" name="WordArt 19"/>
          <p:cNvSpPr>
            <a:spLocks noChangeArrowheads="1" noChangeShapeType="1" noTextEdit="1"/>
          </p:cNvSpPr>
          <p:nvPr/>
        </p:nvSpPr>
        <p:spPr bwMode="auto">
          <a:xfrm>
            <a:off x="4286248" y="642918"/>
            <a:ext cx="285752" cy="214314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هنر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69" name="WordArt 19"/>
          <p:cNvSpPr>
            <a:spLocks noChangeArrowheads="1" noChangeShapeType="1" noTextEdit="1"/>
          </p:cNvSpPr>
          <p:nvPr/>
        </p:nvSpPr>
        <p:spPr bwMode="auto">
          <a:xfrm>
            <a:off x="3571868" y="571480"/>
            <a:ext cx="357190" cy="28575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تاريخ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70" name="WordArt 19"/>
          <p:cNvSpPr>
            <a:spLocks noChangeArrowheads="1" noChangeShapeType="1" noTextEdit="1"/>
          </p:cNvSpPr>
          <p:nvPr/>
        </p:nvSpPr>
        <p:spPr bwMode="auto">
          <a:xfrm>
            <a:off x="2928926" y="785794"/>
            <a:ext cx="285752" cy="214314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dirty="0" smtClean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انشاء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rgbClr val="8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8" name="WordArt 19"/>
          <p:cNvSpPr>
            <a:spLocks noChangeArrowheads="1" noChangeShapeType="1" noTextEdit="1"/>
          </p:cNvSpPr>
          <p:nvPr/>
        </p:nvSpPr>
        <p:spPr bwMode="auto">
          <a:xfrm>
            <a:off x="4929190" y="571480"/>
            <a:ext cx="428628" cy="28575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جغرافی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9" name="WordArt 19"/>
          <p:cNvSpPr>
            <a:spLocks noChangeArrowheads="1" noChangeShapeType="1" noTextEdit="1"/>
          </p:cNvSpPr>
          <p:nvPr/>
        </p:nvSpPr>
        <p:spPr bwMode="auto">
          <a:xfrm>
            <a:off x="4214810" y="4214818"/>
            <a:ext cx="1071570" cy="500066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کتب درسی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3" name="WordArt 19"/>
          <p:cNvSpPr>
            <a:spLocks noChangeArrowheads="1" noChangeShapeType="1" noTextEdit="1"/>
          </p:cNvSpPr>
          <p:nvPr/>
        </p:nvSpPr>
        <p:spPr bwMode="auto">
          <a:xfrm>
            <a:off x="4286248" y="4214818"/>
            <a:ext cx="1071570" cy="500066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88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کتب درسی</a:t>
            </a:r>
            <a:endParaRPr lang="en-US" sz="88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2" grpId="0"/>
      <p:bldP spid="17" grpId="0"/>
      <p:bldP spid="264" grpId="0"/>
      <p:bldP spid="265" grpId="0"/>
      <p:bldP spid="266" grpId="0"/>
      <p:bldP spid="267" grpId="0"/>
      <p:bldP spid="268" grpId="0"/>
      <p:bldP spid="269" grpId="0"/>
      <p:bldP spid="270" grpId="0"/>
      <p:bldP spid="18" grpId="0"/>
      <p:bldP spid="19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416500"/>
              </p:ext>
            </p:extLst>
          </p:nvPr>
        </p:nvGraphicFramePr>
        <p:xfrm>
          <a:off x="1142976" y="967022"/>
          <a:ext cx="6798934" cy="1830673"/>
        </p:xfrm>
        <a:graphic>
          <a:graphicData uri="http://schemas.openxmlformats.org/drawingml/2006/table">
            <a:tbl>
              <a:tblPr rtl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tblPr>
              <a:tblGrid>
                <a:gridCol w="1242216"/>
                <a:gridCol w="1347313"/>
                <a:gridCol w="1392451"/>
                <a:gridCol w="1491008"/>
                <a:gridCol w="1325946"/>
              </a:tblGrid>
              <a:tr h="45973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2000" b="1" dirty="0" smtClean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خود</a:t>
                      </a:r>
                      <a:endParaRPr lang="en-US" sz="20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2000" b="1" dirty="0" smtClean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خدا</a:t>
                      </a:r>
                      <a:endParaRPr lang="en-US" sz="20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2000" b="1" dirty="0" smtClean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خلق</a:t>
                      </a:r>
                      <a:endParaRPr lang="en-US" sz="20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2000" b="1" dirty="0" smtClean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خلقت</a:t>
                      </a: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1807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تفكّر و تعقّل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51308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ايمان و 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باور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4397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علم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357290" y="142852"/>
            <a:ext cx="65722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4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ea typeface="Times New Roman" pitchFamily="18" charset="0"/>
                <a:cs typeface="IranNastaliq" pitchFamily="18" charset="0"/>
              </a:rPr>
              <a:t>الگوي هدف‌   گذاري در</a:t>
            </a:r>
            <a:r>
              <a:rPr kumimoji="0" lang="fa-IR" sz="4000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ea typeface="Times New Roman" pitchFamily="18" charset="0"/>
                <a:cs typeface="IranNastaliq" pitchFamily="18" charset="0"/>
              </a:rPr>
              <a:t> </a:t>
            </a:r>
            <a:r>
              <a:rPr kumimoji="0" lang="fa-IR" sz="4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ea typeface="Times New Roman" pitchFamily="18" charset="0"/>
                <a:cs typeface="IranNastaliq" pitchFamily="18" charset="0"/>
              </a:rPr>
              <a:t>برنامه درسي ملّی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2976" y="2839819"/>
          <a:ext cx="6798932" cy="984117"/>
        </p:xfrm>
        <a:graphic>
          <a:graphicData uri="http://schemas.openxmlformats.org/drawingml/2006/table">
            <a:tbl>
              <a:tblPr rtl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0000" endA="300" endPos="90000" dir="5400000" sy="-100000" algn="bl" rotWithShape="0"/>
                </a:effectLst>
              </a:tblPr>
              <a:tblGrid>
                <a:gridCol w="1242216"/>
                <a:gridCol w="1336629"/>
                <a:gridCol w="1403134"/>
                <a:gridCol w="1491007"/>
                <a:gridCol w="1325946"/>
              </a:tblGrid>
              <a:tr h="46234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2000" b="1" i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عمل</a:t>
                      </a:r>
                      <a:endParaRPr lang="en-US" sz="2000" b="1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52177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  <a:p>
                      <a:pPr marL="0" marR="0" algn="ct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raffic" pitchFamily="2" charset="-78"/>
                        </a:rPr>
                        <a:t>اخلاق</a:t>
                      </a:r>
                      <a:endParaRPr lang="en-US" sz="2000" b="1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  <a:latin typeface="Times New Roman"/>
                        <a:ea typeface="Times New Roman"/>
                        <a:cs typeface="Traffic" pitchFamily="2" charset="-78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6429388" y="947306"/>
            <a:ext cx="111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Zar" pitchFamily="2" charset="-78"/>
              </a:rPr>
              <a:t>عرصه ها</a:t>
            </a:r>
            <a:endParaRPr kumimoji="0" lang="fa-IR" sz="160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Zar" pitchFamily="2" charset="-78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7358082" y="1090182"/>
            <a:ext cx="6870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Zar" pitchFamily="2" charset="-78"/>
              </a:rPr>
              <a:t>عناصر</a:t>
            </a:r>
            <a:endParaRPr kumimoji="0" lang="fa-IR" sz="160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Zar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5013176"/>
            <a:ext cx="8712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chemeClr val="accent6"/>
                </a:solidFill>
              </a:rPr>
              <a:t>توجه به عرصه وعناصر در الگوی هدف گذاری </a:t>
            </a:r>
          </a:p>
          <a:p>
            <a:endParaRPr lang="fa-IR" sz="2800" b="1" dirty="0"/>
          </a:p>
          <a:p>
            <a:r>
              <a:rPr lang="fa-IR" sz="2800" b="1" dirty="0" smtClean="0"/>
              <a:t>توجه :دانشجویان عزیز محتوای کتب بر اساس ارتباط این عرصه ها و عناصر طراحی شده است . </a:t>
            </a:r>
            <a:endParaRPr lang="en-US" sz="28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76" y="0"/>
            <a:ext cx="9143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5536" y="1268760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b="1" dirty="0">
                <a:solidFill>
                  <a:srgbClr val="FF0000"/>
                </a:solidFill>
              </a:rPr>
              <a:t>آموزش درس قرآن </a:t>
            </a:r>
          </a:p>
          <a:p>
            <a:pPr algn="ctr"/>
            <a:endParaRPr lang="fa-IR" sz="4800" dirty="0"/>
          </a:p>
          <a:p>
            <a:pPr algn="ctr"/>
            <a:r>
              <a:rPr lang="fa-IR" sz="4800" dirty="0">
                <a:solidFill>
                  <a:schemeClr val="bg2">
                    <a:lumMod val="50000"/>
                  </a:schemeClr>
                </a:solidFill>
              </a:rPr>
              <a:t>دانشگاه فرهنگیان </a:t>
            </a:r>
          </a:p>
          <a:p>
            <a:pPr algn="ctr"/>
            <a:endParaRPr lang="fa-IR" sz="4800" dirty="0"/>
          </a:p>
          <a:p>
            <a:pPr algn="ctr"/>
            <a:r>
              <a:rPr lang="fa-IR" sz="4800" dirty="0"/>
              <a:t>مدرس : صدیقه ثابت خواه</a:t>
            </a:r>
          </a:p>
          <a:p>
            <a:pPr algn="ctr"/>
            <a:r>
              <a:rPr lang="fa-IR" sz="4800" dirty="0"/>
              <a:t> </a:t>
            </a:r>
          </a:p>
          <a:p>
            <a:pPr algn="ctr"/>
            <a:r>
              <a:rPr lang="fa-IR" sz="4000" dirty="0"/>
              <a:t>نیمسال دوم سال </a:t>
            </a:r>
            <a:r>
              <a:rPr lang="fa-IR" sz="4000" dirty="0" smtClean="0"/>
              <a:t>1398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74913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357290" y="142852"/>
            <a:ext cx="65722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4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ea typeface="Times New Roman" pitchFamily="18" charset="0"/>
                <a:cs typeface="IranNastaliq" pitchFamily="18" charset="0"/>
              </a:rPr>
              <a:t>الگوي هدف‌   گذاري در</a:t>
            </a:r>
            <a:r>
              <a:rPr kumimoji="0" lang="fa-IR" sz="4000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ea typeface="Times New Roman" pitchFamily="18" charset="0"/>
                <a:cs typeface="IranNastaliq" pitchFamily="18" charset="0"/>
              </a:rPr>
              <a:t> </a:t>
            </a:r>
            <a:r>
              <a:rPr kumimoji="0" lang="fa-IR" sz="4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ea typeface="Times New Roman" pitchFamily="18" charset="0"/>
                <a:cs typeface="IranNastaliq" pitchFamily="18" charset="0"/>
              </a:rPr>
              <a:t>برنامه درسي ملّی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84168" y="1581955"/>
            <a:ext cx="1656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دانش آموز</a:t>
            </a:r>
            <a:endParaRPr kumimoji="0" lang="fa-IR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8501088" y="4602643"/>
            <a:ext cx="5779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 flipH="1">
            <a:off x="6912260" y="2936440"/>
            <a:ext cx="12375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خود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8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725829" y="3743021"/>
            <a:ext cx="13573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خدا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8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6597553" y="4541088"/>
            <a:ext cx="15881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خلق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8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6828359" y="5490159"/>
            <a:ext cx="132377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4000" b="1" i="0" u="none" strike="noStrike" cap="none" normalizeH="0" baseline="0" dirty="0" smtClean="0">
                <a:ln>
                  <a:noFill/>
                </a:ln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خلقت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143636" y="3876921"/>
            <a:ext cx="10715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    ابزار</a:t>
            </a:r>
            <a:endParaRPr kumimoji="0" lang="fa-IR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435475" y="2143286"/>
            <a:ext cx="321471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a-IR" sz="40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تفکّر تعقّل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990196" y="3204143"/>
            <a:ext cx="27146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ايمان     و    باور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3750463" y="4553388"/>
            <a:ext cx="857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علم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3143240" y="5500702"/>
            <a:ext cx="15001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عمل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3194252" y="6338043"/>
            <a:ext cx="15001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اخلاق</a:t>
            </a:r>
            <a:endParaRPr kumimoji="0" lang="fa-IR" sz="4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4" name="Right Brace 23"/>
          <p:cNvSpPr/>
          <p:nvPr/>
        </p:nvSpPr>
        <p:spPr>
          <a:xfrm>
            <a:off x="7929586" y="2780928"/>
            <a:ext cx="428628" cy="3648468"/>
          </a:xfrm>
          <a:prstGeom prst="rightBrace">
            <a:avLst/>
          </a:prstGeom>
          <a:ln>
            <a:solidFill>
              <a:srgbClr val="0066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ight Brace 24"/>
          <p:cNvSpPr/>
          <p:nvPr/>
        </p:nvSpPr>
        <p:spPr>
          <a:xfrm>
            <a:off x="4571999" y="2780928"/>
            <a:ext cx="1275195" cy="3791344"/>
          </a:xfrm>
          <a:prstGeom prst="rightBrace">
            <a:avLst/>
          </a:prstGeom>
          <a:ln>
            <a:solidFill>
              <a:srgbClr val="0066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1752253" y="3438189"/>
            <a:ext cx="10407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14300"/>
            <a:r>
              <a:rPr lang="fa-IR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به</a:t>
            </a:r>
          </a:p>
          <a:p>
            <a:pPr lvl="0" indent="114300"/>
            <a:endParaRPr lang="fa-IR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 indent="114300"/>
            <a:r>
              <a:rPr lang="fa-IR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منظور تربيت</a:t>
            </a:r>
          </a:p>
          <a:p>
            <a:pPr lvl="0" indent="114300"/>
            <a:r>
              <a:rPr lang="fa-IR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endParaRPr lang="fa-IR" sz="36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 indent="114300"/>
            <a:r>
              <a:rPr lang="fa-IR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انسانی</a:t>
            </a:r>
            <a:endParaRPr kumimoji="0" lang="fa-IR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7" name="Right Brace 26"/>
          <p:cNvSpPr/>
          <p:nvPr/>
        </p:nvSpPr>
        <p:spPr>
          <a:xfrm>
            <a:off x="1380822" y="2636912"/>
            <a:ext cx="953396" cy="3935360"/>
          </a:xfrm>
          <a:prstGeom prst="rightBrace">
            <a:avLst/>
          </a:prstGeom>
          <a:ln>
            <a:solidFill>
              <a:srgbClr val="0066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36145" y="2752036"/>
            <a:ext cx="13573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36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عاقل</a:t>
            </a: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-102573" y="3644326"/>
            <a:ext cx="15001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36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مؤمن</a:t>
            </a:r>
            <a:endParaRPr kumimoji="0" lang="fa-IR" sz="36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52334" y="4483388"/>
            <a:ext cx="857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40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عالم</a:t>
            </a:r>
            <a:endParaRPr kumimoji="0" lang="fa-IR" sz="4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-64723" y="5513262"/>
            <a:ext cx="15001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36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عامل</a:t>
            </a:r>
            <a:endParaRPr kumimoji="0" lang="fa-IR" sz="36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-83656" y="6429396"/>
            <a:ext cx="15001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36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متخلق</a:t>
            </a:r>
            <a:endParaRPr kumimoji="0" lang="fa-IR" sz="36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740352" y="1587369"/>
            <a:ext cx="13386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4300"/>
            <a:r>
              <a:rPr lang="fa-IR" sz="4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ارتباط</a:t>
            </a:r>
            <a:endParaRPr lang="fa-IR" sz="4400" dirty="0">
              <a:solidFill>
                <a:srgbClr val="FF0000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800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4" grpId="0" animBg="1"/>
      <p:bldP spid="25" grpId="0" animBg="1"/>
      <p:bldP spid="26" grpId="0"/>
      <p:bldP spid="27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16200000">
            <a:off x="71406" y="6000768"/>
            <a:ext cx="1071570" cy="35719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2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بازگشت   به صفحه ی    اول</a:t>
            </a:r>
            <a:endParaRPr lang="en-US" sz="3600" kern="1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WordArt 19"/>
          <p:cNvSpPr>
            <a:spLocks noChangeArrowheads="1" noChangeShapeType="1" noTextEdit="1"/>
          </p:cNvSpPr>
          <p:nvPr/>
        </p:nvSpPr>
        <p:spPr bwMode="auto">
          <a:xfrm>
            <a:off x="5286380" y="285728"/>
            <a:ext cx="278608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fa-IR" sz="7200" b="1" dirty="0" smtClean="0">
                <a:solidFill>
                  <a:schemeClr val="accent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الف        -       </a:t>
            </a:r>
            <a:r>
              <a:rPr lang="ar-SA" sz="7200" b="1" dirty="0" smtClean="0">
                <a:solidFill>
                  <a:schemeClr val="accent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رويكرد </a:t>
            </a:r>
            <a:r>
              <a:rPr lang="fa-IR" sz="7200" b="1" dirty="0" smtClean="0">
                <a:solidFill>
                  <a:schemeClr val="accent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      برنامه ی    درسی قرآن      </a:t>
            </a:r>
            <a:r>
              <a:rPr lang="fa-IR" sz="36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:</a:t>
            </a:r>
          </a:p>
        </p:txBody>
      </p:sp>
      <p:pic>
        <p:nvPicPr>
          <p:cNvPr id="7" name="Picture 6" descr="Untitled-4.png"/>
          <p:cNvPicPr>
            <a:picLocks noChangeAspect="1"/>
          </p:cNvPicPr>
          <p:nvPr/>
        </p:nvPicPr>
        <p:blipFill>
          <a:blip r:embed="rId4">
            <a:lum bright="10000" contrast="20000"/>
          </a:blip>
          <a:srcRect/>
          <a:stretch>
            <a:fillRect/>
          </a:stretch>
        </p:blipFill>
        <p:spPr bwMode="auto">
          <a:xfrm>
            <a:off x="1000108" y="423849"/>
            <a:ext cx="1143000" cy="1147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 Same Side Corner Rectangle 7"/>
          <p:cNvSpPr/>
          <p:nvPr/>
        </p:nvSpPr>
        <p:spPr>
          <a:xfrm>
            <a:off x="4071934" y="2071678"/>
            <a:ext cx="1276360" cy="6429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633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 Same Side Corner Rectangle 8"/>
          <p:cNvSpPr/>
          <p:nvPr/>
        </p:nvSpPr>
        <p:spPr>
          <a:xfrm>
            <a:off x="4205286" y="2224078"/>
            <a:ext cx="1000132" cy="642942"/>
          </a:xfrm>
          <a:prstGeom prst="round2SameRect">
            <a:avLst>
              <a:gd name="adj1" fmla="val 26296"/>
              <a:gd name="adj2" fmla="val 0"/>
            </a:avLst>
          </a:prstGeom>
          <a:solidFill>
            <a:srgbClr val="FFFF99"/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 Same Side Corner Rectangle 9"/>
          <p:cNvSpPr/>
          <p:nvPr/>
        </p:nvSpPr>
        <p:spPr>
          <a:xfrm>
            <a:off x="1785918" y="2428868"/>
            <a:ext cx="5857916" cy="2786082"/>
          </a:xfrm>
          <a:prstGeom prst="round2SameRect">
            <a:avLst>
              <a:gd name="adj1" fmla="val 16667"/>
              <a:gd name="adj2" fmla="val 13333"/>
            </a:avLst>
          </a:prstGeom>
          <a:solidFill>
            <a:srgbClr val="6633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WordArt 19"/>
          <p:cNvSpPr>
            <a:spLocks noChangeArrowheads="1" noChangeShapeType="1" noTextEdit="1"/>
          </p:cNvSpPr>
          <p:nvPr/>
        </p:nvSpPr>
        <p:spPr bwMode="auto">
          <a:xfrm>
            <a:off x="179512" y="928670"/>
            <a:ext cx="8964488" cy="59293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01"/>
              </a:avLst>
            </a:prstTxWarp>
          </a:bodyPr>
          <a:lstStyle/>
          <a:p>
            <a:pPr>
              <a:lnSpc>
                <a:spcPct val="150000"/>
              </a:lnSpc>
            </a:pPr>
            <a:r>
              <a:rPr lang="ar-SA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رويكرد </a:t>
            </a:r>
            <a:r>
              <a:rPr lang="fa-IR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برنامه ی </a:t>
            </a:r>
            <a:r>
              <a:rPr lang="ar-SA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درس</a:t>
            </a:r>
            <a:r>
              <a:rPr lang="fa-IR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ی آموزش </a:t>
            </a:r>
            <a:r>
              <a:rPr lang="ar-SA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قرآن</a:t>
            </a:r>
            <a:r>
              <a:rPr lang="fa-IR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166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انس با قرآن كريم </a:t>
            </a:r>
            <a:endParaRPr lang="fa-IR" sz="16600" b="1" i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ar-SA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و دست‌يابي </a:t>
            </a:r>
            <a:r>
              <a:rPr lang="fa-IR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دانش آموزان  </a:t>
            </a:r>
            <a:r>
              <a:rPr lang="ar-SA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به مهارت‌هاي اصلي</a:t>
            </a:r>
            <a:r>
              <a:rPr lang="fa-IR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166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سواد قرآني</a:t>
            </a:r>
            <a:r>
              <a:rPr lang="fa-IR" sz="166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 </a:t>
            </a:r>
            <a:r>
              <a:rPr lang="fa-IR" sz="1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است</a:t>
            </a:r>
            <a:r>
              <a:rPr lang="fa-IR" sz="1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.</a:t>
            </a: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3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تذکّر : 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اين رويكرد نه تنها در راستا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ی 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رويكرد برنامه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ی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درس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ی 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مل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ّی 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يعني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 </a:t>
            </a:r>
            <a:r>
              <a:rPr lang="ar-SA" sz="13800" b="1" dirty="0" smtClean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شكوفايي فطرت توحيد</a:t>
            </a:r>
            <a:r>
              <a:rPr lang="fa-IR" sz="13800" b="1" dirty="0" smtClean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ی  </a:t>
            </a:r>
            <a:r>
              <a:rPr lang="ar-SA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است،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بلكه از لوازم و مقد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ّ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مات ضروري تحق</a:t>
            </a:r>
            <a:r>
              <a:rPr lang="fa-I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ّ</a:t>
            </a:r>
            <a:r>
              <a:rPr lang="ar-SA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ق آن است.</a:t>
            </a:r>
            <a:endParaRPr lang="en-US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</p:txBody>
      </p:sp>
      <p:pic>
        <p:nvPicPr>
          <p:cNvPr id="12" name="Picture 11" descr="236808.gi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56" y="3724276"/>
            <a:ext cx="1571636" cy="1714512"/>
          </a:xfrm>
          <a:prstGeom prst="rect">
            <a:avLst/>
          </a:prstGeom>
        </p:spPr>
      </p:pic>
      <p:sp>
        <p:nvSpPr>
          <p:cNvPr id="13" name="WordArt 19"/>
          <p:cNvSpPr>
            <a:spLocks noChangeArrowheads="1" noChangeShapeType="1" noTextEdit="1"/>
          </p:cNvSpPr>
          <p:nvPr/>
        </p:nvSpPr>
        <p:spPr bwMode="auto">
          <a:xfrm>
            <a:off x="1875674" y="2428868"/>
            <a:ext cx="5576646" cy="2795606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ct val="150000"/>
              </a:lnSpc>
            </a:pPr>
            <a:r>
              <a:rPr lang="fa-IR" sz="19900" b="1" dirty="0" smtClean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1-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مهارت </a:t>
            </a:r>
            <a:r>
              <a:rPr lang="ar-SA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خواندن قرآن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کريم</a:t>
            </a:r>
            <a:r>
              <a:rPr lang="ar-SA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</a:t>
            </a:r>
            <a:endParaRPr lang="fa-IR" sz="19900" b="1" dirty="0" smtClean="0"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9900" b="1" dirty="0" smtClean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2-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مهارت </a:t>
            </a:r>
            <a:r>
              <a:rPr lang="ar-SA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درك تدريجي معناي عبارات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و</a:t>
            </a:r>
            <a:r>
              <a:rPr lang="ar-SA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آيات ساده 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ی </a:t>
            </a:r>
            <a:r>
              <a:rPr lang="ar-SA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قرآن كريم</a:t>
            </a:r>
            <a:endParaRPr lang="fa-IR" sz="19900" b="1" dirty="0" smtClean="0"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9900" b="1" dirty="0" smtClean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3-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مهارت تدبّر اوّليّه در عبارات قابل فهم و کاربردی </a:t>
            </a:r>
            <a:r>
              <a:rPr lang="fa-IR" sz="19900" i="1" dirty="0" smtClean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( پيام های قرآنی 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)</a:t>
            </a:r>
          </a:p>
          <a:p>
            <a:pPr>
              <a:lnSpc>
                <a:spcPct val="150000"/>
              </a:lnSpc>
            </a:pPr>
            <a:endParaRPr lang="fa-IR" sz="6600" b="1" dirty="0" smtClean="0"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9900" b="1" dirty="0" smtClean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4-</a:t>
            </a:r>
            <a:r>
              <a:rPr lang="fa-IR" sz="199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انس دائمی با قرآن کريم </a:t>
            </a:r>
            <a:r>
              <a:rPr lang="fa-IR" sz="19900" dirty="0" smtClean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( </a:t>
            </a:r>
            <a:r>
              <a:rPr lang="fa-IR" sz="19900" i="1" dirty="0" smtClean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خواندن روزانه ی قرآن </a:t>
            </a:r>
            <a:r>
              <a:rPr lang="fa-IR" sz="19900" dirty="0" smtClean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)</a:t>
            </a:r>
          </a:p>
          <a:p>
            <a:pPr>
              <a:lnSpc>
                <a:spcPct val="150000"/>
              </a:lnSpc>
            </a:pPr>
            <a:endParaRPr lang="fa-IR" sz="16600" b="1" dirty="0" smtClean="0"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2108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9535" y="-19397536"/>
            <a:ext cx="8244408" cy="3300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1-</a:t>
            </a:r>
            <a:r>
              <a:rPr lang="fa-IR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مهارت </a:t>
            </a:r>
            <a:r>
              <a:rPr lang="ar-SA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خواندن قرآن</a:t>
            </a:r>
            <a:r>
              <a:rPr lang="fa-IR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کريم</a:t>
            </a:r>
            <a:r>
              <a:rPr lang="ar-SA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</a:t>
            </a:r>
            <a:endParaRPr lang="fa-IR" sz="2800" b="1" dirty="0"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2-</a:t>
            </a:r>
            <a:r>
              <a:rPr lang="fa-IR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مهارت </a:t>
            </a:r>
            <a:r>
              <a:rPr lang="ar-SA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درك تدريجي معناي عبارات</a:t>
            </a:r>
            <a:r>
              <a:rPr lang="fa-IR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و</a:t>
            </a:r>
            <a:r>
              <a:rPr lang="ar-SA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آيات ساده </a:t>
            </a:r>
            <a:r>
              <a:rPr lang="fa-IR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ی </a:t>
            </a:r>
            <a:r>
              <a:rPr lang="ar-SA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قرآن كريم</a:t>
            </a:r>
            <a:endParaRPr lang="fa-IR" sz="2800" b="1" dirty="0"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3-</a:t>
            </a:r>
            <a:r>
              <a:rPr lang="fa-IR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مهارت تدبّر اوّليّه در عبارات قابل فهم و کاربردی </a:t>
            </a:r>
            <a:r>
              <a:rPr lang="fa-IR" sz="2800" i="1" dirty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( پيام های قرآنی </a:t>
            </a:r>
            <a:r>
              <a:rPr lang="fa-IR" sz="28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)</a:t>
            </a:r>
          </a:p>
          <a:p>
            <a:pPr>
              <a:lnSpc>
                <a:spcPct val="150000"/>
              </a:lnSpc>
            </a:pPr>
            <a:endParaRPr lang="fa-IR" sz="1100" b="1" dirty="0"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4400" b="1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4-</a:t>
            </a:r>
            <a:r>
              <a:rPr lang="fa-IR" sz="44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انس دائمی با قرآن کريم </a:t>
            </a:r>
            <a:r>
              <a:rPr lang="fa-IR" sz="4400" dirty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( </a:t>
            </a:r>
            <a:r>
              <a:rPr lang="fa-IR" sz="1100" i="1" dirty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خواندن روزانه ی قرآن </a:t>
            </a:r>
            <a:r>
              <a:rPr lang="fa-IR" sz="1100" dirty="0">
                <a:solidFill>
                  <a:srgbClr val="FFFF99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)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692697"/>
            <a:ext cx="91739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اجزای اصلی سواد قرآنی </a:t>
            </a:r>
          </a:p>
          <a:p>
            <a:pPr>
              <a:lnSpc>
                <a:spcPct val="150000"/>
              </a:lnSpc>
            </a:pPr>
            <a:r>
              <a:rPr lang="fa-I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1- </a:t>
            </a:r>
            <a:r>
              <a:rPr lang="fa-IR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مهارت </a:t>
            </a: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خواندن قرآن</a:t>
            </a:r>
            <a:r>
              <a:rPr lang="fa-IR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کريم</a:t>
            </a: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</a:t>
            </a:r>
            <a:endParaRPr lang="fa-IR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2- مهارت </a:t>
            </a: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درك تدريجي معناي عبارات</a:t>
            </a:r>
            <a:r>
              <a:rPr lang="fa-IR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و</a:t>
            </a: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 آيات ساده </a:t>
            </a:r>
            <a:r>
              <a:rPr lang="fa-IR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ی </a:t>
            </a: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قرآن </a:t>
            </a:r>
            <a:r>
              <a:rPr lang="ar-S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كريم</a:t>
            </a:r>
            <a:endParaRPr lang="fa-IR" sz="36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endParaRPr lang="fa-IR" sz="4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3- </a:t>
            </a:r>
            <a:r>
              <a:rPr lang="fa-IR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مهارت تدبّر اوّليّه در عبارات قابل فهم و کاربردی </a:t>
            </a:r>
            <a:r>
              <a:rPr lang="fa-IR" sz="3600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( پيام های </a:t>
            </a:r>
            <a:r>
              <a:rPr lang="fa-IR" sz="3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قرآنی)</a:t>
            </a:r>
            <a:endParaRPr lang="fa-IR" sz="1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4- </a:t>
            </a:r>
            <a:r>
              <a:rPr lang="fa-IR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انس دائمی با قرآن کريم </a:t>
            </a:r>
            <a:r>
              <a:rPr lang="fa-IR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( </a:t>
            </a:r>
            <a:r>
              <a:rPr lang="fa-IR" sz="2800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خواندن روزانه ی قرآن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2  Traffic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08246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8" descr="Denim"/>
          <p:cNvSpPr>
            <a:spLocks noChangeArrowheads="1"/>
          </p:cNvSpPr>
          <p:nvPr/>
        </p:nvSpPr>
        <p:spPr bwMode="auto">
          <a:xfrm>
            <a:off x="500066" y="0"/>
            <a:ext cx="8176390" cy="7256360"/>
          </a:xfrm>
          <a:prstGeom prst="flowChartAlternateProcess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a-IR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چه چيزی آموزش قرآن نيست ؟</a:t>
            </a:r>
          </a:p>
          <a:p>
            <a:pPr algn="ctr"/>
            <a:endParaRPr lang="fa-IR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/>
            <a:endParaRPr lang="fa-IR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/>
            <a:endParaRPr lang="fa-IR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بی اطلاعی از مقررات و مصوبات اسناد بالا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دستی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2-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اجرا نکردن مصوبات شورای عالی (   مانند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مصوبه ي تدريس توسط آموزگار پايه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)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fa-I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3-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سخت گيري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   و 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سهل انگاري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در   آموزش  و ارزش يابی پيشرفت تحصيلی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4-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بی توجهی به تعاريف و مفاهيم  اصلی  آموزش قرآن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5-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کم توجهی  به   اهداف مورد انتظار   هر پايه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WordArt 1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16200000">
            <a:off x="71406" y="6000768"/>
            <a:ext cx="1071570" cy="35719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2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بازگشت   به صفحه ی    اول</a:t>
            </a:r>
            <a:endParaRPr lang="en-US" sz="3600" kern="1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484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036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a-IR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6-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عدم اجرای ساعات آموزش قرآن در هر </a:t>
            </a:r>
            <a:r>
              <a:rPr lang="fa-I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پايه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7-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کم توجهی به موضوع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استمرار 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ساعات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آموزش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در طول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هفته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8-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عدم استفاده از 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ابزار و وسايل آموزشی مانند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لوحه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و نوار  آموزشی در جای خودش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9-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قاعده محوري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به جای مهارت </a:t>
            </a:r>
            <a:r>
              <a:rPr lang="fa-I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آموزی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fa-I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10-</a:t>
            </a:r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کمی انگيزه و رو حيه ی پژوهش و روزآمدی در معلمان ابتدايي</a:t>
            </a:r>
          </a:p>
        </p:txBody>
      </p:sp>
    </p:spTree>
    <p:extLst>
      <p:ext uri="{BB962C8B-B14F-4D97-AF65-F5344CB8AC3E}">
        <p14:creationId xmlns:p14="http://schemas.microsoft.com/office/powerpoint/2010/main" val="5199890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8" descr="Denim"/>
          <p:cNvSpPr>
            <a:spLocks noChangeArrowheads="1"/>
          </p:cNvSpPr>
          <p:nvPr/>
        </p:nvSpPr>
        <p:spPr bwMode="auto">
          <a:xfrm>
            <a:off x="500066" y="71414"/>
            <a:ext cx="8143900" cy="7184946"/>
          </a:xfrm>
          <a:prstGeom prst="flowChartAlternateProcess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a-IR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چه چيزی آموزش قرآن نيست ؟</a:t>
            </a:r>
          </a:p>
          <a:p>
            <a:pPr algn="ctr"/>
            <a:endParaRPr lang="fa-IR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/>
            <a:endParaRPr lang="fa-IR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/>
            <a:endParaRPr lang="en-US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11-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سوره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و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آيه محوري به جاي مهارت محوري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12-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عدم توجه به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هدف اصلی يعنی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انس روزانه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ی دانش آموزان با قرآن کريم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13-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نخواندن مقدمه كتاب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توسط اغلب معلمان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14-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بی اطلاعی از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جايگاه رسم الخط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در آموزش روخوانی و نيز انس با قرآن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15-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عدم تسلط عملي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به روش ها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ی آموزش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WordArt 1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16200000">
            <a:off x="71406" y="6000768"/>
            <a:ext cx="1071570" cy="35719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2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بازگشت   به صفحه ی    اول</a:t>
            </a:r>
            <a:endParaRPr lang="en-US" sz="3600" kern="1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504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80728"/>
            <a:ext cx="90364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a-IR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16-</a:t>
            </a:r>
            <a:r>
              <a:rPr lang="ar-S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عدم تسلط به روش 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اشاره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17-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ندادن</a:t>
            </a:r>
            <a:r>
              <a:rPr lang="fa-IR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فرصت كافي براي خواندن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به دانش 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آموزان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18-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عدم </a:t>
            </a:r>
            <a:r>
              <a:rPr lang="ar-S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پرس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ش خواندن از همه ی دانش 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آموزان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19-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عدم تسلط و مهارت کافی معلم در روش های </a:t>
            </a:r>
            <a:r>
              <a:rPr lang="ar-S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رفع اشكال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ات روخوانی دانش 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آموزان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20-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جابه 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جا کردن اهداف  در آموزش قرآن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187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8" descr="Denim"/>
          <p:cNvSpPr>
            <a:spLocks noChangeArrowheads="1"/>
          </p:cNvSpPr>
          <p:nvPr/>
        </p:nvSpPr>
        <p:spPr bwMode="auto">
          <a:xfrm>
            <a:off x="0" y="71415"/>
            <a:ext cx="9252520" cy="7184946"/>
          </a:xfrm>
          <a:prstGeom prst="flowChartAlternateProcess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fa-IR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/>
            <a:endParaRPr lang="fa-IR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/>
            <a:endParaRPr lang="en-US" sz="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21-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اجبار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دانش آموزان 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به عربي خواندن و قرائت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آيات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22-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عدم هماهنگی در اجرای درست و کامل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برنامه ی درسی قرآن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23-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وجود باورهای غلط در آموزش قرآن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fa-I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/>
            <a:endParaRPr lang="fa-IR" sz="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>
              <a:buFontTx/>
              <a:buChar char="-"/>
            </a:pP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باور اين که </a:t>
            </a:r>
            <a:r>
              <a:rPr lang="fa-I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« </a:t>
            </a:r>
            <a:r>
              <a:rPr lang="ar-SA" sz="3200" b="1" dirty="0" smtClean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درس قرآن يك</a:t>
            </a:r>
            <a:r>
              <a:rPr lang="fa-IR" sz="3200" b="1" dirty="0" smtClean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200" b="1" dirty="0" smtClean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درس تخصصي است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»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و بايد معلمان متخصص</a:t>
            </a:r>
            <a:endParaRPr lang="fa-IR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>
              <a:buFontTx/>
              <a:buChar char="-"/>
            </a:pPr>
            <a:endParaRPr lang="fa-IR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>
              <a:buFontTx/>
              <a:buChar char="-"/>
            </a:pP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تدريس كنند؛</a:t>
            </a:r>
            <a:endParaRPr lang="en-US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>
              <a:buFontTx/>
              <a:buChar char="-"/>
            </a:pPr>
            <a:endParaRPr lang="fa-IR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457200" lvl="0" indent="-457200">
              <a:buFontTx/>
              <a:buChar char="-"/>
            </a:pP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باور اين که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« </a:t>
            </a:r>
            <a:r>
              <a:rPr lang="ar-SA" sz="3200" b="1" dirty="0" smtClean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درس قرآن يك فعاليت پرورشی و فوق برنامه است </a:t>
            </a: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»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endParaRPr lang="en-US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457200" lvl="0" indent="-457200">
              <a:buFontTx/>
              <a:buChar char="-"/>
            </a:pPr>
            <a:endParaRPr lang="en-US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WordArt 1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16200000">
            <a:off x="71406" y="6000768"/>
            <a:ext cx="1071570" cy="35719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2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بازگشت   به صفحه ی    اول</a:t>
            </a:r>
            <a:endParaRPr lang="en-US" sz="3600" kern="1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679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48680"/>
            <a:ext cx="914400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Tx/>
              <a:buChar char="-"/>
            </a:pPr>
            <a:r>
              <a:rPr lang="ar-S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باور </a:t>
            </a:r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اين که هدف اصلي از آموزش قرآن </a:t>
            </a:r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« </a:t>
            </a:r>
            <a:r>
              <a:rPr lang="ar-SA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تنها علاقه‌مند ‌كردن دانش آموزان به قرآن کريم </a:t>
            </a:r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» </a:t>
            </a:r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است</a:t>
            </a:r>
            <a:r>
              <a:rPr lang="ar-S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؛</a:t>
            </a:r>
            <a:endParaRPr lang="en-US" sz="3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571500" lvl="0" indent="-571500">
              <a:buFontTx/>
              <a:buChar char="-"/>
            </a:pP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571500" lvl="0" indent="-571500">
              <a:buFontTx/>
              <a:buChar char="-"/>
            </a:pPr>
            <a:r>
              <a:rPr lang="ar-S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باور </a:t>
            </a:r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اين که </a:t>
            </a:r>
            <a:r>
              <a:rPr lang="ar-SA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« آموزش حفظ و قرائت برخي از سوره‌هاي کتاب درسی از آموزش روخوانی </a:t>
            </a:r>
            <a:r>
              <a:rPr lang="fa-IR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م</a:t>
            </a:r>
            <a:r>
              <a:rPr lang="ar-SA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هم تر</a:t>
            </a:r>
            <a:r>
              <a:rPr lang="fa-IR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 </a:t>
            </a:r>
            <a:r>
              <a:rPr lang="ar-SA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است.</a:t>
            </a:r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»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</a:p>
          <a:p>
            <a:pPr marL="571500" lvl="0" indent="-571500">
              <a:buFontTx/>
              <a:buChar char="-"/>
            </a:pP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571500" lvl="0" indent="-571500">
              <a:buFontTx/>
              <a:buChar char="-"/>
            </a:pPr>
            <a:r>
              <a:rPr lang="ar-S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باور </a:t>
            </a:r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اين که </a:t>
            </a:r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« </a:t>
            </a:r>
            <a:r>
              <a:rPr lang="ar-SA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آموزش روخوانی قرآن يعنی آموزش قواعد روخوانی آن</a:t>
            </a:r>
            <a:r>
              <a:rPr lang="fa-IR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6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»</a:t>
            </a: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571500" lvl="0" indent="-571500">
              <a:buFontTx/>
              <a:buChar char="-"/>
            </a:pP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571500" lvl="0" indent="-571500">
              <a:buFontTx/>
              <a:buChar char="-"/>
            </a:pPr>
            <a:r>
              <a:rPr lang="ar-S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باور </a:t>
            </a:r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اين </a:t>
            </a:r>
            <a:r>
              <a:rPr lang="ar-SA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که </a:t>
            </a:r>
            <a:r>
              <a:rPr lang="ar-S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« </a:t>
            </a:r>
            <a:r>
              <a:rPr lang="ar-SA" sz="3200" b="1" dirty="0">
                <a:solidFill>
                  <a:srgbClr val="3510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روش شنيداری مناسب ترين روش آموزش روخوانی قرآن کريم است. </a:t>
            </a:r>
            <a:r>
              <a:rPr lang="ar-S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»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 </a:t>
            </a:r>
            <a:endParaRPr lang="en-US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marL="457200" lvl="0" indent="-457200">
              <a:buFontTx/>
              <a:buChar char="-"/>
            </a:pP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103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12511" cy="11430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0000FF"/>
                </a:solidFill>
                <a:cs typeface="B Homa" pitchFamily="2" charset="-78"/>
              </a:rPr>
              <a:t>آموزش قرآن در جست و جوي چيست؟</a:t>
            </a:r>
            <a:r>
              <a:rPr lang="fa-IR" dirty="0" smtClean="0">
                <a:solidFill>
                  <a:srgbClr val="0000FF"/>
                </a:solidFill>
                <a:cs typeface="B Nikoo" pitchFamily="2" charset="-78"/>
              </a:rPr>
              <a:t> </a:t>
            </a:r>
            <a:endParaRPr lang="en-US" dirty="0">
              <a:solidFill>
                <a:srgbClr val="0000FF"/>
              </a:solidFill>
              <a:cs typeface="B Nikoo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15616" y="1988840"/>
            <a:ext cx="6984776" cy="4320480"/>
          </a:xfrm>
        </p:spPr>
        <p:txBody>
          <a:bodyPr>
            <a:normAutofit/>
          </a:bodyPr>
          <a:lstStyle/>
          <a:p>
            <a:r>
              <a:rPr lang="fa-IR" dirty="0" smtClean="0"/>
              <a:t>در </a:t>
            </a:r>
            <a:r>
              <a:rPr lang="fa-IR" dirty="0"/>
              <a:t>آموزش و پرورش، درس آموزش قرآن در صدد است به تدريج دانش‌آموزان به مهارت‌هاي پايه و اصلي در استفاده از قرآن كريم دست يابند. اين مهارت‌ها عبارت است از:</a:t>
            </a:r>
            <a:endParaRPr lang="en-US" dirty="0"/>
          </a:p>
          <a:p>
            <a:pPr lvl="0"/>
            <a:r>
              <a:rPr lang="fa-IR" b="1" dirty="0">
                <a:solidFill>
                  <a:srgbClr val="FF0000"/>
                </a:solidFill>
              </a:rPr>
              <a:t>توانايي خواندن قرآن كريم</a:t>
            </a:r>
            <a:endParaRPr lang="en-US" b="1" dirty="0">
              <a:solidFill>
                <a:srgbClr val="FF0000"/>
              </a:solidFill>
            </a:endParaRPr>
          </a:p>
          <a:p>
            <a:pPr lvl="0"/>
            <a:r>
              <a:rPr lang="fa-IR" b="1" dirty="0">
                <a:solidFill>
                  <a:srgbClr val="FF0000"/>
                </a:solidFill>
              </a:rPr>
              <a:t>توانايي درك معناي عبارات و آيات قرآن كريم</a:t>
            </a:r>
            <a:endParaRPr lang="en-US" b="1" dirty="0">
              <a:solidFill>
                <a:srgbClr val="FF0000"/>
              </a:solidFill>
            </a:endParaRPr>
          </a:p>
          <a:p>
            <a:pPr lvl="0"/>
            <a:r>
              <a:rPr lang="fa-IR" b="1" dirty="0">
                <a:solidFill>
                  <a:srgbClr val="FF0000"/>
                </a:solidFill>
              </a:rPr>
              <a:t>آشنايي با روش‌ها و مراتب ساده و اوليه تدبر در قرآن كريم.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fa-IR" dirty="0"/>
              <a:t>     اين سه مهارت بايد به </a:t>
            </a:r>
            <a:r>
              <a:rPr lang="fa-IR" b="1" dirty="0">
                <a:solidFill>
                  <a:srgbClr val="00B050"/>
                </a:solidFill>
              </a:rPr>
              <a:t>انس با قرآن كريم </a:t>
            </a:r>
            <a:r>
              <a:rPr lang="fa-IR" dirty="0"/>
              <a:t>منجر شود و ضروري‌ترين بخش انس با قرآن يعني خواندن روزانه بخشي از آيات قرآن كريم به نحوي كه سه مهارت اصلي ياد شده در حد قابل قبول در آن رعايت شود.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97304" y="764705"/>
            <a:ext cx="82511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١- </a:t>
            </a:r>
            <a:r>
              <a:rPr lang="fa-IR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اهميت قرآن 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خُذِ الکِتابَ بِقُوَّةٍ 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                                    </a:t>
            </a: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مريم(س)/ 1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2</a:t>
            </a:r>
            <a:endParaRPr lang="en-US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Badr"/>
              <a:cs typeface="B Badr" pitchFamily="2" charset="-78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97292" y="2335033"/>
            <a:ext cx="84671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3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- </a:t>
            </a:r>
            <a:r>
              <a:rPr lang="fa-I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تلاوت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 اَلَّذينَ آتَيناهُمُ الكِتابَ يَتلونَه حَقَّ تِلاوَتِه    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               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بقره / 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١٢١</a:t>
            </a:r>
            <a:endParaRPr lang="en-US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Badr"/>
              <a:cs typeface="B Badr" pitchFamily="2" charset="-78"/>
            </a:endParaRPr>
          </a:p>
        </p:txBody>
      </p:sp>
      <p:sp>
        <p:nvSpPr>
          <p:cNvPr id="11" name="Text Box 31"/>
          <p:cNvSpPr txBox="1">
            <a:spLocks noChangeArrowheads="1"/>
          </p:cNvSpPr>
          <p:nvPr/>
        </p:nvSpPr>
        <p:spPr bwMode="auto">
          <a:xfrm>
            <a:off x="425178" y="1549869"/>
            <a:ext cx="85393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2- </a:t>
            </a:r>
            <a:r>
              <a:rPr lang="fa-I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قرائت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فَاقرَئوا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ما تَيَسَّرَ مِنَ القُرآن... فَاقرَءوا ما تَيَسَّرَ مِنهُ 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         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Badr"/>
                <a:cs typeface="B Badr" pitchFamily="2" charset="-78"/>
              </a:rPr>
              <a:t>مزّمّل/ ٢٠</a:t>
            </a:r>
            <a:endParaRPr 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Badr"/>
              <a:cs typeface="B Badr" pitchFamily="2" charset="-78"/>
            </a:endParaRPr>
          </a:p>
        </p:txBody>
      </p:sp>
      <p:sp>
        <p:nvSpPr>
          <p:cNvPr id="13" name="Down Ribbon 12"/>
          <p:cNvSpPr/>
          <p:nvPr/>
        </p:nvSpPr>
        <p:spPr>
          <a:xfrm>
            <a:off x="1691680" y="-416451"/>
            <a:ext cx="3361576" cy="2532521"/>
          </a:xfrm>
          <a:prstGeom prst="ribbon">
            <a:avLst>
              <a:gd name="adj1" fmla="val 0"/>
              <a:gd name="adj2" fmla="val 75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IPT.Elham" panose="00000400000000000000" pitchFamily="2" charset="2"/>
                <a:cs typeface="IranNastaliq" pitchFamily="18" charset="0"/>
              </a:rPr>
              <a:t>آیاتی از قران کریم در مورداهمیت قران</a:t>
            </a:r>
            <a:endParaRPr lang="fa-IR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IPT.Elham" panose="00000400000000000000" pitchFamily="2" charset="2"/>
              <a:cs typeface="IranNastaliq" pitchFamily="18" charset="0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1" y="5689868"/>
            <a:ext cx="87484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7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- </a:t>
            </a:r>
            <a:r>
              <a:rPr lang="fa-I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عمل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اَتَامُرونَ النّاسَ بِالبِرِّ وَتَنسَونَ اَنفُسَكُم وَ اَنتُم تَتلونَ الكِتابَ اَفَلاتَعقِلونَ  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             </a:t>
            </a:r>
            <a:r>
              <a:rPr lang="fa-IR" sz="2800" b="1" dirty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بقره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/ ٨٤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</a:t>
            </a:r>
            <a:endParaRPr lang="en-US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Badr" pitchFamily="2" charset="-78"/>
            </a:endParaRPr>
          </a:p>
        </p:txBody>
      </p:sp>
      <p:sp>
        <p:nvSpPr>
          <p:cNvPr id="20" name="Text Box 43"/>
          <p:cNvSpPr txBox="1">
            <a:spLocks noChangeArrowheads="1"/>
          </p:cNvSpPr>
          <p:nvPr/>
        </p:nvSpPr>
        <p:spPr bwMode="auto">
          <a:xfrm>
            <a:off x="-441255" y="5043537"/>
            <a:ext cx="91897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a-I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6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- </a:t>
            </a:r>
            <a:r>
              <a:rPr lang="fa-I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تغيير در رفتار</a:t>
            </a: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اَلَم يَأنِ لِلَّذينَ آمَنوا اَن تَخشَعَ قُلوبُهُم لِذِكرِ اللهِ</a:t>
            </a: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</a:t>
            </a:r>
            <a:r>
              <a:rPr lang="fa-I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حديد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/ ١٦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Badr" pitchFamily="2" charset="-78"/>
            </a:endParaRPr>
          </a:p>
        </p:txBody>
      </p:sp>
      <p:sp>
        <p:nvSpPr>
          <p:cNvPr id="23" name="Text Box 4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641585" y="3835782"/>
            <a:ext cx="832290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a-I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5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- </a:t>
            </a:r>
            <a:r>
              <a:rPr lang="fa-I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خشوع</a:t>
            </a: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لَو اَنزَلنا هذَا القُرآنَ عَلی جَبَلٍ لَرَأَيتَه خاشِعاً مُتَصَدِّعاً مِِن خَشيَهِ الله   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          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حشر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/ ٢1</a:t>
            </a:r>
            <a:endParaRPr lang="fa-IR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Badr" pitchFamily="2" charset="-78"/>
            </a:endParaRPr>
          </a:p>
        </p:txBody>
      </p:sp>
      <p:sp>
        <p:nvSpPr>
          <p:cNvPr id="26" name="Text Box 49"/>
          <p:cNvSpPr txBox="1">
            <a:spLocks noChangeArrowheads="1"/>
          </p:cNvSpPr>
          <p:nvPr/>
        </p:nvSpPr>
        <p:spPr bwMode="auto">
          <a:xfrm>
            <a:off x="428596" y="3120197"/>
            <a:ext cx="83198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4- </a:t>
            </a:r>
            <a:r>
              <a:rPr lang="fa-I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تدبر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اَفَلا يَتَدَبَّرونَ القُرآن  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 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                   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محمد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(ص)/ ٢٤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 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Badr" pitchFamily="2" charset="-78"/>
            </a:endParaRPr>
          </a:p>
        </p:txBody>
      </p:sp>
      <p:sp>
        <p:nvSpPr>
          <p:cNvPr id="15" name="WordArt 1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16200000">
            <a:off x="-558644" y="655778"/>
            <a:ext cx="1071570" cy="4571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2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بازگشت   به صفحه ی    اول</a:t>
            </a:r>
            <a:endParaRPr lang="en-US" sz="3600" kern="1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6178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23528" y="764705"/>
            <a:ext cx="8820472" cy="554461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a-IR" sz="2600" b="1" dirty="0" smtClean="0"/>
              <a:t>1-آشنایی با قران کریم به عنوان کلام الهی وآسمانی </a:t>
            </a:r>
          </a:p>
          <a:p>
            <a:pPr algn="r"/>
            <a:r>
              <a:rPr lang="fa-IR" sz="2600" b="1" dirty="0" smtClean="0"/>
              <a:t>2-تقویت انس و علاقه به قرآن کریم و یادگیری آن </a:t>
            </a:r>
          </a:p>
          <a:p>
            <a:pPr algn="r"/>
            <a:r>
              <a:rPr lang="fa-IR" sz="2600" b="1" dirty="0" smtClean="0"/>
              <a:t>3-روخوانی قرآن بصورت شمرده و آرام ازروی مصحف با استفاده </a:t>
            </a:r>
            <a:r>
              <a:rPr lang="fa-IR" sz="2600" b="1" smtClean="0"/>
              <a:t>از رسم </a:t>
            </a:r>
            <a:r>
              <a:rPr lang="fa-IR" sz="2600" b="1" dirty="0" smtClean="0"/>
              <a:t>الخط آموزشی </a:t>
            </a:r>
          </a:p>
          <a:p>
            <a:pPr algn="r"/>
            <a:r>
              <a:rPr lang="fa-IR" sz="2600" b="1" dirty="0" smtClean="0"/>
              <a:t>4-توانایی خواندن آیات کتاب درسی بصورت روان یا آهنگین </a:t>
            </a:r>
          </a:p>
          <a:p>
            <a:pPr algn="r"/>
            <a:r>
              <a:rPr lang="fa-IR" sz="2600" b="1" dirty="0" smtClean="0"/>
              <a:t>5-آشنایی با قواعد ضروری روخوانی قران </a:t>
            </a:r>
          </a:p>
          <a:p>
            <a:pPr algn="r"/>
            <a:r>
              <a:rPr lang="fa-IR" sz="2600" b="1" dirty="0" smtClean="0"/>
              <a:t>6-حفظ کردن برخی از سوره های کتاب درسی </a:t>
            </a:r>
          </a:p>
          <a:p>
            <a:pPr algn="r"/>
            <a:r>
              <a:rPr lang="fa-IR" sz="2600" b="1" dirty="0" smtClean="0"/>
              <a:t>7-آشنایی با برخی از داستانهای قران کریم </a:t>
            </a:r>
          </a:p>
          <a:p>
            <a:pPr algn="r"/>
            <a:r>
              <a:rPr lang="fa-IR" sz="2600" b="1" dirty="0" smtClean="0"/>
              <a:t>8-فراگیری معنای برخی از کلمات ساده وعبارات کوتاه قرآن </a:t>
            </a:r>
          </a:p>
          <a:p>
            <a:pPr algn="r"/>
            <a:r>
              <a:rPr lang="fa-IR" sz="2600" b="1" dirty="0" smtClean="0"/>
              <a:t>9-تقویت علاقه به شنیدن ،خواندن و فهم معنای آیات قرآن </a:t>
            </a:r>
          </a:p>
          <a:p>
            <a:pPr algn="r"/>
            <a:r>
              <a:rPr lang="fa-IR" sz="2600" b="1" dirty="0" smtClean="0"/>
              <a:t>10-آشنایی با مفهوم برخی از پیام های قرآن </a:t>
            </a:r>
          </a:p>
          <a:p>
            <a:pPr algn="r"/>
            <a:r>
              <a:rPr lang="fa-IR" sz="2600" b="1" dirty="0" smtClean="0"/>
              <a:t>11-شناسایی و تقویت استعدادهای دانش آموزان در گرایش های مختلف آموزش قران </a:t>
            </a:r>
            <a:endParaRPr lang="en-US" sz="2600" b="1" dirty="0"/>
          </a:p>
          <a:p>
            <a:pPr algn="r"/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99592" y="0"/>
            <a:ext cx="7704856" cy="1340769"/>
          </a:xfrm>
        </p:spPr>
        <p:txBody>
          <a:bodyPr/>
          <a:lstStyle/>
          <a:p>
            <a:pPr algn="ctr"/>
            <a:r>
              <a:rPr lang="fa-IR" sz="2800" dirty="0">
                <a:solidFill>
                  <a:srgbClr val="FF0000"/>
                </a:solidFill>
              </a:rPr>
              <a:t>اهداف آموزش قرآن </a:t>
            </a:r>
            <a:r>
              <a:rPr lang="fa-IR" sz="2800" dirty="0" smtClean="0">
                <a:solidFill>
                  <a:srgbClr val="FF0000"/>
                </a:solidFill>
              </a:rPr>
              <a:t>در دوره ی ابتدايي</a:t>
            </a: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endParaRPr lang="fa-I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765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512511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solidFill>
                  <a:srgbClr val="008000"/>
                </a:solidFill>
                <a:cs typeface="B Homa" pitchFamily="2" charset="-78"/>
              </a:rPr>
              <a:t>از دانش آموزان در </a:t>
            </a:r>
            <a:r>
              <a:rPr lang="en-US" b="1" dirty="0" smtClean="0">
                <a:solidFill>
                  <a:srgbClr val="008000"/>
                </a:solidFill>
                <a:cs typeface="B Homa" pitchFamily="2" charset="-78"/>
              </a:rPr>
              <a:t/>
            </a:r>
            <a:br>
              <a:rPr lang="en-US" b="1" dirty="0" smtClean="0">
                <a:solidFill>
                  <a:srgbClr val="008000"/>
                </a:solidFill>
                <a:cs typeface="B Homa" pitchFamily="2" charset="-78"/>
              </a:rPr>
            </a:br>
            <a:r>
              <a:rPr lang="fa-IR" b="1" dirty="0" smtClean="0">
                <a:solidFill>
                  <a:srgbClr val="008000"/>
                </a:solidFill>
                <a:cs typeface="B Homa" pitchFamily="2" charset="-78"/>
              </a:rPr>
              <a:t>ابتدايي چه انتظاري داريم؟ </a:t>
            </a:r>
            <a:r>
              <a:rPr lang="fa-IR" dirty="0" smtClean="0">
                <a:solidFill>
                  <a:srgbClr val="0000FF"/>
                </a:solidFill>
                <a:cs typeface="B Homa" pitchFamily="2" charset="-78"/>
              </a:rPr>
              <a:t/>
            </a:r>
            <a:br>
              <a:rPr lang="fa-IR" dirty="0" smtClean="0">
                <a:solidFill>
                  <a:srgbClr val="0000FF"/>
                </a:solidFill>
                <a:cs typeface="B Homa" pitchFamily="2" charset="-78"/>
              </a:rPr>
            </a:br>
            <a:endParaRPr lang="en-US" dirty="0">
              <a:solidFill>
                <a:srgbClr val="0000FF"/>
              </a:solidFill>
              <a:cs typeface="B Hom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1916832"/>
            <a:ext cx="8470776" cy="4680520"/>
          </a:xfrm>
        </p:spPr>
        <p:txBody>
          <a:bodyPr>
            <a:noAutofit/>
          </a:bodyPr>
          <a:lstStyle/>
          <a:p>
            <a:pPr algn="r">
              <a:buFont typeface="Wingdings" pitchFamily="2" charset="2"/>
              <a:buChar char="ü"/>
            </a:pPr>
            <a:endParaRPr lang="fa-IR" sz="1600" b="1" dirty="0" smtClean="0">
              <a:cs typeface="B Nazanin" pitchFamily="2" charset="-78"/>
            </a:endParaRPr>
          </a:p>
          <a:p>
            <a:pPr algn="ctr">
              <a:buFont typeface="Wingdings" pitchFamily="2" charset="2"/>
              <a:buChar char="ü"/>
            </a:pPr>
            <a:r>
              <a:rPr lang="fa-IR" sz="1600" b="1" dirty="0" smtClean="0">
                <a:cs typeface="B Nazanin" pitchFamily="2" charset="-78"/>
              </a:rPr>
              <a:t> </a:t>
            </a:r>
            <a:r>
              <a:rPr lang="fa-IR" sz="2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دانش‌آموزان کلاس اول تا چهارم بايددر درس قران به چه اهدافی دست یابند </a:t>
            </a:r>
            <a:r>
              <a:rPr lang="fa-IR" sz="1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en-US" sz="1800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>
              <a:buFont typeface="Wingdings" pitchFamily="2" charset="2"/>
              <a:buChar char="ü"/>
            </a:pPr>
            <a:r>
              <a:rPr lang="fa-IR" sz="1800" b="1" dirty="0" smtClean="0"/>
              <a:t>شناخت </a:t>
            </a:r>
            <a:r>
              <a:rPr lang="fa-IR" sz="1800" b="1" dirty="0"/>
              <a:t>حروف و حركات و تركيب آن ها ( </a:t>
            </a:r>
            <a:r>
              <a:rPr lang="fa-IR" sz="1800" b="1" dirty="0">
                <a:solidFill>
                  <a:schemeClr val="accent6"/>
                </a:solidFill>
              </a:rPr>
              <a:t>پايه ی اول ابتدايي </a:t>
            </a:r>
            <a:r>
              <a:rPr lang="fa-IR" sz="1800" b="1" dirty="0"/>
              <a:t>)</a:t>
            </a:r>
            <a:endParaRPr lang="en-US" sz="1800" b="1" dirty="0"/>
          </a:p>
          <a:p>
            <a:pPr lvl="0">
              <a:buFont typeface="Wingdings" pitchFamily="2" charset="2"/>
              <a:buChar char="ü"/>
            </a:pPr>
            <a:r>
              <a:rPr lang="fa-IR" sz="1800" b="1" dirty="0"/>
              <a:t>آشنايي با نمادهای خط قرآن ( قواعد مهم و ضروری روخوانی قرآن ) ( </a:t>
            </a:r>
            <a:r>
              <a:rPr lang="fa-IR" sz="1800" b="1" dirty="0">
                <a:solidFill>
                  <a:schemeClr val="accent6"/>
                </a:solidFill>
              </a:rPr>
              <a:t>پايه ی دوم ابتدايي</a:t>
            </a:r>
            <a:r>
              <a:rPr lang="fa-IR" sz="1800" b="1" dirty="0"/>
              <a:t> )</a:t>
            </a:r>
            <a:endParaRPr lang="en-US" sz="1800" b="1" dirty="0"/>
          </a:p>
          <a:p>
            <a:pPr lvl="0">
              <a:buFont typeface="Wingdings" pitchFamily="2" charset="2"/>
              <a:buChar char="ü"/>
            </a:pPr>
            <a:r>
              <a:rPr lang="fa-IR" sz="1800" b="1" dirty="0"/>
              <a:t>توانايي خواندن بخش‌بخش كلمات و عبارات قرآني با اشاره صحيح آموزگار به حروف و حركات از روی لوحی آموزشی ( </a:t>
            </a:r>
            <a:r>
              <a:rPr lang="fa-IR" sz="1800" b="1" dirty="0">
                <a:solidFill>
                  <a:srgbClr val="FF0000"/>
                </a:solidFill>
              </a:rPr>
              <a:t>پايه های اول, دوم و سوم ابتدايي </a:t>
            </a:r>
            <a:r>
              <a:rPr lang="fa-IR" sz="1800" b="1" dirty="0"/>
              <a:t>)</a:t>
            </a:r>
            <a:endParaRPr lang="en-US" sz="1800" b="1" dirty="0"/>
          </a:p>
          <a:p>
            <a:pPr lvl="0">
              <a:buFont typeface="Wingdings" pitchFamily="2" charset="2"/>
              <a:buChar char="ü"/>
            </a:pPr>
            <a:r>
              <a:rPr lang="fa-IR" sz="1800" b="1" dirty="0"/>
              <a:t>توانايي خواندن شمرده و آرام کلمات و عبارات قرآنی کتاب درسی ( </a:t>
            </a:r>
            <a:r>
              <a:rPr lang="fa-IR" sz="1800" b="1" dirty="0">
                <a:solidFill>
                  <a:srgbClr val="FF0000"/>
                </a:solidFill>
              </a:rPr>
              <a:t>پايه های دوم و سوم ابتدايي )</a:t>
            </a:r>
            <a:endParaRPr lang="en-US" sz="1800" b="1" dirty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fa-IR" sz="1800" b="1" dirty="0"/>
              <a:t>کسب مهارت روخوانی ( شمرده خوانی ) قرآن کريم ( </a:t>
            </a:r>
            <a:r>
              <a:rPr lang="fa-IR" sz="1800" b="1" dirty="0">
                <a:solidFill>
                  <a:srgbClr val="FF0000"/>
                </a:solidFill>
              </a:rPr>
              <a:t>تا پايان سوم ابتدايي </a:t>
            </a:r>
            <a:r>
              <a:rPr lang="fa-IR" sz="1800" b="1" dirty="0"/>
              <a:t>)</a:t>
            </a:r>
            <a:endParaRPr lang="en-US" sz="1800" b="1" dirty="0"/>
          </a:p>
          <a:p>
            <a:pPr lvl="0">
              <a:buFont typeface="Wingdings" pitchFamily="2" charset="2"/>
              <a:buChar char="ü"/>
            </a:pPr>
            <a:r>
              <a:rPr lang="fa-IR" sz="1800" b="1" dirty="0"/>
              <a:t>توانايي خواندن آيات و سوره های کتاب درسی شبيه نوار آموزشی يا حداقل به صورت معمولی و روان ( </a:t>
            </a:r>
            <a:r>
              <a:rPr lang="fa-IR" sz="1800" b="1" dirty="0">
                <a:solidFill>
                  <a:srgbClr val="FF0000"/>
                </a:solidFill>
              </a:rPr>
              <a:t>پايه های اول, تا </a:t>
            </a:r>
            <a:r>
              <a:rPr lang="fa-IR" sz="1800" b="1" dirty="0" smtClean="0">
                <a:solidFill>
                  <a:srgbClr val="FF0000"/>
                </a:solidFill>
              </a:rPr>
              <a:t>چهارم ابتدايي </a:t>
            </a:r>
            <a:r>
              <a:rPr lang="fa-IR" sz="1800" b="1" dirty="0"/>
              <a:t>)</a:t>
            </a:r>
            <a:endParaRPr lang="en-US" sz="1800" b="1" dirty="0"/>
          </a:p>
          <a:p>
            <a:pPr lvl="0">
              <a:buFont typeface="Wingdings" pitchFamily="2" charset="2"/>
              <a:buChar char="ü"/>
            </a:pPr>
            <a:r>
              <a:rPr lang="fa-IR" sz="1800" b="1" dirty="0"/>
              <a:t>توانايي خواندن قرآن کامل به صورت معمولی و روان ( </a:t>
            </a:r>
            <a:r>
              <a:rPr lang="fa-IR" sz="1800" b="1" dirty="0">
                <a:solidFill>
                  <a:srgbClr val="FF0000"/>
                </a:solidFill>
              </a:rPr>
              <a:t>پايه </a:t>
            </a:r>
            <a:r>
              <a:rPr lang="fa-IR" sz="1800" b="1" dirty="0" smtClean="0">
                <a:solidFill>
                  <a:srgbClr val="FF0000"/>
                </a:solidFill>
              </a:rPr>
              <a:t>چهارم ابتدايي </a:t>
            </a:r>
            <a:r>
              <a:rPr lang="fa-IR" sz="1800" b="1" dirty="0"/>
              <a:t>)</a:t>
            </a:r>
            <a:endParaRPr lang="en-US" sz="1800" b="1" dirty="0"/>
          </a:p>
          <a:p>
            <a:pPr marL="45720" indent="0" algn="r">
              <a:buNone/>
            </a:pPr>
            <a:endParaRPr lang="fa-IR" sz="1600" b="1" dirty="0" smtClean="0">
              <a:cs typeface="B Nazanin" pitchFamily="2" charset="-78"/>
            </a:endParaRPr>
          </a:p>
          <a:p>
            <a:pPr algn="r">
              <a:buFont typeface="Wingdings" pitchFamily="2" charset="2"/>
              <a:buChar char="ü"/>
            </a:pPr>
            <a:endParaRPr lang="en-US" sz="1600" b="1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87680"/>
            <a:ext cx="6552728" cy="1629152"/>
          </a:xfrm>
        </p:spPr>
        <p:txBody>
          <a:bodyPr/>
          <a:lstStyle/>
          <a:p>
            <a:pPr algn="ctr"/>
            <a:r>
              <a:rPr lang="fa-IR" dirty="0" smtClean="0">
                <a:cs typeface="B Homa" pitchFamily="2" charset="-78"/>
              </a:rPr>
              <a:t>هدف اصلي آموزش قرآن دردوره دوم ابتدایی</a:t>
            </a:r>
            <a:endParaRPr lang="en-US" dirty="0">
              <a:cs typeface="B Hom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25648" y="3188657"/>
            <a:ext cx="8348690" cy="364333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fa-IR" sz="2800" dirty="0" smtClean="0"/>
          </a:p>
          <a:p>
            <a:pPr rtl="1">
              <a:buFont typeface="Wingdings" pitchFamily="2" charset="2"/>
              <a:buChar char="ü"/>
            </a:pPr>
            <a:r>
              <a:rPr lang="fa-IR" sz="2800" dirty="0" smtClean="0">
                <a:solidFill>
                  <a:srgbClr val="0000FF"/>
                </a:solidFill>
                <a:cs typeface="B Titr" pitchFamily="2" charset="-78"/>
              </a:rPr>
              <a:t>انس با قرآن كريم </a:t>
            </a:r>
          </a:p>
          <a:p>
            <a:pPr rtl="1">
              <a:buFont typeface="Wingdings" pitchFamily="2" charset="2"/>
              <a:buChar char="ü"/>
            </a:pPr>
            <a:r>
              <a:rPr lang="fa-IR" sz="2800" dirty="0" smtClean="0">
                <a:solidFill>
                  <a:srgbClr val="0000FF"/>
                </a:solidFill>
                <a:cs typeface="B Titr" pitchFamily="2" charset="-78"/>
              </a:rPr>
              <a:t>كسب مهارت روان خواني عبارات قرآني و سوره هاي مورد نظر </a:t>
            </a:r>
          </a:p>
          <a:p>
            <a:pPr lvl="0">
              <a:buFont typeface="Wingdings" pitchFamily="2" charset="2"/>
              <a:buChar char="ü"/>
            </a:pPr>
            <a:r>
              <a:rPr lang="fa-IR" sz="2800" dirty="0">
                <a:solidFill>
                  <a:srgbClr val="0000FF"/>
                </a:solidFill>
                <a:cs typeface="B Titr" pitchFamily="2" charset="-78"/>
              </a:rPr>
              <a:t>توانايي خواندن آيات و سوره های کتاب درسی شبيه نوار آموزشی يا حداقل به صورت معمولی و روان </a:t>
            </a:r>
            <a:endParaRPr lang="fa-IR" sz="2800" dirty="0" smtClean="0">
              <a:solidFill>
                <a:srgbClr val="0000FF"/>
              </a:solidFill>
              <a:cs typeface="B Titr" pitchFamily="2" charset="-78"/>
            </a:endParaRPr>
          </a:p>
          <a:p>
            <a:pPr lvl="0">
              <a:buFont typeface="Wingdings" pitchFamily="2" charset="2"/>
              <a:buChar char="ü"/>
            </a:pPr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توانايي </a:t>
            </a:r>
            <a:r>
              <a:rPr lang="fa-IR" sz="2800" dirty="0">
                <a:solidFill>
                  <a:srgbClr val="FF0000"/>
                </a:solidFill>
                <a:cs typeface="B Titr" pitchFamily="2" charset="-78"/>
              </a:rPr>
              <a:t>خواندن قرآن کامل به صورت معمولی و </a:t>
            </a:r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روان</a:t>
            </a:r>
            <a:endParaRPr lang="en-US" sz="2800" dirty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buFont typeface="Wingdings" pitchFamily="2" charset="2"/>
              <a:buChar char="ü"/>
            </a:pPr>
            <a:endParaRPr lang="en-US" sz="2800" dirty="0">
              <a:solidFill>
                <a:srgbClr val="008000"/>
              </a:solidFill>
              <a:cs typeface="B Titr" pitchFamily="2" charset="-78"/>
            </a:endParaRPr>
          </a:p>
        </p:txBody>
      </p:sp>
      <p:pic>
        <p:nvPicPr>
          <p:cNvPr id="2050" name="Picture 2" descr="G:\قرآن خواندن\عکس قرآنی کرمان\S19402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17" y="2023051"/>
            <a:ext cx="4144376" cy="233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6632"/>
            <a:ext cx="9396536" cy="7704856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solidFill>
                  <a:schemeClr val="accent6"/>
                </a:solidFill>
              </a:rPr>
              <a:t>چند واژه کلیدی مهم و تعاریف آن </a:t>
            </a:r>
          </a:p>
          <a:p>
            <a:r>
              <a:rPr lang="fa-IR" sz="3200" b="1" dirty="0" smtClean="0">
                <a:solidFill>
                  <a:schemeClr val="accent4">
                    <a:lumMod val="50000"/>
                  </a:schemeClr>
                </a:solidFill>
              </a:rPr>
              <a:t>آموزش جامع قران </a:t>
            </a:r>
            <a:r>
              <a:rPr lang="fa-IR" sz="3600" b="1" dirty="0" smtClean="0">
                <a:solidFill>
                  <a:schemeClr val="accent6"/>
                </a:solidFill>
              </a:rPr>
              <a:t>: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فرایندی است برای دست یابی به توانایی خواندن ،درک معنا ،تدبر در آیات و آشنایی با معارف قرانی به منظور </a:t>
            </a: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انس و بهره گیری دائمی از قران کریم وتقویت ایمان وعمل صالح </a:t>
            </a:r>
          </a:p>
          <a:p>
            <a:endParaRPr lang="fa-IR" sz="28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fa-IR" sz="2800" b="1" dirty="0" smtClean="0">
                <a:solidFill>
                  <a:srgbClr val="FF0000"/>
                </a:solidFill>
              </a:rPr>
              <a:t>نکته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</a:rPr>
              <a:t> :در صورتی که آموزش قران بصورت جامع صورت گیرد دانش آموزان به </a:t>
            </a:r>
            <a:r>
              <a:rPr lang="fa-IR" sz="2800" b="1" dirty="0" smtClean="0">
                <a:solidFill>
                  <a:schemeClr val="accent3">
                    <a:lumMod val="50000"/>
                  </a:schemeClr>
                </a:solidFill>
              </a:rPr>
              <a:t>سواد قرآنی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</a:rPr>
              <a:t>دست می یابند . </a:t>
            </a:r>
          </a:p>
          <a:p>
            <a:endParaRPr lang="fa-IR" sz="28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</a:rPr>
              <a:t>سواد قرانی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اعتقاد به یادگیری قران کریم و برخورداری از دانش ومهارت پایه به منظور بهره گیری مستمر ومادام العمر از قران کریم وانس دائمی باآن است .</a:t>
            </a:r>
          </a:p>
          <a:p>
            <a:endParaRPr 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307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79512" y="0"/>
            <a:ext cx="8964488" cy="7245424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solidFill>
                  <a:srgbClr val="FF0000"/>
                </a:solidFill>
              </a:rPr>
              <a:t>سواد قرآنی دارای ویژگی های زیر است :</a:t>
            </a:r>
          </a:p>
          <a:p>
            <a:endParaRPr lang="fa-IR" sz="3200" dirty="0" smtClean="0">
              <a:solidFill>
                <a:srgbClr val="FF0000"/>
              </a:solidFill>
            </a:endParaRPr>
          </a:p>
          <a:p>
            <a:r>
              <a:rPr lang="fa-IR" sz="2800" dirty="0" smtClean="0"/>
              <a:t>1-سواد قرآنی یک نیاز همگانی است .</a:t>
            </a:r>
          </a:p>
          <a:p>
            <a:endParaRPr lang="fa-IR" sz="2800" dirty="0" smtClean="0"/>
          </a:p>
          <a:p>
            <a:r>
              <a:rPr lang="fa-IR" sz="2800" dirty="0" smtClean="0"/>
              <a:t>2-سواد قرآنی از یک حد پایه برخور دار است .(بهره مندی عموم از یک حد پایه برای همگان ضروری است .)</a:t>
            </a:r>
          </a:p>
          <a:p>
            <a:endParaRPr lang="fa-IR" sz="2800" dirty="0" smtClean="0"/>
          </a:p>
          <a:p>
            <a:r>
              <a:rPr lang="fa-IR" sz="2800" dirty="0" smtClean="0"/>
              <a:t>3-حد سواد قرانی در طول زمان در حال رشد است.</a:t>
            </a:r>
          </a:p>
          <a:p>
            <a:endParaRPr lang="fa-IR" sz="2800" dirty="0" smtClean="0"/>
          </a:p>
          <a:p>
            <a:r>
              <a:rPr lang="fa-IR" sz="2800" dirty="0" smtClean="0"/>
              <a:t>4-حداقل سواد قرآنی منجر به علاقمندی خواندن مستمر قران کریم ،فهم تدریجی معنای عبارات و آیات آن شده و زمینه ساز بهره گیری مادام العمر از آموزه های الهی می شود .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01567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1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16200000">
            <a:off x="-33662" y="6143620"/>
            <a:ext cx="1071570" cy="35719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2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فحه ی    اول</a:t>
            </a:r>
            <a:endParaRPr lang="en-US" sz="3600" kern="1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Text Box 8" descr="Denim"/>
          <p:cNvSpPr>
            <a:spLocks noChangeArrowheads="1"/>
          </p:cNvSpPr>
          <p:nvPr/>
        </p:nvSpPr>
        <p:spPr bwMode="auto">
          <a:xfrm>
            <a:off x="323528" y="188639"/>
            <a:ext cx="8496944" cy="646986"/>
          </a:xfrm>
          <a:prstGeom prst="flowChartAlternateProcess">
            <a:avLst/>
          </a:prstGeom>
          <a:noFill/>
          <a:ln w="762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fa-I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از اهداف مهم وزارت </a:t>
            </a:r>
            <a:r>
              <a:rPr lang="fa-I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آموزش </a:t>
            </a:r>
            <a:r>
              <a:rPr lang="fa-I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و   پرورش   در    </a:t>
            </a:r>
            <a:r>
              <a:rPr lang="fa-I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دوره ی ابتدايي </a:t>
            </a:r>
            <a:r>
              <a:rPr lang="fa-I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    </a:t>
            </a:r>
            <a:r>
              <a:rPr lang="fa-IR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:</a:t>
            </a:r>
            <a:endParaRPr lang="fa-IR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5" name="Text Box 8" descr="Denim"/>
          <p:cNvSpPr>
            <a:spLocks noChangeArrowheads="1"/>
          </p:cNvSpPr>
          <p:nvPr/>
        </p:nvSpPr>
        <p:spPr bwMode="auto">
          <a:xfrm>
            <a:off x="323528" y="1484784"/>
            <a:ext cx="8820472" cy="5141833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50000">
                <a:schemeClr val="accent1">
                  <a:alpha val="0"/>
                </a:schemeClr>
              </a:gs>
              <a:gs pos="100000">
                <a:schemeClr val="bg1"/>
              </a:gs>
            </a:gsLst>
            <a:lin ang="18900000" scaled="1"/>
          </a:gradFill>
          <a:ln w="762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fa-IR" sz="32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« انتظار مي</a:t>
            </a:r>
            <a:r>
              <a:rPr lang="fa-IR" sz="3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‌</a:t>
            </a:r>
            <a:r>
              <a:rPr lang="fa-IR" sz="32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رود دانش</a:t>
            </a:r>
            <a:r>
              <a:rPr lang="fa-IR" sz="3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‌</a:t>
            </a:r>
            <a:r>
              <a:rPr lang="fa-IR" sz="32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آموزان در پايان دوره ی </a:t>
            </a:r>
            <a:r>
              <a:rPr lang="fa-IR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ابتدايي</a:t>
            </a:r>
          </a:p>
          <a:p>
            <a:pPr marL="342900" indent="-342900" algn="ctr"/>
            <a:endParaRPr lang="fa-IR" sz="1050" b="1" dirty="0">
              <a:effectLst>
                <a:outerShdw blurRad="38100" dist="38100" dir="2700000" algn="tl">
                  <a:srgbClr val="FFFFFF"/>
                </a:outerShdw>
              </a:effectLst>
              <a:cs typeface="Titr" pitchFamily="2" charset="-78"/>
            </a:endParaRPr>
          </a:p>
          <a:p>
            <a:pPr marL="342900" indent="-342900" algn="ctr"/>
            <a:r>
              <a:rPr lang="fa-IR" sz="40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 </a:t>
            </a:r>
            <a:r>
              <a:rPr lang="fa-IR" sz="4000" b="1" dirty="0">
                <a:solidFill>
                  <a:srgbClr val="008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بتوانند قـرآن كـريـم را بخوانند.</a:t>
            </a:r>
          </a:p>
          <a:p>
            <a:pPr marL="342900" indent="-342900" algn="ctr"/>
            <a:r>
              <a:rPr lang="fa-IR" sz="11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 </a:t>
            </a:r>
          </a:p>
          <a:p>
            <a:pPr marL="342900" indent="-342900" algn="ctr"/>
            <a:r>
              <a:rPr lang="fa-IR" sz="32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لازمه ی دستيابي به اين هدف آن است كه </a:t>
            </a:r>
            <a:r>
              <a:rPr lang="fa-IR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دانش</a:t>
            </a:r>
            <a:r>
              <a:rPr lang="fa-IR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‌</a:t>
            </a:r>
            <a:r>
              <a:rPr lang="fa-IR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آموزان </a:t>
            </a:r>
          </a:p>
          <a:p>
            <a:pPr marL="342900" indent="-342900" algn="ctr"/>
            <a:endParaRPr lang="fa-IR" sz="1050" b="1" dirty="0" smtClean="0">
              <a:effectLst>
                <a:outerShdw blurRad="38100" dist="38100" dir="2700000" algn="tl">
                  <a:srgbClr val="FFFFFF"/>
                </a:outerShdw>
              </a:effectLst>
              <a:cs typeface="Titr" pitchFamily="2" charset="-78"/>
            </a:endParaRPr>
          </a:p>
          <a:p>
            <a:pPr marL="342900" indent="-342900" algn="ctr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حداقل </a:t>
            </a:r>
            <a:r>
              <a:rPr lang="fa-IR" sz="32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در پايان پايه ی سوم </a:t>
            </a:r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ابتدايي </a:t>
            </a:r>
          </a:p>
          <a:p>
            <a:pPr marL="342900" indent="-342900" algn="ctr"/>
            <a:r>
              <a:rPr lang="fa-IR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توانايي </a:t>
            </a:r>
            <a:r>
              <a:rPr lang="fa-IR" sz="32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روخواني قرآن كريم را به دست آورده باشند. </a:t>
            </a:r>
            <a:endParaRPr lang="fa-IR" sz="3200" dirty="0" smtClean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cs typeface="Titr" pitchFamily="2" charset="-78"/>
            </a:endParaRPr>
          </a:p>
          <a:p>
            <a:pPr marL="342900" indent="-342900" algn="ctr"/>
            <a:endParaRPr lang="fa-IR" sz="3200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cs typeface="Titr" pitchFamily="2" charset="-78"/>
            </a:endParaRPr>
          </a:p>
          <a:p>
            <a:pPr marL="342900" indent="-342900" algn="ctr"/>
            <a:r>
              <a:rPr lang="fa-IR" sz="32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منظور از روخواني، خواندن شمرده و آرام قرآن كريم است</a:t>
            </a:r>
            <a:r>
              <a:rPr lang="fa-IR" sz="2000" b="1" i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. »</a:t>
            </a:r>
            <a:r>
              <a:rPr 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 </a:t>
            </a:r>
            <a:endParaRPr lang="fa-IR" sz="2000" b="1" dirty="0">
              <a:effectLst>
                <a:outerShdw blurRad="38100" dist="38100" dir="2700000" algn="tl">
                  <a:srgbClr val="FFFFFF"/>
                </a:outerShdw>
              </a:effectLst>
              <a:cs typeface="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0539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1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16200000">
            <a:off x="71406" y="6000768"/>
            <a:ext cx="1071570" cy="35719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a-IR" sz="2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IranNastaliq" pitchFamily="18" charset="0"/>
                <a:cs typeface="IranNastaliq" pitchFamily="18" charset="0"/>
              </a:rPr>
              <a:t>بازگشت   به صفحه ی    اول</a:t>
            </a:r>
            <a:endParaRPr lang="en-US" sz="3600" kern="1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Text Box 8" descr="Denim"/>
          <p:cNvSpPr>
            <a:spLocks noChangeArrowheads="1"/>
          </p:cNvSpPr>
          <p:nvPr/>
        </p:nvSpPr>
        <p:spPr bwMode="auto">
          <a:xfrm>
            <a:off x="1195885" y="548680"/>
            <a:ext cx="7044432" cy="1021556"/>
          </a:xfrm>
          <a:prstGeom prst="flowChartAlternateProcess">
            <a:avLst/>
          </a:prstGeom>
          <a:noFill/>
          <a:ln w="762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fa-IR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در</a:t>
            </a:r>
            <a:r>
              <a:rPr lang="fa-IR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سند تحول بنیادین آموزش و  پرورش  اشاره شده به</a:t>
            </a:r>
            <a:r>
              <a:rPr lang="fa-IR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ranNastaliq" pitchFamily="18" charset="0"/>
                <a:cs typeface="IranNastaliq" pitchFamily="18" charset="0"/>
              </a:rPr>
              <a:t>:</a:t>
            </a:r>
            <a:endParaRPr lang="fa-IR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5" name="Text Box 8" descr="Denim"/>
          <p:cNvSpPr>
            <a:spLocks noChangeArrowheads="1"/>
          </p:cNvSpPr>
          <p:nvPr/>
        </p:nvSpPr>
        <p:spPr bwMode="auto">
          <a:xfrm>
            <a:off x="1186866" y="2492896"/>
            <a:ext cx="6926636" cy="2690098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50000">
                <a:schemeClr val="accent1">
                  <a:alpha val="0"/>
                </a:schemeClr>
              </a:gs>
              <a:gs pos="100000">
                <a:schemeClr val="bg1"/>
              </a:gs>
            </a:gsLst>
            <a:lin ang="18900000" scaled="1"/>
          </a:gradFill>
          <a:ln w="762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fa-IR" sz="3600" b="1" dirty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« </a:t>
            </a:r>
            <a:r>
              <a:rPr lang="fa-IR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توجه به انس دانش آموزان با قرآن </a:t>
            </a:r>
          </a:p>
          <a:p>
            <a:pPr marL="342900" indent="-342900" algn="ctr"/>
            <a:r>
              <a:rPr lang="fa-IR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و </a:t>
            </a:r>
            <a:r>
              <a:rPr lang="fa-IR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توسعه</a:t>
            </a:r>
            <a:r>
              <a:rPr lang="fa-IR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 ی سواد قرآنی </a:t>
            </a:r>
          </a:p>
          <a:p>
            <a:pPr marL="342900" indent="-342900" algn="ctr"/>
            <a:r>
              <a:rPr lang="fa-IR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Titr" pitchFamily="2" charset="-78"/>
              </a:rPr>
              <a:t>با محوريت تقويت مهارت روخوانی و روان خوانی قرآن کريم</a:t>
            </a:r>
            <a:endParaRPr lang="fa-IR" sz="3600" b="1" dirty="0">
              <a:effectLst>
                <a:outerShdw blurRad="38100" dist="38100" dir="2700000" algn="tl">
                  <a:srgbClr val="FFFFFF"/>
                </a:outerShdw>
              </a:effectLst>
              <a:cs typeface="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739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5" name="Line 11"/>
          <p:cNvSpPr>
            <a:spLocks noChangeShapeType="1"/>
          </p:cNvSpPr>
          <p:nvPr/>
        </p:nvSpPr>
        <p:spPr bwMode="auto">
          <a:xfrm>
            <a:off x="6572264" y="2516633"/>
            <a:ext cx="0" cy="50323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glow rad="101600">
              <a:schemeClr val="accent4">
                <a:satMod val="175000"/>
                <a:alpha val="40000"/>
              </a:schemeClr>
            </a:glow>
            <a:prstShdw prst="shdw17" dist="17961" dir="2700000">
              <a:srgbClr val="990000"/>
            </a:prstShdw>
          </a:effectLst>
        </p:spPr>
        <p:txBody>
          <a:bodyPr/>
          <a:lstStyle/>
          <a:p>
            <a:pPr>
              <a:defRPr/>
            </a:pPr>
            <a:endParaRPr lang="fa-IR">
              <a:cs typeface="+mn-cs"/>
            </a:endParaRPr>
          </a:p>
        </p:txBody>
      </p:sp>
      <p:sp>
        <p:nvSpPr>
          <p:cNvPr id="164876" name="Line 12"/>
          <p:cNvSpPr>
            <a:spLocks noChangeShapeType="1"/>
          </p:cNvSpPr>
          <p:nvPr/>
        </p:nvSpPr>
        <p:spPr bwMode="auto">
          <a:xfrm>
            <a:off x="2958422" y="2531381"/>
            <a:ext cx="0" cy="503238"/>
          </a:xfrm>
          <a:prstGeom prst="line">
            <a:avLst/>
          </a:prstGeom>
          <a:noFill/>
          <a:ln w="76200">
            <a:solidFill>
              <a:srgbClr val="0066FF"/>
            </a:solidFill>
            <a:round/>
            <a:headEnd/>
            <a:tailEnd type="triangl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  <a:prstShdw prst="shdw17" dist="17961" dir="2700000">
              <a:srgbClr val="990000"/>
            </a:prstShdw>
          </a:effectLst>
        </p:spPr>
        <p:txBody>
          <a:bodyPr/>
          <a:lstStyle/>
          <a:p>
            <a:pPr>
              <a:defRPr/>
            </a:pPr>
            <a:endParaRPr lang="fa-IR">
              <a:cs typeface="+mn-cs"/>
            </a:endParaRPr>
          </a:p>
        </p:txBody>
      </p:sp>
      <p:sp>
        <p:nvSpPr>
          <p:cNvPr id="4117" name="Text Box 8" descr="Denim"/>
          <p:cNvSpPr txBox="1">
            <a:spLocks noChangeArrowheads="1"/>
          </p:cNvSpPr>
          <p:nvPr/>
        </p:nvSpPr>
        <p:spPr bwMode="auto">
          <a:xfrm>
            <a:off x="1357290" y="214290"/>
            <a:ext cx="6500858" cy="461665"/>
          </a:xfrm>
          <a:prstGeom prst="rect">
            <a:avLst/>
          </a:prstGeom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fa-IR" sz="2400" b="1" dirty="0">
                <a:solidFill>
                  <a:schemeClr val="bg1"/>
                </a:solidFill>
                <a:cs typeface="Traffic" pitchFamily="2" charset="-78"/>
              </a:rPr>
              <a:t>تـفـاوت  روخـوانی  و  روان خـوانی</a:t>
            </a:r>
            <a:endParaRPr lang="fa-IR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3" name="Down Arrow Callout 22"/>
          <p:cNvSpPr/>
          <p:nvPr/>
        </p:nvSpPr>
        <p:spPr>
          <a:xfrm>
            <a:off x="5786446" y="828660"/>
            <a:ext cx="1571636" cy="671514"/>
          </a:xfrm>
          <a:prstGeom prst="downArrowCallout">
            <a:avLst>
              <a:gd name="adj1" fmla="val 3820"/>
              <a:gd name="adj2" fmla="val 80000"/>
              <a:gd name="adj3" fmla="val 44105"/>
              <a:gd name="adj4" fmla="val 50164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dirty="0">
                <a:solidFill>
                  <a:srgbClr val="FFFF00"/>
                </a:solidFill>
                <a:cs typeface="Titr" pitchFamily="2" charset="-78"/>
              </a:rPr>
              <a:t>روخـوانی</a:t>
            </a:r>
          </a:p>
        </p:txBody>
      </p:sp>
      <p:sp>
        <p:nvSpPr>
          <p:cNvPr id="24" name="Down Arrow Callout 23"/>
          <p:cNvSpPr/>
          <p:nvPr/>
        </p:nvSpPr>
        <p:spPr>
          <a:xfrm>
            <a:off x="2143108" y="828660"/>
            <a:ext cx="1643074" cy="671514"/>
          </a:xfrm>
          <a:prstGeom prst="downArrowCallout">
            <a:avLst>
              <a:gd name="adj1" fmla="val 3820"/>
              <a:gd name="adj2" fmla="val 80000"/>
              <a:gd name="adj3" fmla="val 44105"/>
              <a:gd name="adj4" fmla="val 50164"/>
            </a:avLst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dirty="0">
                <a:solidFill>
                  <a:srgbClr val="FFFF00"/>
                </a:solidFill>
                <a:cs typeface="Titr" pitchFamily="2" charset="-78"/>
              </a:rPr>
              <a:t>روان خـوانی</a:t>
            </a:r>
          </a:p>
        </p:txBody>
      </p:sp>
      <p:sp>
        <p:nvSpPr>
          <p:cNvPr id="25" name="Snip Diagonal Corner Rectangle 24"/>
          <p:cNvSpPr/>
          <p:nvPr/>
        </p:nvSpPr>
        <p:spPr>
          <a:xfrm>
            <a:off x="5643570" y="1744639"/>
            <a:ext cx="1857388" cy="642942"/>
          </a:xfrm>
          <a:prstGeom prst="snip2DiagRect">
            <a:avLst>
              <a:gd name="adj1" fmla="val 0"/>
              <a:gd name="adj2" fmla="val 18789"/>
            </a:avLst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sz="2400" b="1" dirty="0" smtClean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 Koodak"/>
                <a:cs typeface="2  Koodak" pitchFamily="2" charset="-78"/>
              </a:rPr>
              <a:t>صـحيـح خوانی</a:t>
            </a:r>
            <a:endParaRPr lang="fa-IR" sz="2400" b="1" dirty="0">
              <a:solidFill>
                <a:srgbClr val="8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 Koodak"/>
              <a:cs typeface="2  Koodak" pitchFamily="2" charset="-78"/>
            </a:endParaRPr>
          </a:p>
        </p:txBody>
      </p:sp>
      <p:sp>
        <p:nvSpPr>
          <p:cNvPr id="26" name="Snip Diagonal Corner Rectangle 25"/>
          <p:cNvSpPr/>
          <p:nvPr/>
        </p:nvSpPr>
        <p:spPr>
          <a:xfrm>
            <a:off x="2000232" y="1744639"/>
            <a:ext cx="1928826" cy="642942"/>
          </a:xfrm>
          <a:prstGeom prst="snip2DiagRect">
            <a:avLst>
              <a:gd name="adj1" fmla="val 23350"/>
              <a:gd name="adj2" fmla="val 0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sz="4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زيبا </a:t>
            </a:r>
            <a:r>
              <a:rPr lang="fa-IR" sz="4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خوانی</a:t>
            </a:r>
          </a:p>
        </p:txBody>
      </p:sp>
      <p:sp>
        <p:nvSpPr>
          <p:cNvPr id="30" name="8-Point Star 29"/>
          <p:cNvSpPr/>
          <p:nvPr/>
        </p:nvSpPr>
        <p:spPr>
          <a:xfrm>
            <a:off x="5758572" y="3242621"/>
            <a:ext cx="1643074" cy="1214446"/>
          </a:xfrm>
          <a:prstGeom prst="star8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fa-I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raffic" pitchFamily="2" charset="-78"/>
              </a:rPr>
              <a:t>روش ديداری</a:t>
            </a:r>
            <a:endParaRPr lang="fa-I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raffic" pitchFamily="2" charset="-78"/>
            </a:endParaRPr>
          </a:p>
        </p:txBody>
      </p:sp>
      <p:sp>
        <p:nvSpPr>
          <p:cNvPr id="31" name="8-Point Star 30"/>
          <p:cNvSpPr/>
          <p:nvPr/>
        </p:nvSpPr>
        <p:spPr>
          <a:xfrm>
            <a:off x="2143108" y="3241521"/>
            <a:ext cx="1643074" cy="1214446"/>
          </a:xfrm>
          <a:prstGeom prst="star8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raffic" pitchFamily="2" charset="-78"/>
              </a:rPr>
              <a:t>روش شنيداری</a:t>
            </a:r>
            <a:endParaRPr lang="fa-I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raffic" pitchFamily="2" charset="-78"/>
            </a:endParaRPr>
          </a:p>
        </p:txBody>
      </p:sp>
      <p:sp>
        <p:nvSpPr>
          <p:cNvPr id="32" name="Flowchart: Document 31"/>
          <p:cNvSpPr/>
          <p:nvPr/>
        </p:nvSpPr>
        <p:spPr>
          <a:xfrm>
            <a:off x="5643570" y="6072206"/>
            <a:ext cx="1784852" cy="571504"/>
          </a:xfrm>
          <a:prstGeom prst="flowChartDocumen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sz="2400" b="1" dirty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raffic" pitchFamily="2" charset="-78"/>
              </a:rPr>
              <a:t>عبارت </a:t>
            </a:r>
            <a:r>
              <a:rPr lang="fa-IR" sz="2400" b="1" dirty="0" smtClean="0">
                <a:solidFill>
                  <a:srgbClr val="8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raffic" pitchFamily="2" charset="-78"/>
              </a:rPr>
              <a:t>جديد</a:t>
            </a:r>
            <a:endParaRPr lang="fa-IR" sz="2400" b="1" dirty="0">
              <a:solidFill>
                <a:srgbClr val="8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raffic" pitchFamily="2" charset="-78"/>
            </a:endParaRPr>
          </a:p>
        </p:txBody>
      </p:sp>
      <p:sp>
        <p:nvSpPr>
          <p:cNvPr id="33" name="Flowchart: Document 32"/>
          <p:cNvSpPr/>
          <p:nvPr/>
        </p:nvSpPr>
        <p:spPr>
          <a:xfrm>
            <a:off x="2143108" y="6072206"/>
            <a:ext cx="2000264" cy="571504"/>
          </a:xfrm>
          <a:prstGeom prst="flowChartDocumen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raffic" pitchFamily="2" charset="-78"/>
              </a:rPr>
              <a:t>عبارت تکراری</a:t>
            </a:r>
          </a:p>
        </p:txBody>
      </p:sp>
      <p:sp>
        <p:nvSpPr>
          <p:cNvPr id="16" name="Text Box 4" descr="Denim"/>
          <p:cNvSpPr txBox="1">
            <a:spLocks noChangeArrowheads="1"/>
          </p:cNvSpPr>
          <p:nvPr/>
        </p:nvSpPr>
        <p:spPr bwMode="auto">
          <a:xfrm>
            <a:off x="5387314" y="4741879"/>
            <a:ext cx="2357454" cy="1044575"/>
          </a:xfrm>
          <a:prstGeom prst="rect">
            <a:avLst/>
          </a:prstGeom>
          <a:ln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a-I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1- بخش خوانی</a:t>
            </a:r>
          </a:p>
          <a:p>
            <a:pPr>
              <a:defRPr/>
            </a:pPr>
            <a:r>
              <a:rPr lang="fa-I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2- شمرده خوانی</a:t>
            </a:r>
          </a:p>
          <a:p>
            <a:pPr>
              <a:defRPr/>
            </a:pPr>
            <a:r>
              <a:rPr lang="fa-IR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3- آموزش قواعد </a:t>
            </a:r>
            <a:endParaRPr lang="fa-IR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7" name="Text Box 4" descr="Denim"/>
          <p:cNvSpPr txBox="1">
            <a:spLocks noChangeArrowheads="1"/>
          </p:cNvSpPr>
          <p:nvPr/>
        </p:nvSpPr>
        <p:spPr bwMode="auto">
          <a:xfrm>
            <a:off x="1142976" y="4727131"/>
            <a:ext cx="4000528" cy="1015663"/>
          </a:xfrm>
          <a:prstGeom prst="rect">
            <a:avLst/>
          </a:prstGeom>
          <a:ln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a-I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1- ساده ومعمولی  </a:t>
            </a:r>
            <a:r>
              <a:rPr lang="fa-I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      </a:t>
            </a:r>
            <a:r>
              <a:rPr lang="fa-IR" sz="2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2- </a:t>
            </a:r>
            <a:r>
              <a:rPr lang="fa-IR" sz="2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تجويد  </a:t>
            </a:r>
            <a:endParaRPr lang="fa-IR" sz="2000" b="1" dirty="0" smtClean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Yagut" pitchFamily="2" charset="-78"/>
            </a:endParaRPr>
          </a:p>
          <a:p>
            <a:pPr>
              <a:defRPr/>
            </a:pPr>
            <a:r>
              <a:rPr lang="fa-IR" sz="2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3- </a:t>
            </a:r>
            <a:r>
              <a:rPr lang="fa-IR" sz="2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صوت </a:t>
            </a:r>
            <a:r>
              <a:rPr lang="fa-IR" sz="2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                     </a:t>
            </a:r>
            <a:r>
              <a:rPr lang="fa-IR" sz="2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4- لحن </a:t>
            </a:r>
          </a:p>
          <a:p>
            <a:pPr>
              <a:defRPr/>
            </a:pPr>
            <a:r>
              <a:rPr lang="fa-IR" sz="2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5- وقف و </a:t>
            </a:r>
            <a:r>
              <a:rPr lang="fa-IR" sz="2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ابتدا   </a:t>
            </a:r>
            <a:r>
              <a:rPr lang="fa-IR" sz="2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6- </a:t>
            </a:r>
            <a:r>
              <a:rPr lang="fa-IR" sz="2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قرائت   </a:t>
            </a:r>
            <a:r>
              <a:rPr lang="fa-IR" sz="20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Yagut" pitchFamily="2" charset="-78"/>
              </a:rPr>
              <a:t>7- حفظ  و . . .</a:t>
            </a:r>
            <a:endParaRPr lang="fa-IR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924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1000"/>
                                        <p:tgtEl>
                                          <p:spTgt spid="16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16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WordArt 19"/>
          <p:cNvSpPr>
            <a:spLocks noChangeArrowheads="1" noChangeShapeType="1" noTextEdit="1"/>
          </p:cNvSpPr>
          <p:nvPr/>
        </p:nvSpPr>
        <p:spPr bwMode="auto">
          <a:xfrm>
            <a:off x="428596" y="785794"/>
            <a:ext cx="8215370" cy="55721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ct val="150000"/>
              </a:lnSpc>
            </a:pP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آشنايي با آموزه‌هاي قرآن</a:t>
            </a:r>
            <a:r>
              <a:rPr lang="fa-I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ی</a:t>
            </a: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در قالب پيام‌هاي قرآن</a:t>
            </a:r>
            <a:r>
              <a:rPr lang="fa-I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ی</a:t>
            </a: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و انجام فعاليت‌ها</a:t>
            </a:r>
            <a:r>
              <a:rPr lang="fa-I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ی</a:t>
            </a: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يادگيري</a:t>
            </a:r>
            <a:endParaRPr lang="fa-IR" sz="6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با تأكيد بر محورها</a:t>
            </a:r>
            <a:r>
              <a:rPr lang="fa-I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ی</a:t>
            </a: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برنامه درس</a:t>
            </a:r>
            <a:r>
              <a:rPr lang="fa-I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ی</a:t>
            </a: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مل</a:t>
            </a:r>
            <a:r>
              <a:rPr lang="fa-I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ی</a:t>
            </a:r>
            <a:r>
              <a:rPr lang="ar-SA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مانند :</a:t>
            </a:r>
            <a:endParaRPr lang="en-US" sz="60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1</a:t>
            </a:r>
            <a:r>
              <a:rPr lang="ar-SA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- 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تقويت قدرت</a:t>
            </a:r>
            <a:r>
              <a:rPr lang="fa-IR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ت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ف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ك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ّ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ر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و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ت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ع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ق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ّ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ل</a:t>
            </a:r>
            <a:endParaRPr lang="en-US" sz="8000" b="1" u="sng" dirty="0" smtClean="0">
              <a:solidFill>
                <a:srgbClr val="008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2</a:t>
            </a:r>
            <a:r>
              <a:rPr lang="ar-SA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-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آشنايي با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آموزه‌هاي قرآني 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به عنوان پاسخ و راهي به سو</a:t>
            </a:r>
            <a:r>
              <a:rPr lang="fa-IR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ی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شكوفايي فطرت الهي</a:t>
            </a:r>
            <a:endParaRPr lang="en-US" sz="8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3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-</a:t>
            </a:r>
            <a:r>
              <a:rPr lang="ar-SA" sz="8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تقويت</a:t>
            </a:r>
            <a:r>
              <a:rPr lang="fa-IR" sz="8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اي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مان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و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ب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اورهاي دي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ني</a:t>
            </a:r>
            <a:endParaRPr lang="en-US" sz="8000" b="1" u="sng" dirty="0" smtClean="0">
              <a:solidFill>
                <a:srgbClr val="008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4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- آشنايي با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آداب و اخلاق اسلامي 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و تقويت مهارت‌هاي زندگي</a:t>
            </a:r>
            <a:endParaRPr lang="en-US" sz="8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5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- برقراري پيوند ميان</a:t>
            </a:r>
            <a:r>
              <a:rPr lang="fa-IR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ع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لم 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و 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عم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ـ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ل</a:t>
            </a:r>
            <a:r>
              <a:rPr lang="fa-IR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ar-SA" sz="8000" b="1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fa-IR" sz="8000" b="1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 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و بهره‌گيري از آموزه‌هاي قرآن كريم در زندگي</a:t>
            </a:r>
            <a:endParaRPr lang="en-US" sz="8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8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6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- </a:t>
            </a:r>
            <a:r>
              <a:rPr lang="ar-SA" sz="8000" b="1" u="sng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توسعه ی محيط‌هاي يادگيري</a:t>
            </a:r>
            <a:r>
              <a:rPr lang="ar-SA" sz="8000" b="1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</a:t>
            </a:r>
            <a:r>
              <a:rPr lang="fa-IR" sz="8000" b="1" dirty="0" smtClean="0">
                <a:solidFill>
                  <a:srgbClr val="008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  </a:t>
            </a:r>
            <a:r>
              <a:rPr lang="ar-SA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raffic" pitchFamily="2" charset="-78"/>
              </a:rPr>
              <a:t>از طريق جلب مشاركت اولياي دانش‌آموزان در آموزش قرآن</a:t>
            </a:r>
            <a:endParaRPr lang="en-US" sz="8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raffic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008000"/>
                </a:solidFill>
                <a:latin typeface=" Koodak"/>
                <a:cs typeface="B Morvarid" pitchFamily="2" charset="-78"/>
              </a:rPr>
              <a:t>ارزش يابي قرآن</a:t>
            </a:r>
            <a:endParaRPr lang="en-US" dirty="0">
              <a:solidFill>
                <a:srgbClr val="008000"/>
              </a:solidFill>
              <a:cs typeface="B Morvarid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7776864" cy="462684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fa-IR" b="1" dirty="0" smtClean="0">
                <a:cs typeface="B Nazanin" pitchFamily="2" charset="-78"/>
              </a:rPr>
              <a:t>  در ارزش يابي به ويژگيهاي زير توجه نمائيم:</a:t>
            </a:r>
          </a:p>
          <a:p>
            <a:pPr algn="r">
              <a:buNone/>
            </a:pPr>
            <a:r>
              <a:rPr lang="fa-IR" sz="2800" b="1" dirty="0" smtClean="0">
                <a:cs typeface="B Nazanin" pitchFamily="2" charset="-78"/>
              </a:rPr>
              <a:t>1- تقويت علاقه دانش آموزان به يادگيري </a:t>
            </a:r>
          </a:p>
          <a:p>
            <a:pPr algn="r">
              <a:buNone/>
            </a:pPr>
            <a:r>
              <a:rPr lang="fa-IR" sz="2800" b="1" dirty="0" smtClean="0">
                <a:cs typeface="B Nazanin" pitchFamily="2" charset="-78"/>
              </a:rPr>
              <a:t>2- توجه به دو اصل تشويق و احساس موفقيت در فرآيند ارزش يابي </a:t>
            </a:r>
          </a:p>
          <a:p>
            <a:pPr algn="r">
              <a:buNone/>
            </a:pPr>
            <a:r>
              <a:rPr lang="fa-IR" sz="2800" b="1" dirty="0" smtClean="0">
                <a:cs typeface="B Nazanin" pitchFamily="2" charset="-78"/>
              </a:rPr>
              <a:t>3- ارزش يابي در خدمت يادگيري</a:t>
            </a:r>
          </a:p>
          <a:p>
            <a:pPr algn="r">
              <a:buNone/>
            </a:pPr>
            <a:r>
              <a:rPr lang="fa-IR" sz="2800" b="1" dirty="0" smtClean="0">
                <a:cs typeface="B Nazanin" pitchFamily="2" charset="-78"/>
              </a:rPr>
              <a:t>4-از سخت گيريهاي بي جا و  يا سهل انگاري پرهيز نموده بلكه در </a:t>
            </a:r>
          </a:p>
          <a:p>
            <a:pPr algn="r" rtl="1">
              <a:buNone/>
            </a:pPr>
            <a:r>
              <a:rPr lang="fa-IR" sz="2800" b="1" dirty="0" smtClean="0">
                <a:cs typeface="B Nazanin" pitchFamily="2" charset="-78"/>
              </a:rPr>
              <a:t>    آموزش قرآن جدي باشيم.          </a:t>
            </a:r>
          </a:p>
          <a:p>
            <a:pPr algn="r" rtl="1">
              <a:buNone/>
            </a:pPr>
            <a:r>
              <a:rPr lang="fa-IR" sz="2800" b="1" dirty="0" smtClean="0">
                <a:cs typeface="B Nazanin" pitchFamily="2" charset="-78"/>
              </a:rPr>
              <a:t>5- توجه به اصل تفاوتهاي فردي </a:t>
            </a:r>
          </a:p>
          <a:p>
            <a:pPr algn="r" rtl="1">
              <a:buNone/>
            </a:pPr>
            <a:r>
              <a:rPr lang="fa-IR" sz="2800" b="1" dirty="0" smtClean="0">
                <a:cs typeface="B Nazanin" pitchFamily="2" charset="-78"/>
              </a:rPr>
              <a:t>6- دوري از محيط هاي اضطراب آور </a:t>
            </a:r>
            <a:endParaRPr lang="en-US" sz="2800" b="1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4294967295"/>
          </p:nvPr>
        </p:nvSpPr>
        <p:spPr>
          <a:xfrm>
            <a:off x="304800" y="188640"/>
            <a:ext cx="8515672" cy="589148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fa-IR" sz="4000" b="1" dirty="0" smtClean="0">
                <a:solidFill>
                  <a:srgbClr val="333399"/>
                </a:solidFill>
                <a:latin typeface="Arial" pitchFamily="34" charset="0"/>
                <a:cs typeface="B Mitra" pitchFamily="2" charset="-78"/>
              </a:rPr>
              <a:t>    بدانيد هر كس قرآن را بياموزد و به ديگران آموزش دهد و به آنچه در قرآن است عمل كند، من جلودار و راهنماى او به سوى بهشت هستم</a:t>
            </a:r>
            <a:r>
              <a:rPr lang="fa-IR" sz="1800" b="1" dirty="0" smtClean="0">
                <a:solidFill>
                  <a:srgbClr val="333399"/>
                </a:solidFill>
                <a:latin typeface="Arial" pitchFamily="34" charset="0"/>
                <a:cs typeface="B Mitra" pitchFamily="2" charset="-78"/>
              </a:rPr>
              <a:t>. </a:t>
            </a:r>
          </a:p>
          <a:p>
            <a:pPr algn="l" eaLnBrk="1" hangingPunct="1">
              <a:buFont typeface="Wingdings 2" pitchFamily="18" charset="2"/>
              <a:buNone/>
            </a:pPr>
            <a:endParaRPr lang="fa-IR" dirty="0" smtClean="0"/>
          </a:p>
          <a:p>
            <a:pPr algn="l" eaLnBrk="1" hangingPunct="1">
              <a:buFont typeface="Wingdings 2" pitchFamily="18" charset="2"/>
              <a:buNone/>
            </a:pPr>
            <a:r>
              <a:rPr lang="fa-IR" sz="1800" dirty="0" smtClean="0">
                <a:solidFill>
                  <a:srgbClr val="0070C0"/>
                </a:solidFill>
                <a:cs typeface="B Titr" pitchFamily="2" charset="-78"/>
              </a:rPr>
              <a:t>رسول اكرم (صلى الله عليه و آله و سلم)</a:t>
            </a:r>
            <a:endParaRPr lang="fa-IR" sz="1800" dirty="0" smtClean="0">
              <a:cs typeface="B Titr" pitchFamily="2" charset="-78"/>
            </a:endParaRPr>
          </a:p>
          <a:p>
            <a:pPr algn="l" eaLnBrk="1" hangingPunct="1">
              <a:buFont typeface="Wingdings 2" pitchFamily="18" charset="2"/>
              <a:buNone/>
            </a:pPr>
            <a:endParaRPr lang="fa-IR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992" y="3356992"/>
            <a:ext cx="4621456" cy="304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18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46807" y="3068960"/>
            <a:ext cx="8352928" cy="2865705"/>
          </a:xfrm>
        </p:spPr>
        <p:txBody>
          <a:bodyPr>
            <a:normAutofit fontScale="92500" lnSpcReduction="10000"/>
          </a:bodyPr>
          <a:lstStyle/>
          <a:p>
            <a:pPr lvl="0" algn="r"/>
            <a:r>
              <a:rPr lang="fa-IR" b="1" dirty="0" smtClean="0">
                <a:solidFill>
                  <a:srgbClr val="FF0000"/>
                </a:solidFill>
              </a:rPr>
              <a:t>می توانیم در موارد زیر دانش آموز را مورد تشویق ویژه قرار دهیم </a:t>
            </a:r>
          </a:p>
          <a:p>
            <a:pPr lvl="0" algn="r"/>
            <a:endParaRPr lang="fa-IR" b="1" dirty="0" smtClean="0"/>
          </a:p>
          <a:p>
            <a:pPr lvl="0" algn="r"/>
            <a:r>
              <a:rPr lang="fa-IR" b="1" dirty="0" smtClean="0"/>
              <a:t>قرائت </a:t>
            </a:r>
            <a:r>
              <a:rPr lang="fa-IR" b="1" dirty="0"/>
              <a:t>آيات، تقريباً شبيه نوار </a:t>
            </a:r>
            <a:r>
              <a:rPr lang="fa-IR" b="1" dirty="0" smtClean="0"/>
              <a:t>آموزشي</a:t>
            </a:r>
          </a:p>
          <a:p>
            <a:pPr lvl="0" algn="r"/>
            <a:r>
              <a:rPr lang="fa-IR" b="1" dirty="0" smtClean="0"/>
              <a:t>روان </a:t>
            </a:r>
            <a:r>
              <a:rPr lang="fa-IR" b="1" dirty="0"/>
              <a:t>خواني حدود نيم صفحه از مصحف كامل </a:t>
            </a:r>
            <a:endParaRPr lang="en-US" dirty="0"/>
          </a:p>
          <a:p>
            <a:pPr lvl="0" algn="r"/>
            <a:r>
              <a:rPr lang="fa-IR" b="1" dirty="0"/>
              <a:t>حفظ يك صفحه ( يا به ميزان يك صفحه از آيات مختلف) از صفحات قرآني كتاب درسي</a:t>
            </a:r>
            <a:endParaRPr lang="en-US" dirty="0"/>
          </a:p>
          <a:p>
            <a:pPr lvl="0" algn="r"/>
            <a:r>
              <a:rPr lang="fa-IR" b="1" dirty="0"/>
              <a:t>حفظ حداقل چهار پيام قرآني از پيام‌هايي كه در هر نيم‌سال تدريس شده است.</a:t>
            </a:r>
            <a:endParaRPr lang="en-US" dirty="0"/>
          </a:p>
          <a:p>
            <a:pPr algn="r"/>
            <a:endParaRPr lang="fa-IR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535391" cy="1793167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008000"/>
                </a:solidFill>
                <a:latin typeface=" Koodak"/>
                <a:cs typeface="B Morvarid" pitchFamily="2" charset="-78"/>
              </a:rPr>
              <a:t>در ارزشیابی درس قران در دوره دوم توجه داشته باشیم: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32392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136903" cy="4449881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/>
              <a:t>توجه به کیفیت وسرعت خواندن (روخوانی وروان خوانی )در عبارات و آیات قرانی و اذکار نماز</a:t>
            </a:r>
          </a:p>
          <a:p>
            <a:pPr algn="r"/>
            <a:endParaRPr lang="fa-IR" sz="2800" dirty="0" smtClean="0"/>
          </a:p>
          <a:p>
            <a:pPr algn="r"/>
            <a:r>
              <a:rPr lang="fa-IR" sz="2800" dirty="0" smtClean="0"/>
              <a:t>توجه به پیام قرآنی وداستان های کتاب درسی</a:t>
            </a:r>
          </a:p>
          <a:p>
            <a:pPr algn="r"/>
            <a:endParaRPr lang="fa-IR" sz="2800" dirty="0" smtClean="0"/>
          </a:p>
          <a:p>
            <a:pPr algn="r"/>
            <a:r>
              <a:rPr lang="fa-IR" sz="2800" dirty="0" smtClean="0"/>
              <a:t>میزان علاقمندی و مشارکت دانش آموز در فعالیت های گروهی در درس قران </a:t>
            </a:r>
          </a:p>
          <a:p>
            <a:pPr algn="r"/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920880" cy="864096"/>
          </a:xfrm>
        </p:spPr>
        <p:txBody>
          <a:bodyPr/>
          <a:lstStyle/>
          <a:p>
            <a:pPr algn="r"/>
            <a:r>
              <a:rPr lang="fa-IR" dirty="0">
                <a:solidFill>
                  <a:srgbClr val="008000"/>
                </a:solidFill>
                <a:latin typeface=" Koodak"/>
                <a:cs typeface="B Morvarid" pitchFamily="2" charset="-78"/>
              </a:rPr>
              <a:t>ارزش يابي </a:t>
            </a:r>
            <a:r>
              <a:rPr lang="fa-IR" dirty="0" smtClean="0">
                <a:solidFill>
                  <a:srgbClr val="008000"/>
                </a:solidFill>
                <a:latin typeface=" Koodak"/>
                <a:cs typeface="B Morvarid" pitchFamily="2" charset="-78"/>
              </a:rPr>
              <a:t>درس قرآن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763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3567" y="404664"/>
            <a:ext cx="7992887" cy="1440159"/>
          </a:xfrm>
        </p:spPr>
        <p:txBody>
          <a:bodyPr/>
          <a:lstStyle/>
          <a:p>
            <a:pPr marL="182880" indent="0" algn="r">
              <a:buNone/>
            </a:pPr>
            <a:r>
              <a:rPr lang="fa-IR" sz="3600" dirty="0" smtClean="0">
                <a:solidFill>
                  <a:srgbClr val="008000"/>
                </a:solidFill>
                <a:latin typeface=" Koodak"/>
                <a:cs typeface="B Morvarid" pitchFamily="2" charset="-78"/>
              </a:rPr>
              <a:t>کلاس درس قران باید برای دانش آموز جذاب باشد نه خسته کننده</a:t>
            </a:r>
            <a:endParaRPr lang="fa-IR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647" y="1484784"/>
            <a:ext cx="7516672" cy="494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489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4437112"/>
            <a:ext cx="8892480" cy="3240360"/>
          </a:xfrm>
        </p:spPr>
        <p:txBody>
          <a:bodyPr>
            <a:normAutofit/>
          </a:bodyPr>
          <a:lstStyle/>
          <a:p>
            <a:r>
              <a:rPr lang="fa-IR" sz="3200" b="1" dirty="0" smtClean="0"/>
              <a:t>با آرزوی توفیق برای دانشجویان عزیز  </a:t>
            </a:r>
          </a:p>
          <a:p>
            <a:endParaRPr lang="fa-IR" sz="3200" b="1" dirty="0"/>
          </a:p>
          <a:p>
            <a:pPr algn="l"/>
            <a:r>
              <a:rPr lang="fa-IR" sz="3200" b="1" dirty="0" smtClean="0"/>
              <a:t> </a:t>
            </a:r>
            <a:r>
              <a:rPr lang="fa-IR" sz="2000" b="1" dirty="0" smtClean="0"/>
              <a:t>موفق وموید باشید </a:t>
            </a:r>
            <a:r>
              <a:rPr lang="fa-IR" sz="3200" b="1" dirty="0" smtClean="0"/>
              <a:t>.</a:t>
            </a:r>
            <a:endParaRPr lang="en-US" sz="32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260648"/>
            <a:ext cx="5696033" cy="446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075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sz="quarter" idx="13"/>
          </p:nvPr>
        </p:nvSpPr>
        <p:spPr>
          <a:xfrm>
            <a:off x="285750" y="1071563"/>
            <a:ext cx="4286250" cy="4525962"/>
          </a:xfrm>
        </p:spPr>
        <p:txBody>
          <a:bodyPr>
            <a:normAutofit lnSpcReduction="10000"/>
          </a:bodyPr>
          <a:lstStyle/>
          <a:p>
            <a:pPr algn="justLow" rtl="1">
              <a:lnSpc>
                <a:spcPct val="150000"/>
              </a:lnSpc>
              <a:buFont typeface="Wingdings 2" pitchFamily="18" charset="2"/>
              <a:buNone/>
            </a:pPr>
            <a:r>
              <a:rPr lang="fa-IR" b="1" dirty="0" smtClean="0">
                <a:cs typeface="B Mitra" pitchFamily="2" charset="-78"/>
              </a:rPr>
              <a:t>    </a:t>
            </a:r>
            <a:r>
              <a:rPr lang="fa-IR" sz="2600" b="1" dirty="0" smtClean="0">
                <a:cs typeface="B Titr" pitchFamily="2" charset="-78"/>
              </a:rPr>
              <a:t>من از معلمان محترم دوره ي ابتدايي خواهش مي كنم به درس قرآن در اين دوره اهميت بيش تري بدهند، و درخانه نيز پدر و مادر ها به آموزش قرآن بچه ها اهميت بدهند.</a:t>
            </a:r>
          </a:p>
          <a:p>
            <a:pPr algn="justLow" rtl="1">
              <a:buFont typeface="Wingdings 2" pitchFamily="18" charset="2"/>
              <a:buNone/>
            </a:pPr>
            <a:endParaRPr lang="fa-IR" dirty="0" smtClean="0"/>
          </a:p>
          <a:p>
            <a:pPr algn="l" rtl="1">
              <a:buFont typeface="Wingdings 2" pitchFamily="18" charset="2"/>
              <a:buNone/>
            </a:pPr>
            <a:r>
              <a:rPr lang="fa-IR" dirty="0" smtClean="0"/>
              <a:t>مقام معظم رهبری</a:t>
            </a:r>
          </a:p>
        </p:txBody>
      </p:sp>
      <p:pic>
        <p:nvPicPr>
          <p:cNvPr id="9219" name="Picture 3" descr="D:\تصاوير مذهبي\مذهبي\مقام معظم رهبري\khamenei-ejlasenamaz-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8" descr="Denim"/>
          <p:cNvSpPr>
            <a:spLocks noChangeArrowheads="1"/>
          </p:cNvSpPr>
          <p:nvPr/>
        </p:nvSpPr>
        <p:spPr bwMode="auto">
          <a:xfrm>
            <a:off x="395536" y="762714"/>
            <a:ext cx="8748464" cy="4597003"/>
          </a:xfrm>
          <a:prstGeom prst="flowChartAlternateProcess">
            <a:avLst/>
          </a:prstGeom>
          <a:noFill/>
          <a:ln w="76200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a-IR" sz="8800" dirty="0" smtClean="0"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OtahaN" pitchFamily="2" charset="-78"/>
              </a:rPr>
              <a:t>آشنايي  با </a:t>
            </a:r>
            <a:endParaRPr lang="en-US" sz="8800" dirty="0" smtClean="0">
              <a:blipFill>
                <a:blip r:embed="rId3"/>
                <a:stretch>
                  <a:fillRect/>
                </a:stretch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OtahaN" pitchFamily="2" charset="-78"/>
            </a:endParaRPr>
          </a:p>
          <a:p>
            <a:pPr algn="ctr">
              <a:defRPr/>
            </a:pPr>
            <a:r>
              <a:rPr lang="fa-IR" sz="8800" dirty="0" smtClean="0"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OtahaN" pitchFamily="2" charset="-78"/>
              </a:rPr>
              <a:t> برنامه ي آموزش قرآن </a:t>
            </a:r>
            <a:endParaRPr lang="en-US" sz="8800" dirty="0" smtClean="0">
              <a:blipFill>
                <a:blip r:embed="rId3"/>
                <a:stretch>
                  <a:fillRect/>
                </a:stretch>
              </a:blip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OtahaN" pitchFamily="2" charset="-78"/>
            </a:endParaRPr>
          </a:p>
          <a:p>
            <a:pPr algn="ctr">
              <a:defRPr/>
            </a:pPr>
            <a:r>
              <a:rPr lang="fa-IR" sz="8800" dirty="0" smtClean="0"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OtahaN" pitchFamily="2" charset="-78"/>
              </a:rPr>
              <a:t>دوره ي ابتدايي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0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-610"/>
            <a:ext cx="2169542" cy="2816757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18" descr="0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6959" y="3096385"/>
            <a:ext cx="2026848" cy="2636871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19" descr="0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05971" y="3877112"/>
            <a:ext cx="2136985" cy="2820627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4128" y="250486"/>
            <a:ext cx="2118828" cy="2828423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12" descr="درسی (6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27794" y="3877112"/>
            <a:ext cx="2092078" cy="2796095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9407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sz="3200" dirty="0" smtClean="0">
                <a:cs typeface="B Titr" pitchFamily="2" charset="-78"/>
              </a:rPr>
              <a:t>برنامه هاي قرآني دفتر آموزش دبستاني 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764704"/>
            <a:ext cx="8371656" cy="5315421"/>
          </a:xfrm>
          <a:prstGeom prst="rect">
            <a:avLst/>
          </a:prstGeom>
        </p:spPr>
        <p:txBody>
          <a:bodyPr/>
          <a:lstStyle/>
          <a:p>
            <a:pPr marL="514350" indent="-514350" algn="ctr" eaLnBrk="1" hangingPunct="1">
              <a:buFont typeface="Wingdings 2" pitchFamily="18" charset="2"/>
              <a:buNone/>
            </a:pPr>
            <a:r>
              <a:rPr lang="fa-IR" sz="5400" b="1" dirty="0" smtClean="0">
                <a:solidFill>
                  <a:schemeClr val="accent6"/>
                </a:solidFill>
                <a:cs typeface="B Titr" pitchFamily="2" charset="-78"/>
              </a:rPr>
              <a:t>1-طرح در محضر قرآن </a:t>
            </a:r>
          </a:p>
          <a:p>
            <a:pPr marL="514350" indent="-514350" algn="ctr" eaLnBrk="1" hangingPunct="1">
              <a:buFont typeface="Wingdings 2" pitchFamily="18" charset="2"/>
              <a:buNone/>
            </a:pPr>
            <a:endParaRPr lang="fa-IR" sz="5400" b="1" dirty="0" smtClean="0">
              <a:solidFill>
                <a:schemeClr val="accent6"/>
              </a:solidFill>
              <a:cs typeface="B Titr" pitchFamily="2" charset="-78"/>
            </a:endParaRPr>
          </a:p>
          <a:p>
            <a:pPr marL="514350" indent="-514350" algn="ctr" eaLnBrk="1" hangingPunct="1">
              <a:buFont typeface="Wingdings 2" pitchFamily="18" charset="2"/>
              <a:buNone/>
            </a:pPr>
            <a:r>
              <a:rPr lang="fa-IR" sz="5400" b="1" dirty="0" smtClean="0">
                <a:solidFill>
                  <a:schemeClr val="accent6"/>
                </a:solidFill>
                <a:cs typeface="B Titr" pitchFamily="2" charset="-78"/>
              </a:rPr>
              <a:t>2- ارتقاء آموزش قرآن </a:t>
            </a:r>
          </a:p>
          <a:p>
            <a:pPr marL="514350" indent="-514350" eaLnBrk="1" hangingPunct="1">
              <a:buFont typeface="Wingdings 2" pitchFamily="18" charset="2"/>
              <a:buNone/>
            </a:pPr>
            <a:endParaRPr lang="fa-IR" sz="2800" b="1" dirty="0" smtClean="0">
              <a:solidFill>
                <a:srgbClr val="C0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661004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462744" cy="149449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6600" dirty="0" smtClean="0">
                <a:cs typeface="B Titr" pitchFamily="2" charset="-78"/>
              </a:rPr>
              <a:t>1-طرح در محضر قرآن </a:t>
            </a:r>
            <a:endParaRPr lang="fa-IR" sz="6600" dirty="0">
              <a:cs typeface="B Titr" pitchFamily="2" charset="-7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4294967295"/>
          </p:nvPr>
        </p:nvSpPr>
        <p:spPr>
          <a:xfrm>
            <a:off x="304800" y="2857500"/>
            <a:ext cx="8686800" cy="3222625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ar-SA" sz="4400" b="1" dirty="0" smtClean="0">
                <a:cs typeface="B Traffic" pitchFamily="2" charset="-78"/>
              </a:rPr>
              <a:t>طرح درمحضر قرآن راهي بسوي توسعه انس با قرآن كريم </a:t>
            </a:r>
            <a:r>
              <a:rPr lang="fa-IR" sz="4400" b="1" dirty="0" smtClean="0">
                <a:cs typeface="B Traffic" pitchFamily="2" charset="-78"/>
              </a:rPr>
              <a:t>مي باشد</a:t>
            </a:r>
            <a:endParaRPr lang="en-US" sz="4400" dirty="0" smtClean="0">
              <a:cs typeface="B Traffic" pitchFamily="2" charset="-78"/>
            </a:endParaRPr>
          </a:p>
          <a:p>
            <a:pPr eaLnBrk="1" hangingPunct="1">
              <a:buFont typeface="Wingdings 2" pitchFamily="18" charset="2"/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17248191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10374</TotalTime>
  <Words>2383</Words>
  <Application>Microsoft Office PowerPoint</Application>
  <PresentationFormat>On-screen Show (4:3)</PresentationFormat>
  <Paragraphs>371</Paragraphs>
  <Slides>43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70" baseType="lpstr">
      <vt:lpstr> Koodak</vt:lpstr>
      <vt:lpstr>2  Koodak</vt:lpstr>
      <vt:lpstr>2  Traffic</vt:lpstr>
      <vt:lpstr>Arial</vt:lpstr>
      <vt:lpstr>B Badr</vt:lpstr>
      <vt:lpstr>B Homa</vt:lpstr>
      <vt:lpstr>B Mehr</vt:lpstr>
      <vt:lpstr>B Mitra</vt:lpstr>
      <vt:lpstr>B Morvarid</vt:lpstr>
      <vt:lpstr>B Nazanin</vt:lpstr>
      <vt:lpstr>B Nikoo</vt:lpstr>
      <vt:lpstr>B Titr</vt:lpstr>
      <vt:lpstr>B Traffic</vt:lpstr>
      <vt:lpstr>Georgia</vt:lpstr>
      <vt:lpstr>IPT.Elham</vt:lpstr>
      <vt:lpstr>IranNastaliq</vt:lpstr>
      <vt:lpstr>OtahaN</vt:lpstr>
      <vt:lpstr>Tahoma</vt:lpstr>
      <vt:lpstr>Times New Roman</vt:lpstr>
      <vt:lpstr>Titr</vt:lpstr>
      <vt:lpstr>Traffic</vt:lpstr>
      <vt:lpstr>Trebuchet MS</vt:lpstr>
      <vt:lpstr>Wingdings</vt:lpstr>
      <vt:lpstr>Wingdings 2</vt:lpstr>
      <vt:lpstr>Yagut</vt:lpstr>
      <vt:lpstr>Zar</vt:lpstr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برنامه هاي قرآني دفتر آموزش دبستاني </vt:lpstr>
      <vt:lpstr>1-طرح در محضر قرآن </vt:lpstr>
      <vt:lpstr>PowerPoint Presentation</vt:lpstr>
      <vt:lpstr>PowerPoint Presentation</vt:lpstr>
      <vt:lpstr>طرح در محضر قرآن </vt:lpstr>
      <vt:lpstr>2- طرح ارتقاء آموزش قرآن</vt:lpstr>
      <vt:lpstr>PowerPoint Presentation</vt:lpstr>
      <vt:lpstr>PowerPoint Presentation</vt:lpstr>
      <vt:lpstr>طرح ارتقاء آموزش قرآن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آموزش قرآن در جست و جوي چيست؟ </vt:lpstr>
      <vt:lpstr>اهداف آموزش قرآن در دوره ی ابتدايي </vt:lpstr>
      <vt:lpstr>از دانش آموزان در  ابتدايي چه انتظاري داريم؟  </vt:lpstr>
      <vt:lpstr>هدف اصلي آموزش قرآن دردوره دوم ابتدایی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ارزش يابي قرآن</vt:lpstr>
      <vt:lpstr>در ارزشیابی درس قران در دوره دوم توجه داشته باشیم:</vt:lpstr>
      <vt:lpstr>ارزش يابي درس قرآن</vt:lpstr>
      <vt:lpstr>کلاس درس قران باید برای دانش آموز جذاب باشد نه خسته کننده</vt:lpstr>
      <vt:lpstr>PowerPoint Presentation</vt:lpstr>
    </vt:vector>
  </TitlesOfParts>
  <Company>nn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mm</dc:creator>
  <cp:lastModifiedBy>MY</cp:lastModifiedBy>
  <cp:revision>1172</cp:revision>
  <dcterms:created xsi:type="dcterms:W3CDTF">2009-08-31T20:23:34Z</dcterms:created>
  <dcterms:modified xsi:type="dcterms:W3CDTF">2020-03-06T20:17:02Z</dcterms:modified>
</cp:coreProperties>
</file>