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 /><Relationship Id="rId2" Type="http://schemas.openxmlformats.org/package/2006/relationships/metadata/thumbnail" Target="docProps/thumbnail.jpeg" /><Relationship Id="rId1" Type="http://schemas.openxmlformats.org/officeDocument/2006/relationships/officeDocument" Target="ppt/presentation.xml" /><Relationship Id="rId4" Type="http://schemas.openxmlformats.org/officeDocument/2006/relationships/extended-properties" Target="docProps/app.xml" /></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47"/>
  </p:notesMasterIdLst>
  <p:sldIdLst>
    <p:sldId id="257" r:id="rId2"/>
    <p:sldId id="420" r:id="rId3"/>
    <p:sldId id="258" r:id="rId4"/>
    <p:sldId id="259" r:id="rId5"/>
    <p:sldId id="263" r:id="rId6"/>
    <p:sldId id="264" r:id="rId7"/>
    <p:sldId id="262" r:id="rId8"/>
    <p:sldId id="260" r:id="rId9"/>
    <p:sldId id="381" r:id="rId10"/>
    <p:sldId id="382" r:id="rId11"/>
    <p:sldId id="383" r:id="rId12"/>
    <p:sldId id="384" r:id="rId13"/>
    <p:sldId id="385" r:id="rId14"/>
    <p:sldId id="386" r:id="rId15"/>
    <p:sldId id="387" r:id="rId16"/>
    <p:sldId id="388" r:id="rId17"/>
    <p:sldId id="389" r:id="rId18"/>
    <p:sldId id="391" r:id="rId19"/>
    <p:sldId id="392" r:id="rId20"/>
    <p:sldId id="390" r:id="rId21"/>
    <p:sldId id="418" r:id="rId22"/>
    <p:sldId id="394" r:id="rId23"/>
    <p:sldId id="395" r:id="rId24"/>
    <p:sldId id="396" r:id="rId25"/>
    <p:sldId id="397" r:id="rId26"/>
    <p:sldId id="398" r:id="rId27"/>
    <p:sldId id="399" r:id="rId28"/>
    <p:sldId id="400" r:id="rId29"/>
    <p:sldId id="401" r:id="rId30"/>
    <p:sldId id="402" r:id="rId31"/>
    <p:sldId id="403" r:id="rId32"/>
    <p:sldId id="404" r:id="rId33"/>
    <p:sldId id="419" r:id="rId34"/>
    <p:sldId id="405" r:id="rId35"/>
    <p:sldId id="407" r:id="rId36"/>
    <p:sldId id="408" r:id="rId37"/>
    <p:sldId id="409" r:id="rId38"/>
    <p:sldId id="410" r:id="rId39"/>
    <p:sldId id="411" r:id="rId40"/>
    <p:sldId id="412" r:id="rId41"/>
    <p:sldId id="413" r:id="rId42"/>
    <p:sldId id="414" r:id="rId43"/>
    <p:sldId id="415" r:id="rId44"/>
    <p:sldId id="416" r:id="rId45"/>
    <p:sldId id="417" r:id="rId4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 /><Relationship Id="rId18" Type="http://schemas.openxmlformats.org/officeDocument/2006/relationships/slide" Target="slides/slide17.xml" /><Relationship Id="rId26" Type="http://schemas.openxmlformats.org/officeDocument/2006/relationships/slide" Target="slides/slide25.xml" /><Relationship Id="rId39" Type="http://schemas.openxmlformats.org/officeDocument/2006/relationships/slide" Target="slides/slide38.xml" /><Relationship Id="rId3" Type="http://schemas.openxmlformats.org/officeDocument/2006/relationships/slide" Target="slides/slide2.xml" /><Relationship Id="rId21" Type="http://schemas.openxmlformats.org/officeDocument/2006/relationships/slide" Target="slides/slide20.xml" /><Relationship Id="rId34" Type="http://schemas.openxmlformats.org/officeDocument/2006/relationships/slide" Target="slides/slide33.xml" /><Relationship Id="rId42" Type="http://schemas.openxmlformats.org/officeDocument/2006/relationships/slide" Target="slides/slide41.xml" /><Relationship Id="rId47" Type="http://schemas.openxmlformats.org/officeDocument/2006/relationships/notesMaster" Target="notesMasters/notesMaster1.xml" /><Relationship Id="rId50" Type="http://schemas.openxmlformats.org/officeDocument/2006/relationships/theme" Target="theme/theme1.xml" /><Relationship Id="rId7" Type="http://schemas.openxmlformats.org/officeDocument/2006/relationships/slide" Target="slides/slide6.xml" /><Relationship Id="rId12" Type="http://schemas.openxmlformats.org/officeDocument/2006/relationships/slide" Target="slides/slide11.xml" /><Relationship Id="rId17" Type="http://schemas.openxmlformats.org/officeDocument/2006/relationships/slide" Target="slides/slide16.xml" /><Relationship Id="rId25" Type="http://schemas.openxmlformats.org/officeDocument/2006/relationships/slide" Target="slides/slide24.xml" /><Relationship Id="rId33" Type="http://schemas.openxmlformats.org/officeDocument/2006/relationships/slide" Target="slides/slide32.xml" /><Relationship Id="rId38" Type="http://schemas.openxmlformats.org/officeDocument/2006/relationships/slide" Target="slides/slide37.xml" /><Relationship Id="rId46" Type="http://schemas.openxmlformats.org/officeDocument/2006/relationships/slide" Target="slides/slide45.xml" /><Relationship Id="rId2" Type="http://schemas.openxmlformats.org/officeDocument/2006/relationships/slide" Target="slides/slide1.xml" /><Relationship Id="rId16" Type="http://schemas.openxmlformats.org/officeDocument/2006/relationships/slide" Target="slides/slide15.xml" /><Relationship Id="rId20" Type="http://schemas.openxmlformats.org/officeDocument/2006/relationships/slide" Target="slides/slide19.xml" /><Relationship Id="rId29" Type="http://schemas.openxmlformats.org/officeDocument/2006/relationships/slide" Target="slides/slide28.xml" /><Relationship Id="rId41" Type="http://schemas.openxmlformats.org/officeDocument/2006/relationships/slide" Target="slides/slide40.xml" /><Relationship Id="rId1" Type="http://schemas.openxmlformats.org/officeDocument/2006/relationships/slideMaster" Target="slideMasters/slideMaster1.xml" /><Relationship Id="rId6" Type="http://schemas.openxmlformats.org/officeDocument/2006/relationships/slide" Target="slides/slide5.xml" /><Relationship Id="rId11" Type="http://schemas.openxmlformats.org/officeDocument/2006/relationships/slide" Target="slides/slide10.xml" /><Relationship Id="rId24" Type="http://schemas.openxmlformats.org/officeDocument/2006/relationships/slide" Target="slides/slide23.xml" /><Relationship Id="rId32" Type="http://schemas.openxmlformats.org/officeDocument/2006/relationships/slide" Target="slides/slide31.xml" /><Relationship Id="rId37" Type="http://schemas.openxmlformats.org/officeDocument/2006/relationships/slide" Target="slides/slide36.xml" /><Relationship Id="rId40" Type="http://schemas.openxmlformats.org/officeDocument/2006/relationships/slide" Target="slides/slide39.xml" /><Relationship Id="rId45" Type="http://schemas.openxmlformats.org/officeDocument/2006/relationships/slide" Target="slides/slide44.xml" /><Relationship Id="rId5" Type="http://schemas.openxmlformats.org/officeDocument/2006/relationships/slide" Target="slides/slide4.xml" /><Relationship Id="rId15" Type="http://schemas.openxmlformats.org/officeDocument/2006/relationships/slide" Target="slides/slide14.xml" /><Relationship Id="rId23" Type="http://schemas.openxmlformats.org/officeDocument/2006/relationships/slide" Target="slides/slide22.xml" /><Relationship Id="rId28" Type="http://schemas.openxmlformats.org/officeDocument/2006/relationships/slide" Target="slides/slide27.xml" /><Relationship Id="rId36" Type="http://schemas.openxmlformats.org/officeDocument/2006/relationships/slide" Target="slides/slide35.xml" /><Relationship Id="rId49" Type="http://schemas.openxmlformats.org/officeDocument/2006/relationships/viewProps" Target="viewProps.xml" /><Relationship Id="rId10" Type="http://schemas.openxmlformats.org/officeDocument/2006/relationships/slide" Target="slides/slide9.xml" /><Relationship Id="rId19" Type="http://schemas.openxmlformats.org/officeDocument/2006/relationships/slide" Target="slides/slide18.xml" /><Relationship Id="rId31" Type="http://schemas.openxmlformats.org/officeDocument/2006/relationships/slide" Target="slides/slide30.xml" /><Relationship Id="rId44" Type="http://schemas.openxmlformats.org/officeDocument/2006/relationships/slide" Target="slides/slide43.xml" /><Relationship Id="rId4" Type="http://schemas.openxmlformats.org/officeDocument/2006/relationships/slide" Target="slides/slide3.xml" /><Relationship Id="rId9" Type="http://schemas.openxmlformats.org/officeDocument/2006/relationships/slide" Target="slides/slide8.xml" /><Relationship Id="rId14" Type="http://schemas.openxmlformats.org/officeDocument/2006/relationships/slide" Target="slides/slide13.xml" /><Relationship Id="rId22" Type="http://schemas.openxmlformats.org/officeDocument/2006/relationships/slide" Target="slides/slide21.xml" /><Relationship Id="rId27" Type="http://schemas.openxmlformats.org/officeDocument/2006/relationships/slide" Target="slides/slide26.xml" /><Relationship Id="rId30" Type="http://schemas.openxmlformats.org/officeDocument/2006/relationships/slide" Target="slides/slide29.xml" /><Relationship Id="rId35" Type="http://schemas.openxmlformats.org/officeDocument/2006/relationships/slide" Target="slides/slide34.xml" /><Relationship Id="rId43" Type="http://schemas.openxmlformats.org/officeDocument/2006/relationships/slide" Target="slides/slide42.xml" /><Relationship Id="rId48" Type="http://schemas.openxmlformats.org/officeDocument/2006/relationships/presProps" Target="presProps.xml" /><Relationship Id="rId8" Type="http://schemas.openxmlformats.org/officeDocument/2006/relationships/slide" Target="slides/slide7.xml" /><Relationship Id="rId51" Type="http://schemas.openxmlformats.org/officeDocument/2006/relationships/tableStyles" Target="tableStyles.xml" /></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D5093A-5DE5-49CB-9B5B-5B742A1D8462}" type="datetimeFigureOut">
              <a:rPr lang="en-US" smtClean="0"/>
              <a:t>3/14/2020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1F4C3-CBB6-4A20-A5F1-2916D4B1E34F}" type="slidenum">
              <a:rPr lang="en-US" smtClean="0"/>
              <a:t>‹#›</a:t>
            </a:fld>
            <a:endParaRPr lang="en-US"/>
          </a:p>
        </p:txBody>
      </p:sp>
    </p:spTree>
    <p:extLst>
      <p:ext uri="{BB962C8B-B14F-4D97-AF65-F5344CB8AC3E}">
        <p14:creationId xmlns:p14="http://schemas.microsoft.com/office/powerpoint/2010/main" val="898785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p:cNvSpPr>
            <a:spLocks noGrp="1"/>
          </p:cNvSpPr>
          <p:nvPr>
            <p:ph type="dt" sz="half" idx="10"/>
          </p:nvPr>
        </p:nvSpPr>
        <p:spPr/>
        <p:txBody>
          <a:bodyPr/>
          <a:lstStyle/>
          <a:p>
            <a:fld id="{9B9929F9-4E0E-41F0-AA82-67A0C017C5AD}" type="datetimeFigureOut">
              <a:rPr lang="fa-IR" smtClean="0"/>
              <a:t>20/07/1441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40313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9929F9-4E0E-41F0-AA82-67A0C017C5AD}" type="datetimeFigureOut">
              <a:rPr lang="fa-IR" smtClean="0"/>
              <a:t>20/07/1441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235818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9929F9-4E0E-41F0-AA82-67A0C017C5AD}" type="datetimeFigureOut">
              <a:rPr lang="fa-IR" smtClean="0"/>
              <a:t>20/07/1441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8646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9929F9-4E0E-41F0-AA82-67A0C017C5AD}" type="datetimeFigureOut">
              <a:rPr lang="fa-IR" smtClean="0"/>
              <a:t>20/07/1441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72395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B9929F9-4E0E-41F0-AA82-67A0C017C5AD}" type="datetimeFigureOut">
              <a:rPr lang="fa-IR" smtClean="0"/>
              <a:t>20/07/1441</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49488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9B9929F9-4E0E-41F0-AA82-67A0C017C5AD}" type="datetimeFigureOut">
              <a:rPr lang="fa-IR" smtClean="0"/>
              <a:t>20/07/1441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81424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9B9929F9-4E0E-41F0-AA82-67A0C017C5AD}" type="datetimeFigureOut">
              <a:rPr lang="fa-IR" smtClean="0"/>
              <a:t>20/07/1441</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1084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9B9929F9-4E0E-41F0-AA82-67A0C017C5AD}" type="datetimeFigureOut">
              <a:rPr lang="fa-IR" smtClean="0"/>
              <a:t>20/07/1441</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538456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929F9-4E0E-41F0-AA82-67A0C017C5AD}" type="datetimeFigureOut">
              <a:rPr lang="fa-IR" smtClean="0"/>
              <a:t>20/07/1441</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92802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20/07/1441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02262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20/07/1441</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916276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 /><Relationship Id="rId3" Type="http://schemas.openxmlformats.org/officeDocument/2006/relationships/slideLayout" Target="../slideLayouts/slideLayout3.xml" /><Relationship Id="rId7" Type="http://schemas.openxmlformats.org/officeDocument/2006/relationships/slideLayout" Target="../slideLayouts/slideLayout7.xml" /><Relationship Id="rId12" Type="http://schemas.openxmlformats.org/officeDocument/2006/relationships/theme" Target="../theme/theme1.xml" /><Relationship Id="rId2" Type="http://schemas.openxmlformats.org/officeDocument/2006/relationships/slideLayout" Target="../slideLayouts/slideLayout2.xml" /><Relationship Id="rId1" Type="http://schemas.openxmlformats.org/officeDocument/2006/relationships/slideLayout" Target="../slideLayouts/slideLayout1.xml" /><Relationship Id="rId6" Type="http://schemas.openxmlformats.org/officeDocument/2006/relationships/slideLayout" Target="../slideLayouts/slideLayout6.xml" /><Relationship Id="rId11" Type="http://schemas.openxmlformats.org/officeDocument/2006/relationships/slideLayout" Target="../slideLayouts/slideLayout11.xml" /><Relationship Id="rId5" Type="http://schemas.openxmlformats.org/officeDocument/2006/relationships/slideLayout" Target="../slideLayouts/slideLayout5.xml" /><Relationship Id="rId10" Type="http://schemas.openxmlformats.org/officeDocument/2006/relationships/slideLayout" Target="../slideLayouts/slideLayout10.xml" /><Relationship Id="rId4" Type="http://schemas.openxmlformats.org/officeDocument/2006/relationships/slideLayout" Target="../slideLayouts/slideLayout4.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000">
              <a:schemeClr val="bg2">
                <a:tint val="97000"/>
                <a:hueMod val="92000"/>
                <a:satMod val="169000"/>
                <a:lumMod val="164000"/>
              </a:schemeClr>
            </a:gs>
            <a:gs pos="1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B9929F9-4E0E-41F0-AA82-67A0C017C5AD}" type="datetimeFigureOut">
              <a:rPr lang="fa-IR" smtClean="0"/>
              <a:t>20/07/1441</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99EFBA5-9B21-4899-9F9E-3BC7D8A57DEC}" type="slidenum">
              <a:rPr lang="fa-IR" smtClean="0"/>
              <a:t>‹#›</a:t>
            </a:fld>
            <a:endParaRPr lang="fa-IR"/>
          </a:p>
        </p:txBody>
      </p:sp>
    </p:spTree>
    <p:extLst>
      <p:ext uri="{BB962C8B-B14F-4D97-AF65-F5344CB8AC3E}">
        <p14:creationId xmlns:p14="http://schemas.microsoft.com/office/powerpoint/2010/main" val="26944674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 /><Relationship Id="rId1" Type="http://schemas.openxmlformats.org/officeDocument/2006/relationships/slideLayout" Target="../slideLayouts/slideLayout7.xml" /></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 /></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xml.rels><?xml version="1.0" encoding="UTF-8" standalone="yes"?>
<Relationships xmlns="http://schemas.openxmlformats.org/package/2006/relationships"><Relationship Id="rId2" Type="http://schemas.openxmlformats.org/officeDocument/2006/relationships/image" Target="../media/image2.png" /><Relationship Id="rId1" Type="http://schemas.openxmlformats.org/officeDocument/2006/relationships/slideLayout" Target="../slideLayouts/slideLayout7.xml" /></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xml.rels><?xml version="1.0" encoding="UTF-8" standalone="yes"?>
<Relationships xmlns="http://schemas.openxmlformats.org/package/2006/relationships"><Relationship Id="rId2" Type="http://schemas.openxmlformats.org/officeDocument/2006/relationships/image" Target="../media/image3.png" /><Relationship Id="rId1" Type="http://schemas.openxmlformats.org/officeDocument/2006/relationships/slideLayout" Target="../slideLayouts/slideLayout7.xml" /></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 /></Relationships>
</file>

<file path=ppt/slides/_rels/slide5.xml.rels><?xml version="1.0" encoding="UTF-8" standalone="yes"?>
<Relationships xmlns="http://schemas.openxmlformats.org/package/2006/relationships"><Relationship Id="rId2" Type="http://schemas.openxmlformats.org/officeDocument/2006/relationships/image" Target="../media/image4.png" /><Relationship Id="rId1" Type="http://schemas.openxmlformats.org/officeDocument/2006/relationships/slideLayout" Target="../slideLayouts/slideLayout7.xml" /></Relationships>
</file>

<file path=ppt/slides/_rels/slide6.xml.rels><?xml version="1.0" encoding="UTF-8" standalone="yes"?>
<Relationships xmlns="http://schemas.openxmlformats.org/package/2006/relationships"><Relationship Id="rId2" Type="http://schemas.openxmlformats.org/officeDocument/2006/relationships/image" Target="../media/image5.png" /><Relationship Id="rId1" Type="http://schemas.openxmlformats.org/officeDocument/2006/relationships/slideLayout" Target="../slideLayouts/slideLayout7.xml" /></Relationships>
</file>

<file path=ppt/slides/_rels/slide7.xml.rels><?xml version="1.0" encoding="UTF-8" standalone="yes"?>
<Relationships xmlns="http://schemas.openxmlformats.org/package/2006/relationships"><Relationship Id="rId2" Type="http://schemas.openxmlformats.org/officeDocument/2006/relationships/image" Target="../media/image6.png" /><Relationship Id="rId1" Type="http://schemas.openxmlformats.org/officeDocument/2006/relationships/slideLayout" Target="../slideLayouts/slideLayout7.xml" /></Relationships>
</file>

<file path=ppt/slides/_rels/slide8.xml.rels><?xml version="1.0" encoding="UTF-8" standalone="yes"?>
<Relationships xmlns="http://schemas.openxmlformats.org/package/2006/relationships"><Relationship Id="rId2" Type="http://schemas.openxmlformats.org/officeDocument/2006/relationships/image" Target="../media/image7.png" /><Relationship Id="rId1" Type="http://schemas.openxmlformats.org/officeDocument/2006/relationships/slideLayout" Target="../slideLayouts/slideLayout7.xml" /></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333375"/>
            <a:ext cx="9144000" cy="6191250"/>
          </a:xfrm>
          <a:prstGeom prst="rect">
            <a:avLst/>
          </a:prstGeom>
          <a:noFill/>
          <a:ln w="9525">
            <a:noFill/>
            <a:miter lim="800000"/>
            <a:headEnd/>
            <a:tailEnd/>
          </a:ln>
          <a:effec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rtl="1"/>
            <a:r>
              <a:rPr lang="fa-IR" dirty="0">
                <a:solidFill>
                  <a:srgbClr val="FF0000"/>
                </a:solidFill>
                <a:cs typeface="B Titr" panose="00000700000000000000" pitchFamily="2" charset="-78"/>
              </a:rPr>
              <a:t>آنچه باید بدانید</a:t>
            </a:r>
            <a:endParaRPr lang="en-US" dirty="0">
              <a:solidFill>
                <a:srgbClr val="FF0000"/>
              </a:solidFill>
              <a:cs typeface="B Titr" panose="00000700000000000000" pitchFamily="2" charset="-78"/>
            </a:endParaRPr>
          </a:p>
        </p:txBody>
      </p:sp>
      <p:sp>
        <p:nvSpPr>
          <p:cNvPr id="5" name="Content Placeholder 4"/>
          <p:cNvSpPr>
            <a:spLocks noGrp="1"/>
          </p:cNvSpPr>
          <p:nvPr>
            <p:ph idx="1"/>
          </p:nvPr>
        </p:nvSpPr>
        <p:spPr>
          <a:xfrm>
            <a:off x="628650" y="1916832"/>
            <a:ext cx="7886700" cy="4351338"/>
          </a:xfrm>
        </p:spPr>
        <p:txBody>
          <a:bodyPr>
            <a:normAutofit/>
          </a:bodyPr>
          <a:lstStyle/>
          <a:p>
            <a:pPr algn="r" rtl="1"/>
            <a:r>
              <a:rPr lang="ar-SA" sz="2800" dirty="0">
                <a:cs typeface="B Mitra" panose="00000400000000000000" pitchFamily="2" charset="-78"/>
              </a:rPr>
              <a:t>بیشتر پژوهشگران، شروع به نوشتن یک مقاله جدید و حفظ انگیزه در طول فرآیند نگارش را چالش برانگیز می‎یابند</a:t>
            </a:r>
            <a:r>
              <a:rPr lang="en-US" sz="2800" dirty="0">
                <a:cs typeface="B Mitra" panose="00000400000000000000" pitchFamily="2" charset="-78"/>
              </a:rPr>
              <a:t>.</a:t>
            </a:r>
            <a:r>
              <a:rPr lang="ar-SA" sz="2800" dirty="0">
                <a:cs typeface="B Mitra" panose="00000400000000000000" pitchFamily="2" charset="-78"/>
              </a:rPr>
              <a:t> </a:t>
            </a:r>
            <a:endParaRPr lang="en-US" sz="2800" dirty="0">
              <a:cs typeface="B Mitra" panose="00000400000000000000" pitchFamily="2" charset="-78"/>
            </a:endParaRPr>
          </a:p>
          <a:p>
            <a:pPr algn="r" rtl="1"/>
            <a:endParaRPr lang="en-US" sz="2800" dirty="0">
              <a:cs typeface="B Mitra" panose="00000400000000000000" pitchFamily="2" charset="-78"/>
            </a:endParaRPr>
          </a:p>
          <a:p>
            <a:pPr algn="r" rtl="1"/>
            <a:r>
              <a:rPr lang="ar-SA" sz="2800" dirty="0">
                <a:cs typeface="B Mitra" panose="00000400000000000000" pitchFamily="2" charset="-78"/>
              </a:rPr>
              <a:t>هر نویسنده ای روزهای خوب و بد نوشتن را تجربه کرده است</a:t>
            </a:r>
            <a:r>
              <a:rPr lang="en-US" sz="2800" dirty="0">
                <a:cs typeface="B Mitra" panose="00000400000000000000" pitchFamily="2" charset="-78"/>
              </a:rPr>
              <a:t>.</a:t>
            </a:r>
            <a:r>
              <a:rPr lang="ar-SA" sz="2800" dirty="0">
                <a:cs typeface="B Mitra" panose="00000400000000000000" pitchFamily="2" charset="-78"/>
              </a:rPr>
              <a:t> با این حال، امکانات بسیاری وجود دارد که نوشتن را به طور کلی کاراتر و لذت بخش تر کند.</a:t>
            </a:r>
            <a:endParaRPr lang="en-US" sz="2800" dirty="0">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11552816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922114"/>
          </a:xfrm>
        </p:spPr>
        <p:txBody>
          <a:bodyPr/>
          <a:lstStyle/>
          <a:p>
            <a:pPr algn="ctr"/>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287524" y="1340768"/>
            <a:ext cx="8568952" cy="5342582"/>
          </a:xfrm>
        </p:spPr>
        <p:txBody>
          <a:bodyPr>
            <a:normAutofit/>
          </a:bodyPr>
          <a:lstStyle/>
          <a:p>
            <a:pPr algn="r" rtl="1"/>
            <a:r>
              <a:rPr lang="ar-SA" sz="2800" dirty="0">
                <a:solidFill>
                  <a:srgbClr val="FF0000"/>
                </a:solidFill>
                <a:cs typeface="B Mitra" panose="00000400000000000000" pitchFamily="2" charset="-78"/>
              </a:rPr>
              <a:t>ترتیب فرآیند نوشتن </a:t>
            </a:r>
            <a:r>
              <a:rPr lang="ar-SA" sz="2800" dirty="0">
                <a:cs typeface="B Mitra" panose="00000400000000000000" pitchFamily="2" charset="-78"/>
              </a:rPr>
              <a:t>لازم نیست به همان نظم نهایی بخش های مقاله باشد، ممکن است نوشتن برخی از بخش ها برای شما آسان تر از بخش‎های دیگر باشد.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بخش‎های مقدمه و بحث اغلب به عنوان مشکل ترین قسمت ها محسوب می شوند</a:t>
            </a:r>
            <a:r>
              <a:rPr lang="fa-IR" sz="2800" dirty="0">
                <a:cs typeface="B Mitra" panose="00000400000000000000" pitchFamily="2" charset="-78"/>
              </a:rPr>
              <a:t>.</a:t>
            </a:r>
            <a:r>
              <a:rPr lang="ar-SA" sz="2800" dirty="0">
                <a:cs typeface="B Mitra" panose="00000400000000000000" pitchFamily="2" charset="-78"/>
              </a:rPr>
              <a:t>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ممکن است برای شما آسان تر باشد که با روش‎ها و یافته ها شروع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نوشتن و یا نهایی کردن مقدمه و بحث در پایان کار (اما قبل از چکیده) دارای مزایایی است، چرا که محتوای آنها به سلیقه ی مجله علمی و روش ها و یافته های ارائه شده در مقاله بستگی دارد</a:t>
            </a:r>
            <a:r>
              <a:rPr lang="en-US" sz="2800" dirty="0">
                <a:cs typeface="B Mitra" panose="00000400000000000000" pitchFamily="2" charset="-78"/>
              </a:rPr>
              <a:t>.</a:t>
            </a: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330553640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628650" y="1916832"/>
            <a:ext cx="7886700" cy="4351338"/>
          </a:xfrm>
        </p:spPr>
        <p:txBody>
          <a:bodyPr>
            <a:normAutofit/>
          </a:bodyPr>
          <a:lstStyle/>
          <a:p>
            <a:pPr algn="r" rtl="1"/>
            <a:r>
              <a:rPr lang="ar-SA" sz="3200" dirty="0">
                <a:cs typeface="B Mitra" panose="00000400000000000000" pitchFamily="2" charset="-78"/>
              </a:rPr>
              <a:t>قبل از شروع به نوشتن مقاله، بسیار ضروری است که نویسنده اول و همکاران اصلی وی در مقاله یک تفاهم شفاف از هدف اصلی پژوهش و یافته های کلیدی مقاله داشته باشند.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بدون این تفاهم، نوشتن یک متن واضح و جامع غیر ممکن خواهد بود</a:t>
            </a:r>
            <a:r>
              <a:rPr lang="fa-IR" sz="3200" dirty="0">
                <a:cs typeface="B Mitra" panose="00000400000000000000" pitchFamily="2" charset="-78"/>
              </a:rPr>
              <a:t>.</a:t>
            </a:r>
            <a:endParaRPr lang="en-US" sz="3200" dirty="0">
              <a:cs typeface="B Mitra" panose="00000400000000000000" pitchFamily="2" charset="-78"/>
            </a:endParaRPr>
          </a:p>
        </p:txBody>
      </p:sp>
    </p:spTree>
    <p:extLst>
      <p:ext uri="{BB962C8B-B14F-4D97-AF65-F5344CB8AC3E}">
        <p14:creationId xmlns:p14="http://schemas.microsoft.com/office/powerpoint/2010/main" val="14128880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95536" y="1690688"/>
            <a:ext cx="8424936" cy="4618631"/>
          </a:xfrm>
        </p:spPr>
        <p:txBody>
          <a:bodyPr>
            <a:normAutofit/>
          </a:bodyPr>
          <a:lstStyle/>
          <a:p>
            <a:pPr algn="r" rtl="1"/>
            <a:r>
              <a:rPr lang="ar-SA" sz="2800" dirty="0">
                <a:cs typeface="B Mitra" panose="00000400000000000000" pitchFamily="2" charset="-78"/>
              </a:rPr>
              <a:t>یک مقاله اغلب </a:t>
            </a:r>
            <a:r>
              <a:rPr lang="fa-IR" sz="2800" dirty="0">
                <a:cs typeface="B Mitra" panose="00000400000000000000" pitchFamily="2" charset="-78"/>
              </a:rPr>
              <a:t>یکی از چندین </a:t>
            </a:r>
            <a:r>
              <a:rPr lang="ar-SA" sz="2800" dirty="0">
                <a:cs typeface="B Mitra" panose="00000400000000000000" pitchFamily="2" charset="-78"/>
              </a:rPr>
              <a:t>یافته حاصل از یک طرح پژوهشی بزرگ است، و همیشه مطالب زیادی برای گزارش دادن از یک طرح وجود دارد که از تعداد محدود کلمات تعیین شده برای یک مقاله بیشتر است.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بنابراین، هر مقاله هدف خاص خود را دارد که به شما اجازه می دهد تصمیم بگیرید که چه چیز را باید گزارش دهید و چه چیز را حذف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همچنین مهم است که یک مجله ی خاص را بصورت پیش‌فرض انتخاب و در همان ابتدا مخاطبان آن مجله را هدف قرار دهید</a:t>
            </a:r>
            <a:r>
              <a:rPr lang="en-US" sz="2800" dirty="0">
                <a:cs typeface="B Mitra" panose="00000400000000000000" pitchFamily="2" charset="-78"/>
              </a:rPr>
              <a:t>.</a:t>
            </a:r>
          </a:p>
        </p:txBody>
      </p:sp>
    </p:spTree>
    <p:extLst>
      <p:ext uri="{BB962C8B-B14F-4D97-AF65-F5344CB8AC3E}">
        <p14:creationId xmlns:p14="http://schemas.microsoft.com/office/powerpoint/2010/main" val="3888281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a:solidFill>
                  <a:srgbClr val="FF0000"/>
                </a:solidFill>
                <a:cs typeface="B Titr" panose="00000700000000000000" pitchFamily="2" charset="-78"/>
              </a:rPr>
              <a:t>آنچه 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825624"/>
            <a:ext cx="7886700" cy="4843735"/>
          </a:xfrm>
        </p:spPr>
        <p:txBody>
          <a:bodyPr>
            <a:noAutofit/>
          </a:bodyPr>
          <a:lstStyle/>
          <a:p>
            <a:pPr algn="r" rtl="1"/>
            <a:r>
              <a:rPr lang="ar-SA" sz="2800" dirty="0">
                <a:cs typeface="B Mitra" panose="00000400000000000000" pitchFamily="2" charset="-78"/>
              </a:rPr>
              <a:t>پیش از آن که سوال </a:t>
            </a:r>
            <a:r>
              <a:rPr lang="ar-SA" sz="2800" dirty="0">
                <a:solidFill>
                  <a:srgbClr val="FF0000"/>
                </a:solidFill>
                <a:cs typeface="B Mitra" panose="00000400000000000000" pitchFamily="2" charset="-78"/>
              </a:rPr>
              <a:t>"چگونه شروع کنم" </a:t>
            </a:r>
            <a:r>
              <a:rPr lang="ar-SA" sz="2800" dirty="0">
                <a:cs typeface="B Mitra" panose="00000400000000000000" pitchFamily="2" charset="-78"/>
              </a:rPr>
              <a:t>شما را به سردرگمی بیاندازد، تفکر درباره‎ی </a:t>
            </a:r>
            <a:r>
              <a:rPr lang="ar-SA" sz="2800" dirty="0">
                <a:solidFill>
                  <a:srgbClr val="FF0000"/>
                </a:solidFill>
                <a:cs typeface="B Mitra" panose="00000400000000000000" pitchFamily="2" charset="-78"/>
              </a:rPr>
              <a:t>"کی و کجا" </a:t>
            </a:r>
            <a:r>
              <a:rPr lang="ar-SA" sz="2800" dirty="0">
                <a:cs typeface="B Mitra" panose="00000400000000000000" pitchFamily="2" charset="-78"/>
              </a:rPr>
              <a:t>نگارش شما را خلاق، مولد و منسجم خواهد نمود. </a:t>
            </a:r>
            <a:endParaRPr lang="fa-IR" sz="2800" dirty="0">
              <a:cs typeface="B Mitra" panose="00000400000000000000" pitchFamily="2" charset="-78"/>
            </a:endParaRPr>
          </a:p>
          <a:p>
            <a:pPr lvl="5" algn="r" rtl="1"/>
            <a:r>
              <a:rPr lang="ar-SA" sz="2400" i="1" dirty="0">
                <a:cs typeface="B Mitra" panose="00000400000000000000" pitchFamily="2" charset="-78"/>
              </a:rPr>
              <a:t>چگونه محیطی برای شما الهام بخش است؟ </a:t>
            </a:r>
            <a:endParaRPr lang="fa-IR" sz="2400" i="1" dirty="0">
              <a:cs typeface="B Mitra" panose="00000400000000000000" pitchFamily="2" charset="-78"/>
            </a:endParaRPr>
          </a:p>
          <a:p>
            <a:pPr lvl="5" algn="r" rtl="1"/>
            <a:r>
              <a:rPr lang="ar-SA" sz="2400" i="1" dirty="0">
                <a:cs typeface="B Mitra" panose="00000400000000000000" pitchFamily="2" charset="-78"/>
              </a:rPr>
              <a:t>در چه مکانی بیشتر متمرکز و کمتر سردرگم هستید؟ </a:t>
            </a:r>
            <a:endParaRPr lang="fa-IR" sz="2400" i="1" dirty="0">
              <a:cs typeface="B Mitra" panose="00000400000000000000" pitchFamily="2" charset="-78"/>
            </a:endParaRPr>
          </a:p>
          <a:p>
            <a:pPr lvl="5" algn="r" rtl="1"/>
            <a:r>
              <a:rPr lang="ar-SA" sz="2400" i="1" dirty="0">
                <a:cs typeface="B Mitra" panose="00000400000000000000" pitchFamily="2" charset="-78"/>
              </a:rPr>
              <a:t>چه روزی از هفته و چه ساعاتی از روز برای نوشتن شما پربارتر است؟ </a:t>
            </a:r>
            <a:endParaRPr lang="fa-IR" sz="2400" i="1" dirty="0">
              <a:cs typeface="B Mitra" panose="00000400000000000000" pitchFamily="2" charset="-78"/>
            </a:endParaRPr>
          </a:p>
          <a:p>
            <a:pPr algn="r" rtl="1"/>
            <a:endParaRPr lang="fa-IR" sz="2800" dirty="0">
              <a:cs typeface="B Mitra" panose="00000400000000000000" pitchFamily="2" charset="-78"/>
            </a:endParaRPr>
          </a:p>
          <a:p>
            <a:pPr algn="r" rtl="1"/>
            <a:r>
              <a:rPr lang="fa-IR" sz="2800" dirty="0">
                <a:cs typeface="B Mitra" panose="00000400000000000000" pitchFamily="2" charset="-78"/>
              </a:rPr>
              <a:t>بهتراست بخش هایی از روز را برای نوشتن بی وقفه کنار بگذارید و در  برنامه پر مشغله خود به نوشتن اولویتی که سزاوار آن است بدهید.</a:t>
            </a:r>
          </a:p>
          <a:p>
            <a:pPr algn="r" rtl="1"/>
            <a:endParaRPr lang="fa-IR" sz="2800" dirty="0">
              <a:cs typeface="B Mitra" panose="00000400000000000000" pitchFamily="2" charset="-78"/>
            </a:endParaRPr>
          </a:p>
          <a:p>
            <a:pPr algn="r" rtl="1"/>
            <a:r>
              <a:rPr lang="ar-SA" sz="2800" dirty="0">
                <a:cs typeface="B Mitra" panose="00000400000000000000" pitchFamily="2" charset="-78"/>
              </a:rPr>
              <a:t>فکر کردن را از نوشتن جدا کنید</a:t>
            </a:r>
            <a:r>
              <a:rPr lang="fa-IR" sz="2800" dirty="0">
                <a:cs typeface="B Mitra" panose="00000400000000000000" pitchFamily="2" charset="-78"/>
              </a:rPr>
              <a:t>! </a:t>
            </a:r>
            <a:endParaRPr lang="en-US" sz="2800" dirty="0">
              <a:cs typeface="B Mitra" panose="00000400000000000000" pitchFamily="2" charset="-78"/>
            </a:endParaRPr>
          </a:p>
        </p:txBody>
      </p:sp>
    </p:spTree>
    <p:extLst>
      <p:ext uri="{BB962C8B-B14F-4D97-AF65-F5344CB8AC3E}">
        <p14:creationId xmlns:p14="http://schemas.microsoft.com/office/powerpoint/2010/main" val="3837242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3200" dirty="0">
                <a:cs typeface="B Mitra" panose="00000400000000000000" pitchFamily="2" charset="-78"/>
              </a:rPr>
              <a:t>قبل از این که عملاً نوشتن جملات و پاراگراف</a:t>
            </a:r>
            <a:r>
              <a:rPr lang="fa-IR" sz="3200" dirty="0">
                <a:cs typeface="B Mitra" panose="00000400000000000000" pitchFamily="2" charset="-78"/>
              </a:rPr>
              <a:t>‎</a:t>
            </a:r>
            <a:r>
              <a:rPr lang="ar-SA" sz="3200" dirty="0">
                <a:cs typeface="B Mitra" panose="00000400000000000000" pitchFamily="2" charset="-78"/>
              </a:rPr>
              <a:t>های کامل را شروع کنید، ساختار کلی مقاله را تعیین کنید.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یک "چارچوب" آماده کنید، به خصوص برای بخش</a:t>
            </a:r>
            <a:r>
              <a:rPr lang="fa-IR" sz="3200" dirty="0">
                <a:cs typeface="B Mitra" panose="00000400000000000000" pitchFamily="2" charset="-78"/>
              </a:rPr>
              <a:t> های</a:t>
            </a:r>
            <a:r>
              <a:rPr lang="ar-SA" sz="3200" dirty="0">
                <a:cs typeface="B Mitra" panose="00000400000000000000" pitchFamily="2" charset="-78"/>
              </a:rPr>
              <a:t> مقدمه و بحث</a:t>
            </a:r>
            <a:r>
              <a:rPr lang="fa-IR" sz="3200" dirty="0">
                <a:cs typeface="B Mitra" panose="00000400000000000000" pitchFamily="2" charset="-78"/>
              </a:rPr>
              <a:t>.</a:t>
            </a:r>
            <a:endParaRPr lang="en-US" sz="3200" dirty="0">
              <a:cs typeface="B Mitra" panose="00000400000000000000" pitchFamily="2" charset="-78"/>
            </a:endParaRPr>
          </a:p>
        </p:txBody>
      </p:sp>
    </p:spTree>
    <p:extLst>
      <p:ext uri="{BB962C8B-B14F-4D97-AF65-F5344CB8AC3E}">
        <p14:creationId xmlns:p14="http://schemas.microsoft.com/office/powerpoint/2010/main" val="4007770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664"/>
            <a:ext cx="7886700" cy="975642"/>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179512" y="1196752"/>
            <a:ext cx="8784976" cy="5256584"/>
          </a:xfrm>
        </p:spPr>
        <p:txBody>
          <a:bodyPr>
            <a:normAutofit/>
          </a:bodyPr>
          <a:lstStyle/>
          <a:p>
            <a:pPr marL="514350" indent="-514350" algn="r" rtl="1">
              <a:buFont typeface="+mj-lt"/>
              <a:buAutoNum type="arabicPeriod"/>
            </a:pPr>
            <a:r>
              <a:rPr lang="ar-SA" b="1" dirty="0">
                <a:cs typeface="B Mitra" panose="00000400000000000000" pitchFamily="2" charset="-78"/>
              </a:rPr>
              <a:t>از عناوین تک کلمه ای یا تک جمله ای استفاده کنید که پیام اصلی هر پاراگراف را نشان دهد، تا بتوانید یک </a:t>
            </a:r>
            <a:r>
              <a:rPr lang="fa-IR" b="1" dirty="0">
                <a:cs typeface="B Mitra" panose="00000400000000000000" pitchFamily="2" charset="-78"/>
              </a:rPr>
              <a:t>خط سیر</a:t>
            </a:r>
            <a:r>
              <a:rPr lang="ar-SA" b="1" dirty="0">
                <a:cs typeface="B Mitra" panose="00000400000000000000" pitchFamily="2" charset="-78"/>
              </a:rPr>
              <a:t> منطقی و قانع کننده در هر قسمت بسازید (این تیترها بعداً به جملات اصلی پاراگراف ها تبدیل می</a:t>
            </a:r>
            <a:r>
              <a:rPr lang="fa-IR" b="1" dirty="0">
                <a:cs typeface="B Mitra" panose="00000400000000000000" pitchFamily="2" charset="-78"/>
              </a:rPr>
              <a:t>‌</a:t>
            </a:r>
            <a:r>
              <a:rPr lang="ar-SA" b="1" dirty="0">
                <a:cs typeface="B Mitra" panose="00000400000000000000" pitchFamily="2" charset="-78"/>
              </a:rPr>
              <a:t>شوند).</a:t>
            </a:r>
            <a:endParaRPr lang="fa-IR" b="1" dirty="0">
              <a:cs typeface="B Mitra" panose="00000400000000000000" pitchFamily="2" charset="-78"/>
            </a:endParaRPr>
          </a:p>
          <a:p>
            <a:pPr marL="514350" indent="-514350" algn="r" rtl="1">
              <a:buFont typeface="+mj-lt"/>
              <a:buAutoNum type="arabicPeriod"/>
            </a:pPr>
            <a:endParaRPr lang="en-US" b="1" dirty="0">
              <a:cs typeface="B Mitra" panose="00000400000000000000" pitchFamily="2" charset="-78"/>
            </a:endParaRPr>
          </a:p>
          <a:p>
            <a:pPr marL="514350" indent="-514350" algn="r" rtl="1">
              <a:buFont typeface="+mj-lt"/>
              <a:buAutoNum type="arabicPeriod"/>
            </a:pPr>
            <a:r>
              <a:rPr lang="ar-SA" b="1" dirty="0">
                <a:cs typeface="B Mitra" panose="00000400000000000000" pitchFamily="2" charset="-78"/>
              </a:rPr>
              <a:t>مطالب با ارزش چاپ شده مربوط به مقاله خود را جمع آوری کنید و زیر هر عنوان یادداشت‎هایی با استناد مناسب اضافه نمایید.</a:t>
            </a:r>
            <a:endParaRPr lang="en-US" b="1" dirty="0">
              <a:cs typeface="B Mitra" panose="00000400000000000000" pitchFamily="2" charset="-78"/>
            </a:endParaRPr>
          </a:p>
          <a:p>
            <a:pPr marL="514350" indent="-514350" algn="r" rtl="1">
              <a:buFont typeface="+mj-lt"/>
              <a:buAutoNum type="arabicPeriod"/>
            </a:pPr>
            <a:endParaRPr lang="fa-IR" b="1" dirty="0">
              <a:cs typeface="B Mitra" panose="00000400000000000000" pitchFamily="2" charset="-78"/>
            </a:endParaRPr>
          </a:p>
          <a:p>
            <a:pPr marL="514350" indent="-514350" algn="r" rtl="1">
              <a:buFont typeface="+mj-lt"/>
              <a:buAutoNum type="arabicPeriod"/>
            </a:pPr>
            <a:r>
              <a:rPr lang="ar-SA" b="1" dirty="0">
                <a:cs typeface="B Mitra" panose="00000400000000000000" pitchFamily="2" charset="-78"/>
              </a:rPr>
              <a:t>به جای این یادداشت‎ها که با جملات ویرایش نشده نوشته شده اند، یک پاراگراف بنویسید (در حدود 8-6 جمله).</a:t>
            </a:r>
            <a:endParaRPr lang="en-US" b="1" dirty="0">
              <a:cs typeface="B Mitra" panose="00000400000000000000" pitchFamily="2" charset="-78"/>
            </a:endParaRPr>
          </a:p>
          <a:p>
            <a:pPr marL="514350" indent="-514350" algn="r" rtl="1">
              <a:buFont typeface="+mj-lt"/>
              <a:buAutoNum type="arabicPeriod"/>
            </a:pPr>
            <a:endParaRPr lang="fa-IR" b="1" dirty="0">
              <a:cs typeface="B Mitra" panose="00000400000000000000" pitchFamily="2" charset="-78"/>
            </a:endParaRPr>
          </a:p>
          <a:p>
            <a:pPr marL="514350" indent="-514350" algn="r" rtl="1">
              <a:buFont typeface="+mj-lt"/>
              <a:buAutoNum type="arabicPeriod"/>
            </a:pPr>
            <a:r>
              <a:rPr lang="ar-SA" b="1" dirty="0">
                <a:cs typeface="B Mitra" panose="00000400000000000000" pitchFamily="2" charset="-78"/>
              </a:rPr>
              <a:t>جملات را آنقدر بازنویسی کنید تا کل پاراگراف روان خوانده شود.</a:t>
            </a:r>
            <a:endParaRPr lang="en-US" b="1" dirty="0">
              <a:cs typeface="B Mitra" panose="00000400000000000000" pitchFamily="2" charset="-78"/>
            </a:endParaRPr>
          </a:p>
          <a:p>
            <a:pPr marL="514350" indent="-514350" algn="r" rtl="1">
              <a:buFont typeface="+mj-lt"/>
              <a:buAutoNum type="arabicPeriod"/>
            </a:pPr>
            <a:endParaRPr lang="fa-IR" b="1" dirty="0">
              <a:cs typeface="B Mitra" panose="00000400000000000000" pitchFamily="2" charset="-78"/>
            </a:endParaRPr>
          </a:p>
          <a:p>
            <a:pPr marL="514350" indent="-514350" algn="r" rtl="1">
              <a:buFont typeface="+mj-lt"/>
              <a:buAutoNum type="arabicPeriod"/>
            </a:pPr>
            <a:r>
              <a:rPr lang="ar-SA" b="1" dirty="0">
                <a:cs typeface="B Mitra" panose="00000400000000000000" pitchFamily="2" charset="-78"/>
              </a:rPr>
              <a:t>بررسی کنید که هر پاراگراف دارای یک "سرخط" (سر خط یا جمله اول که جوهره پاراگراف را خلاصه می کند) و یک جمله ی "دنباله" باشد (یک رابط یا جمله ی پایانی که این پاراگراف را به پاراگراف بعدی وصل می کند).</a:t>
            </a:r>
            <a:endParaRPr lang="en-US" b="1" dirty="0">
              <a:cs typeface="B Mitra" panose="00000400000000000000" pitchFamily="2" charset="-78"/>
            </a:endParaRPr>
          </a:p>
        </p:txBody>
      </p:sp>
    </p:spTree>
    <p:extLst>
      <p:ext uri="{BB962C8B-B14F-4D97-AF65-F5344CB8AC3E}">
        <p14:creationId xmlns:p14="http://schemas.microsoft.com/office/powerpoint/2010/main" val="217230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1047650"/>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23528" y="1556792"/>
            <a:ext cx="8496944" cy="4620171"/>
          </a:xfrm>
        </p:spPr>
        <p:txBody>
          <a:bodyPr>
            <a:noAutofit/>
          </a:bodyPr>
          <a:lstStyle/>
          <a:p>
            <a:pPr algn="r" rtl="1"/>
            <a:r>
              <a:rPr lang="ar-SA" sz="3200" dirty="0">
                <a:cs typeface="B Mitra" panose="00000400000000000000" pitchFamily="2" charset="-78"/>
              </a:rPr>
              <a:t>جدول ها و نمودارهای خالی را درست در ابتدای نگارش در متن</a:t>
            </a:r>
            <a:r>
              <a:rPr lang="fa-IR" sz="3200" dirty="0">
                <a:cs typeface="B Mitra" panose="00000400000000000000" pitchFamily="2" charset="-78"/>
              </a:rPr>
              <a:t>،</a:t>
            </a:r>
            <a:r>
              <a:rPr lang="ar-SA" sz="3200" dirty="0">
                <a:cs typeface="B Mitra" panose="00000400000000000000" pitchFamily="2" charset="-78"/>
              </a:rPr>
              <a:t> ایجاد کنید.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این شما را مجبور می کند تصمیم بگیرید که چه نتایجی مرتبط</a:t>
            </a:r>
            <a:r>
              <a:rPr lang="fa-IR" sz="3200" dirty="0">
                <a:cs typeface="B Mitra" panose="00000400000000000000" pitchFamily="2" charset="-78"/>
              </a:rPr>
              <a:t>‌‌</a:t>
            </a:r>
            <a:r>
              <a:rPr lang="ar-SA" sz="3200" dirty="0">
                <a:cs typeface="B Mitra" panose="00000400000000000000" pitchFamily="2" charset="-78"/>
              </a:rPr>
              <a:t>ترین هستند و این امکان را به شما می دهد که یک خط سیر روشن و موجز ایجاد کنید.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در مورد چارچوب و جدول ها / نمودارهای خالی با نویسندگان همکار اصلی‎تان بحث کنید؛ در این مرحله، ایجاد تغییرات عمده هنوز آسان است.</a:t>
            </a:r>
            <a:endParaRPr lang="en-US" sz="3200" dirty="0">
              <a:cs typeface="B Mitra" panose="00000400000000000000" pitchFamily="2" charset="-78"/>
            </a:endParaRPr>
          </a:p>
          <a:p>
            <a:pPr algn="r" rtl="1"/>
            <a:endParaRPr lang="en-US" sz="3200" dirty="0">
              <a:cs typeface="B Mitra" panose="00000400000000000000" pitchFamily="2" charset="-78"/>
            </a:endParaRPr>
          </a:p>
        </p:txBody>
      </p:sp>
    </p:spTree>
    <p:extLst>
      <p:ext uri="{BB962C8B-B14F-4D97-AF65-F5344CB8AC3E}">
        <p14:creationId xmlns:p14="http://schemas.microsoft.com/office/powerpoint/2010/main" val="1864755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759617"/>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268761"/>
            <a:ext cx="8208912" cy="4968552"/>
          </a:xfrm>
        </p:spPr>
        <p:txBody>
          <a:bodyPr>
            <a:noAutofit/>
          </a:bodyPr>
          <a:lstStyle/>
          <a:p>
            <a:pPr algn="r" rtl="1"/>
            <a:r>
              <a:rPr lang="ar-SA" sz="2800" dirty="0">
                <a:cs typeface="B Mitra" panose="00000400000000000000" pitchFamily="2" charset="-78"/>
              </a:rPr>
              <a:t>انگیزه خود را با برنامه ریزی برای اوقات نگارش در تقویم خود </a:t>
            </a:r>
            <a:r>
              <a:rPr lang="ar-SA" sz="2800" dirty="0">
                <a:solidFill>
                  <a:srgbClr val="FF0000"/>
                </a:solidFill>
                <a:cs typeface="B Mitra" panose="00000400000000000000" pitchFamily="2" charset="-78"/>
              </a:rPr>
              <a:t>(حداقل</a:t>
            </a:r>
            <a:r>
              <a:rPr lang="fa-IR" sz="2800" dirty="0">
                <a:solidFill>
                  <a:srgbClr val="FF0000"/>
                </a:solidFill>
                <a:cs typeface="B Mitra" panose="00000400000000000000" pitchFamily="2" charset="-78"/>
              </a:rPr>
              <a:t> 2 </a:t>
            </a:r>
            <a:r>
              <a:rPr lang="ar-SA" sz="2800" dirty="0">
                <a:solidFill>
                  <a:srgbClr val="FF0000"/>
                </a:solidFill>
                <a:cs typeface="B Mitra" panose="00000400000000000000" pitchFamily="2" charset="-78"/>
              </a:rPr>
              <a:t>ساعت) </a:t>
            </a:r>
            <a:r>
              <a:rPr lang="ar-SA" sz="2800" dirty="0">
                <a:cs typeface="B Mitra" panose="00000400000000000000" pitchFamily="2" charset="-78"/>
              </a:rPr>
              <a:t>و تقسیم بندی نوشتن مقاله در بازه‎های زمانی قابل مدیریت، که می تواند در طول یک جلسه باشد، تقویت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نگارش را در طول این زمان ها اولویت بدهید و از هر گونه </a:t>
            </a:r>
            <a:r>
              <a:rPr lang="fa-IR" sz="2800" dirty="0">
                <a:cs typeface="B Mitra" panose="00000400000000000000" pitchFamily="2" charset="-78"/>
              </a:rPr>
              <a:t>عامل </a:t>
            </a:r>
            <a:r>
              <a:rPr lang="ar-SA" sz="2800" dirty="0">
                <a:cs typeface="B Mitra" panose="00000400000000000000" pitchFamily="2" charset="-78"/>
              </a:rPr>
              <a:t>حواس پرتی مانند پاسخ دادن به ایمیل اجتناب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وقتی احساس می کنید که کار درست پیش می رود با جریان زمان پیش بروید، اما وقتی دچار مشکل می شوید، کار نگارش را متوقف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از چند استراحت کوتاه مدت (10-5 دقیقه ای) در طی یک جلسه نگارش برای باز شدن ذهن و استراحت طولانی تر (چند ساعت یا چند روز) برای ایجاد زمان کافی برای داشتن بازخورد استفاده کنید. </a:t>
            </a:r>
            <a:endParaRPr lang="en-US" sz="2800" dirty="0">
              <a:cs typeface="B Mitra" panose="00000400000000000000" pitchFamily="2" charset="-78"/>
            </a:endParaRPr>
          </a:p>
        </p:txBody>
      </p:sp>
    </p:spTree>
    <p:extLst>
      <p:ext uri="{BB962C8B-B14F-4D97-AF65-F5344CB8AC3E}">
        <p14:creationId xmlns:p14="http://schemas.microsoft.com/office/powerpoint/2010/main" val="4183923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30" y="116632"/>
            <a:ext cx="7886700" cy="975642"/>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628650" y="1412776"/>
            <a:ext cx="7886700" cy="4968552"/>
          </a:xfrm>
        </p:spPr>
        <p:txBody>
          <a:bodyPr>
            <a:noAutofit/>
          </a:bodyPr>
          <a:lstStyle/>
          <a:p>
            <a:pPr algn="r" rtl="1"/>
            <a:r>
              <a:rPr lang="ar-SA" sz="3200" dirty="0">
                <a:cs typeface="B Mitra" panose="00000400000000000000" pitchFamily="2" charset="-78"/>
              </a:rPr>
              <a:t>برای کمک خواستن یا صحبت با نویسندگان همکار در مورد مقاله به مدت بیش از حد طولانی متوقف نشوید.</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 اهداف میانی امکان پذیر </a:t>
            </a:r>
            <a:r>
              <a:rPr lang="fa-IR" sz="3200" dirty="0">
                <a:cs typeface="B Mitra" panose="00000400000000000000" pitchFamily="2" charset="-78"/>
              </a:rPr>
              <a:t>(</a:t>
            </a:r>
            <a:r>
              <a:rPr lang="ar-SA" sz="3200" dirty="0">
                <a:cs typeface="B Mitra" panose="00000400000000000000" pitchFamily="2" charset="-78"/>
              </a:rPr>
              <a:t>مثلاً "من می خواهم چارچوب مقاله را تا پایان این هفته به نویسندگان همکارم ارسال کنم") و هدف نهایی خود را (به عنوان مثال، "من می خواهم تا پیش از پایان این ماه مقاله را برای مجله ارسال کنم") تعیین کنید.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در آخر، از حیث ترتیب و نه از حیث اهمیت، برای رسیدن به اهداف میانی و نهایی به خودتان پاداش بدهید</a:t>
            </a:r>
            <a:r>
              <a:rPr lang="en-US" sz="3200" dirty="0">
                <a:cs typeface="B Mitra" panose="00000400000000000000" pitchFamily="2" charset="-78"/>
              </a:rPr>
              <a:t>!</a:t>
            </a:r>
          </a:p>
          <a:p>
            <a:pPr algn="r" rtl="1"/>
            <a:endParaRPr lang="en-US" sz="3200" dirty="0">
              <a:cs typeface="B Mitra" panose="00000400000000000000" pitchFamily="2" charset="-78"/>
            </a:endParaRPr>
          </a:p>
        </p:txBody>
      </p:sp>
    </p:spTree>
    <p:extLst>
      <p:ext uri="{BB962C8B-B14F-4D97-AF65-F5344CB8AC3E}">
        <p14:creationId xmlns:p14="http://schemas.microsoft.com/office/powerpoint/2010/main" val="3771158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33792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dirty="0">
                <a:solidFill>
                  <a:srgbClr val="FF0000"/>
                </a:solidFill>
                <a:cs typeface="B Titr" panose="00000700000000000000" pitchFamily="2" charset="-78"/>
              </a:rPr>
              <a:t>چک لیست برای چگونه شروع  به نوشتن یک مقاله کنیم</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1813212"/>
              </p:ext>
            </p:extLst>
          </p:nvPr>
        </p:nvGraphicFramePr>
        <p:xfrm>
          <a:off x="971600" y="1628800"/>
          <a:ext cx="7416824" cy="4901115"/>
        </p:xfrm>
        <a:graphic>
          <a:graphicData uri="http://schemas.openxmlformats.org/drawingml/2006/table">
            <a:tbl>
              <a:tblPr rtl="1" firstRow="1" firstCol="1" bandRow="1">
                <a:tableStyleId>{5C22544A-7EE6-4342-B048-85BDC9FD1C3A}</a:tableStyleId>
              </a:tblPr>
              <a:tblGrid>
                <a:gridCol w="7416824">
                  <a:extLst>
                    <a:ext uri="{9D8B030D-6E8A-4147-A177-3AD203B41FA5}">
                      <a16:colId xmlns:a16="http://schemas.microsoft.com/office/drawing/2014/main" val="20000"/>
                    </a:ext>
                  </a:extLst>
                </a:gridCol>
              </a:tblGrid>
              <a:tr h="573089">
                <a:tc>
                  <a:txBody>
                    <a:bodyPr/>
                    <a:lstStyle/>
                    <a:p>
                      <a:pPr algn="ctr" rtl="1">
                        <a:lnSpc>
                          <a:spcPct val="200000"/>
                        </a:lnSpc>
                        <a:spcAft>
                          <a:spcPts val="0"/>
                        </a:spcAft>
                      </a:pPr>
                      <a:endParaRPr lang="en-US" sz="1100" dirty="0">
                        <a:solidFill>
                          <a:srgbClr val="FF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0"/>
                  </a:ext>
                </a:extLst>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زمان</a:t>
                      </a:r>
                      <a:r>
                        <a:rPr lang="fa-IR" sz="1400" dirty="0">
                          <a:solidFill>
                            <a:schemeClr val="tx1"/>
                          </a:solidFill>
                          <a:effectLst/>
                          <a:cs typeface="B Mitra" panose="00000400000000000000" pitchFamily="2" charset="-78"/>
                        </a:rPr>
                        <a:t> مناسبی </a:t>
                      </a:r>
                      <a:r>
                        <a:rPr lang="ar-SA" sz="1400" dirty="0">
                          <a:solidFill>
                            <a:schemeClr val="tx1"/>
                          </a:solidFill>
                          <a:effectLst/>
                          <a:cs typeface="B Mitra" panose="00000400000000000000" pitchFamily="2" charset="-78"/>
                        </a:rPr>
                        <a:t>را برای نوشتن کنار بگذارید و محیط مطلوبی را انتخاب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1"/>
                  </a:ext>
                </a:extLst>
              </a:tr>
              <a:tr h="1241983">
                <a:tc>
                  <a:txBody>
                    <a:bodyPr/>
                    <a:lstStyle/>
                    <a:p>
                      <a:pPr marL="171450" indent="-171450" algn="just" rtl="1">
                        <a:lnSpc>
                          <a:spcPct val="200000"/>
                        </a:lnSpc>
                        <a:spcAft>
                          <a:spcPts val="0"/>
                        </a:spcAft>
                        <a:buFont typeface="Courier New" panose="02070309020205020404" pitchFamily="49" charset="0"/>
                        <a:buChar char="o"/>
                      </a:pPr>
                      <a:r>
                        <a:rPr lang="fa-IR" sz="1400" dirty="0">
                          <a:solidFill>
                            <a:schemeClr val="tx1"/>
                          </a:solidFill>
                          <a:effectLst/>
                          <a:cs typeface="B Mitra" panose="00000400000000000000" pitchFamily="2" charset="-78"/>
                        </a:rPr>
                        <a:t>فکر کردن را از نوشتن جدا کنید: ساختار کلی مقاله و جدول های خالی و اشکال را قبل از این که عملاً نوشتن جملات و پاراگراف‎های کامل را شروع کنید، تعیین نمایید.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2"/>
                  </a:ext>
                </a:extLst>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یک مجله ی علمی مفروض را انتخاب</a:t>
                      </a:r>
                      <a:r>
                        <a:rPr lang="fa-IR" sz="1400" dirty="0">
                          <a:solidFill>
                            <a:schemeClr val="tx1"/>
                          </a:solidFill>
                          <a:effectLst/>
                          <a:cs typeface="B Mitra" panose="00000400000000000000" pitchFamily="2" charset="-78"/>
                        </a:rPr>
                        <a:t>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3"/>
                  </a:ext>
                </a:extLst>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نوشتن مقاله را در بازه های زمانی قابل مدیریت تقسیم بندی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4"/>
                  </a:ext>
                </a:extLst>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از جلسات نگارش مقاله و استراحت های کوتاه مدت و بلند مدت به اندازه کافی استفاده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5"/>
                  </a:ext>
                </a:extLst>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برای رسیدن به اهداف میانی و نهایی به خودتان پاداش بدهید</a:t>
                      </a:r>
                      <a:r>
                        <a:rPr lang="fa-IR" sz="1400" dirty="0">
                          <a:solidFill>
                            <a:schemeClr val="tx1"/>
                          </a:solidFill>
                          <a:effectLst/>
                          <a:cs typeface="B Mitra" panose="00000400000000000000" pitchFamily="2" charset="-78"/>
                        </a:rPr>
                        <a:t>.</a:t>
                      </a:r>
                    </a:p>
                    <a:p>
                      <a:pPr marL="171450" indent="-171450" algn="just" rtl="1">
                        <a:lnSpc>
                          <a:spcPct val="200000"/>
                        </a:lnSpc>
                        <a:spcAft>
                          <a:spcPts val="0"/>
                        </a:spcAft>
                        <a:buFont typeface="Courier New" panose="02070309020205020404" pitchFamily="49" charset="0"/>
                        <a:buChar char="o"/>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507731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140968"/>
            <a:ext cx="7772400" cy="1362075"/>
          </a:xfrm>
        </p:spPr>
        <p:txBody>
          <a:bodyPr>
            <a:normAutofit/>
          </a:bodyPr>
          <a:lstStyle/>
          <a:p>
            <a:pPr algn="ctr"/>
            <a:r>
              <a:rPr lang="fa-IR" sz="4000" dirty="0">
                <a:solidFill>
                  <a:srgbClr val="FF0000"/>
                </a:solidFill>
                <a:cs typeface="B Titr" panose="00000700000000000000" pitchFamily="2" charset="-78"/>
              </a:rPr>
              <a:t>عنوان و چکیده</a:t>
            </a: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دوم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3831390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31229"/>
            <a:ext cx="7886700" cy="965523"/>
          </a:xfrm>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5" name="Content Placeholder 4"/>
          <p:cNvSpPr>
            <a:spLocks noGrp="1"/>
          </p:cNvSpPr>
          <p:nvPr>
            <p:ph idx="1"/>
          </p:nvPr>
        </p:nvSpPr>
        <p:spPr>
          <a:xfrm>
            <a:off x="395536" y="1268760"/>
            <a:ext cx="8568952" cy="5256584"/>
          </a:xfrm>
        </p:spPr>
        <p:txBody>
          <a:bodyPr>
            <a:noAutofit/>
          </a:bodyPr>
          <a:lstStyle/>
          <a:p>
            <a:pPr algn="r" rtl="1"/>
            <a:r>
              <a:rPr lang="ar-SA" sz="2800" dirty="0">
                <a:cs typeface="B Mitra" panose="00000400000000000000" pitchFamily="2" charset="-78"/>
              </a:rPr>
              <a:t>عنوان و چکیده مهمترین بخشهای یک مقاله هستند.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این قسمت ها </a:t>
            </a:r>
            <a:r>
              <a:rPr lang="ar-SA" sz="2800" b="1" i="1" dirty="0">
                <a:solidFill>
                  <a:srgbClr val="FF0000"/>
                </a:solidFill>
                <a:cs typeface="B Mitra" panose="00000400000000000000" pitchFamily="2" charset="-78"/>
              </a:rPr>
              <a:t>برای سردبیران </a:t>
            </a:r>
            <a:r>
              <a:rPr lang="ar-SA" sz="2800" dirty="0">
                <a:cs typeface="B Mitra" panose="00000400000000000000" pitchFamily="2" charset="-78"/>
              </a:rPr>
              <a:t>مهم هستند، چرا که با دیدن آنها بصورت گذرا می توانند تصمیم بگیرند که آیا مقاله را برای داوری به بیرون از نشریه بفرستند یا نه؛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b="1" i="1" dirty="0">
                <a:solidFill>
                  <a:srgbClr val="FF0000"/>
                </a:solidFill>
                <a:cs typeface="B Mitra" panose="00000400000000000000" pitchFamily="2" charset="-78"/>
              </a:rPr>
              <a:t>برای داوران </a:t>
            </a:r>
            <a:r>
              <a:rPr lang="ar-SA" sz="2800" dirty="0">
                <a:cs typeface="B Mitra" panose="00000400000000000000" pitchFamily="2" charset="-78"/>
              </a:rPr>
              <a:t>هم مهم هستند، چرا که با ملاحظه‎ی عنوان و چکیده می‎توانند برداشتی اولیه از مقاله داشته باشند</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و نیز </a:t>
            </a:r>
            <a:r>
              <a:rPr lang="ar-SA" sz="2800" b="1" i="1" dirty="0">
                <a:solidFill>
                  <a:srgbClr val="FF0000"/>
                </a:solidFill>
                <a:cs typeface="B Mitra" panose="00000400000000000000" pitchFamily="2" charset="-78"/>
              </a:rPr>
              <a:t>برای خوانندگان </a:t>
            </a:r>
            <a:r>
              <a:rPr lang="ar-SA" sz="2800" dirty="0">
                <a:cs typeface="B Mitra" panose="00000400000000000000" pitchFamily="2" charset="-78"/>
              </a:rPr>
              <a:t>مقاله بخصوص خوانندگان مقاله در کشورهای در حال توسعه، چرا که اغلب تنها بخش هایی از مقاله که به طور مجانی به صورت آنلاین در دسترس قرار دارند</a:t>
            </a:r>
            <a:r>
              <a:rPr lang="fa-IR" sz="2800" dirty="0">
                <a:cs typeface="B Mitra" panose="00000400000000000000" pitchFamily="2" charset="-78"/>
              </a:rPr>
              <a:t>.</a:t>
            </a:r>
            <a:r>
              <a:rPr lang="ar-SA" sz="2800" dirty="0">
                <a:cs typeface="B Mitra" panose="00000400000000000000" pitchFamily="2" charset="-78"/>
              </a:rPr>
              <a:t> </a:t>
            </a:r>
            <a:endParaRPr lang="en-US" sz="2800" dirty="0">
              <a:cs typeface="B Mitra" panose="00000400000000000000" pitchFamily="2" charset="-78"/>
            </a:endParaRPr>
          </a:p>
        </p:txBody>
      </p:sp>
    </p:spTree>
    <p:extLst>
      <p:ext uri="{BB962C8B-B14F-4D97-AF65-F5344CB8AC3E}">
        <p14:creationId xmlns:p14="http://schemas.microsoft.com/office/powerpoint/2010/main" val="25227109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3692"/>
            <a:ext cx="7886700" cy="1325563"/>
          </a:xfrm>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23528" y="1484784"/>
            <a:ext cx="8496944" cy="4853433"/>
          </a:xfrm>
        </p:spPr>
        <p:txBody>
          <a:bodyPr>
            <a:noAutofit/>
          </a:bodyPr>
          <a:lstStyle/>
          <a:p>
            <a:pPr algn="r" rtl="1"/>
            <a:r>
              <a:rPr lang="ar-SA" sz="2800" dirty="0">
                <a:cs typeface="B Mitra" panose="00000400000000000000" pitchFamily="2" charset="-78"/>
              </a:rPr>
              <a:t>پایگاه های داده برای عرضه‌ی نتایج جستجوی الکترونیکی از کلمات موجود در عنوان و چکیده استفاده می کنند.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در پاب مد، شباهت بین مقالات توسط کلمات مشابه بین آنها اندازه گیری می شود و به اصطلاحات استفاده شده در عنوان وزن بیشتری داده می شود.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از این رو ضروری است که عنوان و چکیده شامل همه اصطلاحات مهمی باشد که خوانندگان بالقوه ممکن است در جستجو برای متون و "مقالات مرتبط" استفاده نمایند.</a:t>
            </a:r>
            <a:r>
              <a:rPr lang="en-US" sz="2800" dirty="0">
                <a:cs typeface="B Mitra" panose="00000400000000000000" pitchFamily="2" charset="-78"/>
              </a:rPr>
              <a:t> </a:t>
            </a:r>
          </a:p>
        </p:txBody>
      </p:sp>
    </p:spTree>
    <p:extLst>
      <p:ext uri="{BB962C8B-B14F-4D97-AF65-F5344CB8AC3E}">
        <p14:creationId xmlns:p14="http://schemas.microsoft.com/office/powerpoint/2010/main" val="3122641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975642"/>
          </a:xfrm>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467544" y="1340768"/>
            <a:ext cx="8496944" cy="5400600"/>
          </a:xfrm>
        </p:spPr>
        <p:txBody>
          <a:bodyPr>
            <a:noAutofit/>
          </a:bodyPr>
          <a:lstStyle/>
          <a:p>
            <a:pPr algn="r" rtl="1"/>
            <a:r>
              <a:rPr lang="ar-SA" sz="2400" dirty="0">
                <a:cs typeface="B Mitra" panose="00000400000000000000" pitchFamily="2" charset="-78"/>
              </a:rPr>
              <a:t>راهنمای نویسنده</a:t>
            </a:r>
            <a:r>
              <a:rPr lang="fa-IR" sz="2400" dirty="0">
                <a:cs typeface="B Mitra" panose="00000400000000000000" pitchFamily="2" charset="-78"/>
              </a:rPr>
              <a:t>‌</a:t>
            </a:r>
            <a:r>
              <a:rPr lang="ar-SA" sz="2400" dirty="0">
                <a:cs typeface="B Mitra" panose="00000400000000000000" pitchFamily="2" charset="-78"/>
              </a:rPr>
              <a:t>ی مجله علمی انتخابی شما، اطلاعات مورد نیاز برای انتخاب عنوان مناسب را مطرح می کند.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برخی مجلات علمی فقط نوشتن یک عنوان را مجاز می دانند، در حالی که دیگران نوشتن یک زیر عنوان، احتمالا بعد از علامت دونقطه، را نیز اجازه می دهند.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عناوین حاوی اطلاعات</a:t>
            </a:r>
            <a:r>
              <a:rPr lang="fa-IR" sz="2400" dirty="0">
                <a:cs typeface="B Mitra" panose="00000400000000000000" pitchFamily="2" charset="-78"/>
              </a:rPr>
              <a:t> (</a:t>
            </a:r>
            <a:r>
              <a:rPr lang="en-US" sz="2400" dirty="0">
                <a:cs typeface="B Mitra" panose="00000400000000000000" pitchFamily="2" charset="-78"/>
              </a:rPr>
              <a:t>Informative title</a:t>
            </a:r>
            <a:r>
              <a:rPr lang="fa-IR" sz="2400" dirty="0">
                <a:cs typeface="B Mitra" panose="00000400000000000000" pitchFamily="2" charset="-78"/>
              </a:rPr>
              <a:t>)</a:t>
            </a:r>
            <a:r>
              <a:rPr lang="ar-SA" sz="2400" dirty="0">
                <a:cs typeface="B Mitra" panose="00000400000000000000" pitchFamily="2" charset="-78"/>
              </a:rPr>
              <a:t>، آن عناوینی هستند که نتیجه مطالعه را مطرح می کنند (به عنوان مثال، داروی الف در کاهش کلسترول موثر است)، در حالی که برخی از مجلات علمی ترجیح می دهند یک عنوان توصیفی </a:t>
            </a:r>
            <a:r>
              <a:rPr lang="fa-IR" sz="2400" dirty="0">
                <a:cs typeface="B Mitra" panose="00000400000000000000" pitchFamily="2" charset="-78"/>
              </a:rPr>
              <a:t>(</a:t>
            </a:r>
            <a:r>
              <a:rPr lang="en-US" sz="2400" dirty="0">
                <a:cs typeface="B Mitra" panose="00000400000000000000" pitchFamily="2" charset="-78"/>
              </a:rPr>
              <a:t>Descriptive </a:t>
            </a:r>
            <a:r>
              <a:rPr lang="en-US" sz="2400" dirty="0" err="1">
                <a:cs typeface="B Mitra" panose="00000400000000000000" pitchFamily="2" charset="-78"/>
              </a:rPr>
              <a:t>tilte</a:t>
            </a:r>
            <a:r>
              <a:rPr lang="fa-IR" sz="2400" dirty="0">
                <a:cs typeface="B Mitra" panose="00000400000000000000" pitchFamily="2" charset="-78"/>
              </a:rPr>
              <a:t>) </a:t>
            </a:r>
            <a:r>
              <a:rPr lang="ar-SA" sz="2400" dirty="0">
                <a:cs typeface="B Mitra" panose="00000400000000000000" pitchFamily="2" charset="-78"/>
              </a:rPr>
              <a:t>برای بیان موضوع و طراحی مطالعه انتخاب شود (مثلاً، داروی الف برای درمان هیپرکلسترولمی: یک کارآزمایی شاهد دار تصادفی).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مجله علمی ممکن است یک عنوان کوتاه در بالا یا پایین هر صفحه لازم داشته باشد که مرور مطالب مجله را برای خواننده تسهیل کند.</a:t>
            </a:r>
            <a:r>
              <a:rPr lang="en-US" sz="2400" dirty="0">
                <a:cs typeface="B Mitra" panose="00000400000000000000" pitchFamily="2" charset="-78"/>
              </a:rPr>
              <a:t> </a:t>
            </a:r>
          </a:p>
          <a:p>
            <a:pPr algn="r" rtl="1"/>
            <a:endParaRPr lang="en-US" sz="2400" dirty="0">
              <a:cs typeface="B Mitra" panose="00000400000000000000" pitchFamily="2" charset="-78"/>
            </a:endParaRPr>
          </a:p>
        </p:txBody>
      </p:sp>
    </p:spTree>
    <p:extLst>
      <p:ext uri="{BB962C8B-B14F-4D97-AF65-F5344CB8AC3E}">
        <p14:creationId xmlns:p14="http://schemas.microsoft.com/office/powerpoint/2010/main" val="308026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970" y="188640"/>
            <a:ext cx="7886700" cy="831626"/>
          </a:xfrm>
        </p:spPr>
        <p:txBody>
          <a:bodyPr/>
          <a:lstStyle/>
          <a:p>
            <a:pPr algn="ctr" rtl="1"/>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72852" y="1268760"/>
            <a:ext cx="8424936" cy="4980211"/>
          </a:xfrm>
        </p:spPr>
        <p:txBody>
          <a:bodyPr>
            <a:normAutofit/>
          </a:bodyPr>
          <a:lstStyle/>
          <a:p>
            <a:pPr algn="r" rtl="1"/>
            <a:r>
              <a:rPr lang="ar-SA" sz="2800" dirty="0">
                <a:cs typeface="B Mitra" panose="00000400000000000000" pitchFamily="2" charset="-78"/>
              </a:rPr>
              <a:t>مجلات علمی معمولاً چکیده ساختار یافته که شامل عنوان بندی (از جمله زمینه، روش ها، نتایج و بحث) است را لازم می‎دانند.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چکیده باید به وضوح به موضوع ارائه شده در پژوهش و یافته های کلیدی بپردازد و باید از بخش های دیگر مقاله مستقل باشد و هیچ گونه ارجاع به متن اصلی یا ادبیات تحقیق نداشته باشد.</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اکثر مجلات دار</a:t>
            </a:r>
            <a:r>
              <a:rPr lang="fa-IR" sz="2800" dirty="0">
                <a:cs typeface="B Mitra" panose="00000400000000000000" pitchFamily="2" charset="-78"/>
              </a:rPr>
              <a:t>ای</a:t>
            </a:r>
            <a:r>
              <a:rPr lang="ar-SA" sz="2800" dirty="0">
                <a:cs typeface="B Mitra" panose="00000400000000000000" pitchFamily="2" charset="-78"/>
              </a:rPr>
              <a:t> محدودیت خاصی برای تعداد کلمات چکیده هستند (به طور معمول 200 تا 300 کلمه) در عین حال، چکیده باید به خودی خود برای خواندن جذاب، با لحن روایی و شیوه ای تلگرافی تر از متن اصلی باشد</a:t>
            </a:r>
            <a:r>
              <a:rPr lang="en-US" sz="2800" dirty="0">
                <a:cs typeface="B Mitra" panose="00000400000000000000" pitchFamily="2" charset="-78"/>
              </a:rPr>
              <a:t>.</a:t>
            </a:r>
          </a:p>
        </p:txBody>
      </p:sp>
    </p:spTree>
    <p:extLst>
      <p:ext uri="{BB962C8B-B14F-4D97-AF65-F5344CB8AC3E}">
        <p14:creationId xmlns:p14="http://schemas.microsoft.com/office/powerpoint/2010/main" val="1979092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687609"/>
          </a:xfrm>
        </p:spPr>
        <p:txBody>
          <a:bodyPr>
            <a:normAutofit/>
          </a:bodyPr>
          <a:lstStyle/>
          <a:p>
            <a:pPr algn="ctr" rtl="1"/>
            <a:r>
              <a:rPr lang="ar-SA" b="1" dirty="0">
                <a:solidFill>
                  <a:srgbClr val="FF0000"/>
                </a:solidFill>
                <a:cs typeface="B Titr" panose="00000700000000000000" pitchFamily="2" charset="-78"/>
              </a:rPr>
              <a:t>آنچه 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196752"/>
            <a:ext cx="8424936" cy="5400600"/>
          </a:xfrm>
        </p:spPr>
        <p:txBody>
          <a:bodyPr>
            <a:noAutofit/>
          </a:bodyPr>
          <a:lstStyle/>
          <a:p>
            <a:pPr algn="r" rtl="1"/>
            <a:r>
              <a:rPr lang="ar-SA" sz="2600" dirty="0">
                <a:cs typeface="B Mitra" panose="00000400000000000000" pitchFamily="2" charset="-78"/>
              </a:rPr>
              <a:t>برای نوشتن عنوان و چکیده وقت بگذارید و آن را به شیوه ای منحصر به فرد بنویسید. </a:t>
            </a:r>
            <a:endParaRPr lang="fa-IR" sz="2600" dirty="0">
              <a:cs typeface="B Mitra" panose="00000400000000000000" pitchFamily="2" charset="-78"/>
            </a:endParaRPr>
          </a:p>
          <a:p>
            <a:pPr algn="r" rtl="1"/>
            <a:endParaRPr lang="fa-IR" sz="2600" dirty="0">
              <a:cs typeface="B Mitra" panose="00000400000000000000" pitchFamily="2" charset="-78"/>
            </a:endParaRPr>
          </a:p>
          <a:p>
            <a:pPr algn="r" rtl="1"/>
            <a:r>
              <a:rPr lang="ar-SA" sz="2600" dirty="0">
                <a:cs typeface="B Mitra" panose="00000400000000000000" pitchFamily="2" charset="-78"/>
              </a:rPr>
              <a:t>در آرامش مقاله خود را یک بار دیگر بخوانید و کلمات کلیدی بخش های مختلف </a:t>
            </a:r>
            <a:r>
              <a:rPr lang="fa-IR" sz="2600" dirty="0">
                <a:cs typeface="B Mitra" panose="00000400000000000000" pitchFamily="2" charset="-78"/>
              </a:rPr>
              <a:t>آن را یادداشت کنید. </a:t>
            </a:r>
          </a:p>
          <a:p>
            <a:pPr algn="r" rtl="1"/>
            <a:endParaRPr lang="fa-IR" sz="2600" dirty="0">
              <a:cs typeface="B Mitra" panose="00000400000000000000" pitchFamily="2" charset="-78"/>
            </a:endParaRPr>
          </a:p>
          <a:p>
            <a:pPr algn="r" rtl="1"/>
            <a:r>
              <a:rPr lang="ar-SA" sz="2600" dirty="0">
                <a:cs typeface="B Mitra" panose="00000400000000000000" pitchFamily="2" charset="-78"/>
              </a:rPr>
              <a:t>تعیین کنید که آیا به یک عنوان محتوایی نیاز دارید یا توصیفی. </a:t>
            </a:r>
            <a:endParaRPr lang="fa-IR" sz="2600" dirty="0">
              <a:cs typeface="B Mitra" panose="00000400000000000000" pitchFamily="2" charset="-78"/>
            </a:endParaRPr>
          </a:p>
          <a:p>
            <a:pPr algn="r" rtl="1"/>
            <a:endParaRPr lang="fa-IR" sz="2600" dirty="0">
              <a:cs typeface="B Mitra" panose="00000400000000000000" pitchFamily="2" charset="-78"/>
            </a:endParaRPr>
          </a:p>
          <a:p>
            <a:pPr algn="r" rtl="1"/>
            <a:r>
              <a:rPr lang="ar-SA" sz="2600" dirty="0">
                <a:cs typeface="B Mitra" panose="00000400000000000000" pitchFamily="2" charset="-78"/>
              </a:rPr>
              <a:t>از کلمات کلیدی و افعال معلوم متن مقاله برای تدوین چند عنوان مناسب استفاده کنید (به عنوان مثال، متغیر الف در پیش بینی خطر شکستگی مفید است). </a:t>
            </a:r>
            <a:endParaRPr lang="fa-IR" sz="2600" dirty="0">
              <a:cs typeface="B Mitra" panose="00000400000000000000" pitchFamily="2" charset="-78"/>
            </a:endParaRPr>
          </a:p>
          <a:p>
            <a:pPr algn="r" rtl="1"/>
            <a:endParaRPr lang="fa-IR" sz="2600" dirty="0">
              <a:cs typeface="B Mitra" panose="00000400000000000000" pitchFamily="2" charset="-78"/>
            </a:endParaRPr>
          </a:p>
          <a:p>
            <a:pPr algn="r" rtl="1"/>
            <a:r>
              <a:rPr lang="ar-SA" sz="2600" dirty="0">
                <a:cs typeface="B Mitra" panose="00000400000000000000" pitchFamily="2" charset="-78"/>
              </a:rPr>
              <a:t>سعی کنید مهمترین کلمات کلیدی را در ابتدای عنوان وارد کنید، چرا که توجه خوانندگان بر روی ابتدای عنوان متمرکز می شود. </a:t>
            </a:r>
            <a:endParaRPr lang="en-US" sz="2600" dirty="0">
              <a:cs typeface="B Mitra" panose="00000400000000000000" pitchFamily="2" charset="-78"/>
            </a:endParaRPr>
          </a:p>
        </p:txBody>
      </p:sp>
    </p:spTree>
    <p:extLst>
      <p:ext uri="{BB962C8B-B14F-4D97-AF65-F5344CB8AC3E}">
        <p14:creationId xmlns:p14="http://schemas.microsoft.com/office/powerpoint/2010/main" val="1792744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95536" y="1412776"/>
            <a:ext cx="8280920" cy="4764187"/>
          </a:xfrm>
        </p:spPr>
        <p:txBody>
          <a:bodyPr>
            <a:normAutofit/>
          </a:bodyPr>
          <a:lstStyle/>
          <a:p>
            <a:pPr algn="r" rtl="1"/>
            <a:r>
              <a:rPr lang="ar-SA" sz="2800" dirty="0">
                <a:cs typeface="B Mitra" panose="00000400000000000000" pitchFamily="2" charset="-78"/>
              </a:rPr>
              <a:t>اگر چه عنوان کوتاه اغلب ممکن است شامل حروف اختصاری باشد، ولی در نگارش عنوان و چکیده از به کار بردن حروف اختصاری اجتناب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تعیین کن</a:t>
            </a:r>
            <a:r>
              <a:rPr lang="fa-IR" sz="2800" dirty="0">
                <a:cs typeface="B Mitra" panose="00000400000000000000" pitchFamily="2" charset="-78"/>
              </a:rPr>
              <a:t>ی</a:t>
            </a:r>
            <a:r>
              <a:rPr lang="ar-SA" sz="2800" dirty="0">
                <a:cs typeface="B Mitra" panose="00000400000000000000" pitchFamily="2" charset="-78"/>
              </a:rPr>
              <a:t>د که کدام عامل باعث می شود مقاله شما منحصر به فرد باشد و سعی کنید که همان را در عنوان مورد تاکید قرار دهید.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عنوان مقاله خود را به شیوه ای بنویسید که از متون دیگر در این زمینه برجسته تر باشد.</a:t>
            </a:r>
            <a:endParaRPr lang="en-US" sz="2800" dirty="0">
              <a:cs typeface="B Mitra" panose="00000400000000000000" pitchFamily="2" charset="-78"/>
            </a:endParaRPr>
          </a:p>
        </p:txBody>
      </p:sp>
    </p:spTree>
    <p:extLst>
      <p:ext uri="{BB962C8B-B14F-4D97-AF65-F5344CB8AC3E}">
        <p14:creationId xmlns:p14="http://schemas.microsoft.com/office/powerpoint/2010/main" val="4261826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975642"/>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از کلمات کلیدی هر بخش مقاله برای ساختار چکیده استفاده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همیشه هدف از مطالعه خود را در آغاز اعلام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از فرمت </a:t>
            </a:r>
            <a:r>
              <a:rPr lang="fa-IR" sz="2800" dirty="0">
                <a:cs typeface="B Mitra" panose="00000400000000000000" pitchFamily="2" charset="-78"/>
              </a:rPr>
              <a:t>ارائه شده توسط </a:t>
            </a:r>
            <a:r>
              <a:rPr lang="ar-SA" sz="2800" dirty="0">
                <a:cs typeface="B Mitra" panose="00000400000000000000" pitchFamily="2" charset="-78"/>
              </a:rPr>
              <a:t>مجله علمی برای چکیده به دقت ولی خلاقانه پیروی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عبارات خود را در هر بخش به دو یا سه جمله محدود کنید. </a:t>
            </a:r>
            <a:endParaRPr lang="en-US" sz="2800" dirty="0">
              <a:cs typeface="B Mitra" panose="00000400000000000000" pitchFamily="2" charset="-78"/>
            </a:endParaRPr>
          </a:p>
        </p:txBody>
      </p:sp>
    </p:spTree>
    <p:extLst>
      <p:ext uri="{BB962C8B-B14F-4D97-AF65-F5344CB8AC3E}">
        <p14:creationId xmlns:p14="http://schemas.microsoft.com/office/powerpoint/2010/main" val="3946081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484784"/>
            <a:ext cx="8208912" cy="4692179"/>
          </a:xfrm>
        </p:spPr>
        <p:txBody>
          <a:bodyPr>
            <a:normAutofit/>
          </a:bodyPr>
          <a:lstStyle/>
          <a:p>
            <a:pPr algn="r" rtl="1"/>
            <a:r>
              <a:rPr lang="ar-SA" sz="2800" dirty="0">
                <a:cs typeface="B Mitra" panose="00000400000000000000" pitchFamily="2" charset="-78"/>
              </a:rPr>
              <a:t>سعی کنید عباراتی کوتاه و به زبان ساده بکار ببرید، از ترکیب کلمات متداول استفاده کنید، و از افعال مجهول تا حد امکان اجتناب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مفاهیم مهم را با بیانی شرح دهید که به طور کامل با متن اصلی یک دست باشد.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اگر مجله علمی چکیده بدون ساختار را توصیه می کند و بنابراین در چکیده سرعنوانی وجود ندارد، ممکن است لازم شود که ساختار دستوری جملات را اندکی متفاوت بنویسید.</a:t>
            </a:r>
            <a:endParaRPr lang="en-US" sz="2800" dirty="0">
              <a:cs typeface="B Mitra" panose="00000400000000000000" pitchFamily="2" charset="-78"/>
            </a:endParaRPr>
          </a:p>
        </p:txBody>
      </p:sp>
    </p:spTree>
    <p:extLst>
      <p:ext uri="{BB962C8B-B14F-4D97-AF65-F5344CB8AC3E}">
        <p14:creationId xmlns:p14="http://schemas.microsoft.com/office/powerpoint/2010/main" val="1474149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57158" y="785794"/>
            <a:ext cx="8398003" cy="5306430"/>
          </a:xfrm>
          <a:prstGeom prst="rect">
            <a:avLst/>
          </a:prstGeom>
          <a:noFill/>
          <a:ln w="9525">
            <a:noFill/>
            <a:miter lim="800000"/>
            <a:headEnd/>
            <a:tailEnd/>
          </a:ln>
          <a:effec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038" y="260648"/>
            <a:ext cx="7886700" cy="903634"/>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fontScale="92500" lnSpcReduction="10000"/>
          </a:bodyPr>
          <a:lstStyle/>
          <a:p>
            <a:pPr algn="r" rtl="1"/>
            <a:r>
              <a:rPr lang="ar-SA" sz="2800" dirty="0">
                <a:cs typeface="B Mitra" panose="00000400000000000000" pitchFamily="2" charset="-78"/>
              </a:rPr>
              <a:t>بخش نتایج مهم ترین بخش چکیده است.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با بیان روشن و صادقانه ی سوال تحقیق، شامل نتیجه اصلی، شروع کنید، و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fa-IR" sz="2800" dirty="0">
                <a:cs typeface="B Mitra" panose="00000400000000000000" pitchFamily="2" charset="-78"/>
              </a:rPr>
              <a:t>فقط اهداف فرعی مهم را قید کنید. </a:t>
            </a:r>
          </a:p>
          <a:p>
            <a:pPr algn="r" rtl="1"/>
            <a:endParaRPr lang="fa-IR" sz="2800" dirty="0">
              <a:cs typeface="B Mitra" panose="00000400000000000000" pitchFamily="2" charset="-78"/>
            </a:endParaRPr>
          </a:p>
          <a:p>
            <a:pPr algn="r" rtl="1"/>
            <a:r>
              <a:rPr lang="ar-SA" sz="2800" dirty="0">
                <a:cs typeface="B Mitra" panose="00000400000000000000" pitchFamily="2" charset="-78"/>
              </a:rPr>
              <a:t>اگر می‎خواهید درصدها را گزارش دهید، جزئیات حجم نمونه را مطرح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هرگز تنها مقدار احتمال (</a:t>
            </a:r>
            <a:r>
              <a:rPr lang="en-US" sz="2800" dirty="0">
                <a:cs typeface="B Mitra" panose="00000400000000000000" pitchFamily="2" charset="-78"/>
              </a:rPr>
              <a:t>P-value</a:t>
            </a:r>
            <a:r>
              <a:rPr lang="ar-SA" sz="2800" dirty="0">
                <a:cs typeface="B Mitra" panose="00000400000000000000" pitchFamily="2" charset="-78"/>
              </a:rPr>
              <a:t>) را بیان نکنید بلکه میزان</a:t>
            </a:r>
            <a:r>
              <a:rPr lang="en-US" sz="2800" dirty="0">
                <a:cs typeface="B Mitra" panose="00000400000000000000" pitchFamily="2" charset="-78"/>
              </a:rPr>
              <a:t> </a:t>
            </a:r>
            <a:r>
              <a:rPr lang="ar-SA" sz="2800" dirty="0">
                <a:cs typeface="B Mitra" panose="00000400000000000000" pitchFamily="2" charset="-78"/>
              </a:rPr>
              <a:t>اثر (با فاصله اطمینان 95٪) را نیز قید کنید.</a:t>
            </a:r>
            <a:endParaRPr lang="en-US" sz="2800" dirty="0">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3899807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03634"/>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وقتی که چکیده تمام شد، می توانید از خودتان چهار سوال بپرسید، که هر کدام مربوط به یک بخش است: </a:t>
            </a:r>
            <a:endParaRPr lang="fa-IR" sz="2800" dirty="0">
              <a:cs typeface="B Mitra" panose="00000400000000000000" pitchFamily="2" charset="-78"/>
            </a:endParaRPr>
          </a:p>
          <a:p>
            <a:pPr lvl="3" algn="r" rtl="1"/>
            <a:r>
              <a:rPr lang="ar-SA" sz="2400" dirty="0">
                <a:cs typeface="B Mitra" panose="00000400000000000000" pitchFamily="2" charset="-78"/>
              </a:rPr>
              <a:t>'' چه چیزی معلوم شده و چرا این مطالعه مورد نیاز است؟ '' (پیش زمینه)، </a:t>
            </a:r>
            <a:endParaRPr lang="fa-IR" sz="2400" dirty="0">
              <a:cs typeface="B Mitra" panose="00000400000000000000" pitchFamily="2" charset="-78"/>
            </a:endParaRPr>
          </a:p>
          <a:p>
            <a:pPr lvl="3" algn="r" rtl="1"/>
            <a:r>
              <a:rPr lang="ar-SA" sz="2400" dirty="0">
                <a:cs typeface="B Mitra" panose="00000400000000000000" pitchFamily="2" charset="-78"/>
              </a:rPr>
              <a:t>'' ما چه انجام دادیم؟ '' (مواد و روش ها)، </a:t>
            </a:r>
            <a:endParaRPr lang="fa-IR" sz="2400" dirty="0">
              <a:cs typeface="B Mitra" panose="00000400000000000000" pitchFamily="2" charset="-78"/>
            </a:endParaRPr>
          </a:p>
          <a:p>
            <a:pPr lvl="3" algn="r" rtl="1"/>
            <a:r>
              <a:rPr lang="ar-SA" sz="2400" dirty="0">
                <a:cs typeface="B Mitra" panose="00000400000000000000" pitchFamily="2" charset="-78"/>
              </a:rPr>
              <a:t>'' ما چه پیدا کردیم؟ '' (نتایج)، </a:t>
            </a:r>
            <a:endParaRPr lang="fa-IR" sz="2400" dirty="0">
              <a:cs typeface="B Mitra" panose="00000400000000000000" pitchFamily="2" charset="-78"/>
            </a:endParaRPr>
          </a:p>
          <a:p>
            <a:pPr lvl="3" algn="r" rtl="1"/>
            <a:r>
              <a:rPr lang="ar-SA" sz="2400" dirty="0">
                <a:cs typeface="B Mitra" panose="00000400000000000000" pitchFamily="2" charset="-78"/>
              </a:rPr>
              <a:t>'' معنی آن چیست؟ '' (بحث)</a:t>
            </a:r>
            <a:endParaRPr lang="fa-IR" sz="2400" dirty="0">
              <a:cs typeface="B Mitra" panose="00000400000000000000" pitchFamily="2" charset="-78"/>
            </a:endParaRPr>
          </a:p>
          <a:p>
            <a:pPr lvl="3" algn="r" rtl="1"/>
            <a:endParaRPr lang="fa-IR" sz="2800" dirty="0">
              <a:cs typeface="B Mitra" panose="00000400000000000000" pitchFamily="2" charset="-78"/>
            </a:endParaRPr>
          </a:p>
          <a:p>
            <a:pPr algn="r" rtl="1"/>
            <a:r>
              <a:rPr lang="ar-SA" sz="2800" dirty="0">
                <a:cs typeface="B Mitra" panose="00000400000000000000" pitchFamily="2" charset="-78"/>
              </a:rPr>
              <a:t> نیز از خودتان بپرسید '' که چه؟ ''؛ این همان چیزی است که سردبیران و داورها اغلب هنگام بررسی و داوری مقالات از خودشان می پرسند.</a:t>
            </a:r>
            <a:endParaRPr lang="fa-IR" sz="2800" dirty="0">
              <a:cs typeface="B Mitra" panose="00000400000000000000" pitchFamily="2" charset="-78"/>
            </a:endParaRPr>
          </a:p>
        </p:txBody>
      </p:sp>
    </p:spTree>
    <p:extLst>
      <p:ext uri="{BB962C8B-B14F-4D97-AF65-F5344CB8AC3E}">
        <p14:creationId xmlns:p14="http://schemas.microsoft.com/office/powerpoint/2010/main" val="705534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7886700" cy="831626"/>
          </a:xfrm>
        </p:spPr>
        <p:txBody>
          <a:bodyPr>
            <a:normAutofit/>
          </a:bodyPr>
          <a:lstStyle/>
          <a:p>
            <a:pPr algn="ctr" rtl="1"/>
            <a:r>
              <a:rPr lang="ar-SA" dirty="0">
                <a:solidFill>
                  <a:srgbClr val="FF0000"/>
                </a:solidFill>
                <a:cs typeface="B Titr" panose="00000700000000000000" pitchFamily="2" charset="-78"/>
              </a:rPr>
              <a:t>چک لیست برای عنوان و چکیده</a:t>
            </a:r>
            <a:endParaRPr lang="en-US" dirty="0">
              <a:solidFill>
                <a:srgbClr val="FF0000"/>
              </a:solidFill>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93016338"/>
              </p:ext>
            </p:extLst>
          </p:nvPr>
        </p:nvGraphicFramePr>
        <p:xfrm>
          <a:off x="899592" y="1340774"/>
          <a:ext cx="7598668" cy="5974080"/>
        </p:xfrm>
        <a:graphic>
          <a:graphicData uri="http://schemas.openxmlformats.org/drawingml/2006/table">
            <a:tbl>
              <a:tblPr rtl="1" firstRow="1" firstCol="1" bandRow="1">
                <a:tableStyleId>{5C22544A-7EE6-4342-B048-85BDC9FD1C3A}</a:tableStyleId>
              </a:tblPr>
              <a:tblGrid>
                <a:gridCol w="7598668">
                  <a:extLst>
                    <a:ext uri="{9D8B030D-6E8A-4147-A177-3AD203B41FA5}">
                      <a16:colId xmlns:a16="http://schemas.microsoft.com/office/drawing/2014/main" val="20000"/>
                    </a:ext>
                  </a:extLst>
                </a:gridCol>
              </a:tblGrid>
              <a:tr h="375470">
                <a:tc>
                  <a:txBody>
                    <a:bodyPr/>
                    <a:lstStyle/>
                    <a:p>
                      <a:pPr algn="r" rtl="1">
                        <a:lnSpc>
                          <a:spcPct val="200000"/>
                        </a:lnSpc>
                        <a:spcAft>
                          <a:spcPts val="0"/>
                        </a:spcAft>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عنوان و چکیده را </a:t>
                      </a:r>
                      <a:r>
                        <a:rPr lang="fa-IR" sz="1400">
                          <a:solidFill>
                            <a:schemeClr val="tx1"/>
                          </a:solidFill>
                          <a:effectLst/>
                          <a:cs typeface="B Mitra" panose="00000400000000000000" pitchFamily="2" charset="-78"/>
                        </a:rPr>
                        <a:t>با استفاده </a:t>
                      </a:r>
                      <a:r>
                        <a:rPr lang="ar-SA" sz="1400">
                          <a:solidFill>
                            <a:schemeClr val="tx1"/>
                          </a:solidFill>
                          <a:effectLst/>
                          <a:cs typeface="B Mitra" panose="00000400000000000000" pitchFamily="2" charset="-78"/>
                        </a:rPr>
                        <a:t>از کلمات کلیدی تمام بخش های متن اصلی تنظیم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از کلمات کلیدی مهم در بخش آغازین عنوان استفاده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از حروف اختصاری و افعال مجهول (در عنوان و چکیده) اجتناب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همیشه هدف تحقیق را بیان و بخش نتایج را با پاسخ به سوال تحقیق آغاز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اگر درصدها را گزارش می دهید، حجم نمونه را بیان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میزان اثر را با فاصله اطمینان ارائه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بررسی کنید که چکیده "چهار سوال" را پوشش بدهد.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پیش زمینه: چه چیزی معلوم شده و چرا این مطالعه مورد نیاز است؟</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8"/>
                  </a:ext>
                </a:extLst>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مواد و روش ها: ما چه انجام دادیم؟ </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9"/>
                  </a:ext>
                </a:extLst>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نتایج: ما چه پیدا کردیم؟</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0"/>
                  </a:ext>
                </a:extLst>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بحث: معنی آن چیست؟</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1"/>
                  </a:ext>
                </a:extLst>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بررسی کنید که چکیده مستقل از متن اصلی قابل خواندن باشد.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2"/>
                  </a:ext>
                </a:extLst>
              </a:tr>
              <a:tr h="375470">
                <a:tc>
                  <a:txBody>
                    <a:bodyPr/>
                    <a:lstStyle/>
                    <a:p>
                      <a:pPr algn="r" rtl="1">
                        <a:lnSpc>
                          <a:spcPct val="200000"/>
                        </a:lnSpc>
                        <a:spcAft>
                          <a:spcPts val="0"/>
                        </a:spcAft>
                      </a:pPr>
                      <a:r>
                        <a:rPr lang="ar-SA" sz="1400" dirty="0">
                          <a:solidFill>
                            <a:schemeClr val="tx1"/>
                          </a:solidFill>
                          <a:effectLst/>
                          <a:cs typeface="B Mitra" panose="00000400000000000000" pitchFamily="2" charset="-78"/>
                        </a:rPr>
                        <a:t>هر بار که متن اصلی دچار اصلاح و تغییر می شود، بازبینی کنید (عنوان و چکیده). </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13"/>
                  </a:ext>
                </a:extLst>
              </a:tr>
            </a:tbl>
          </a:graphicData>
        </a:graphic>
      </p:graphicFrame>
    </p:spTree>
    <p:extLst>
      <p:ext uri="{BB962C8B-B14F-4D97-AF65-F5344CB8AC3E}">
        <p14:creationId xmlns:p14="http://schemas.microsoft.com/office/powerpoint/2010/main" val="9188108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3284984"/>
            <a:ext cx="7772400" cy="1362075"/>
          </a:xfrm>
        </p:spPr>
        <p:txBody>
          <a:bodyPr>
            <a:normAutofit/>
          </a:bodyPr>
          <a:lstStyle/>
          <a:p>
            <a:pPr algn="ctr"/>
            <a:r>
              <a:rPr lang="fa-IR" sz="4000" dirty="0">
                <a:solidFill>
                  <a:srgbClr val="FF0000"/>
                </a:solidFill>
                <a:cs typeface="B Titr" panose="00000700000000000000" pitchFamily="2" charset="-78"/>
              </a:rPr>
              <a:t>مقدمه</a:t>
            </a:r>
            <a:br>
              <a:rPr lang="en-US" sz="4000" dirty="0">
                <a:solidFill>
                  <a:srgbClr val="FF0000"/>
                </a:solidFill>
                <a:cs typeface="B Titr" panose="00000700000000000000" pitchFamily="2" charset="-78"/>
              </a:rPr>
            </a:b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سوم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2731748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ar-SA" b="1" dirty="0">
                <a:solidFill>
                  <a:srgbClr val="FF0000"/>
                </a:solidFill>
                <a:cs typeface="B Titr" panose="00000700000000000000" pitchFamily="2" charset="-78"/>
              </a:rPr>
              <a:t>آنچه باید بدانید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467544" y="1825625"/>
            <a:ext cx="8352928" cy="4351338"/>
          </a:xfrm>
        </p:spPr>
        <p:txBody>
          <a:bodyPr>
            <a:normAutofit/>
          </a:bodyPr>
          <a:lstStyle/>
          <a:p>
            <a:pPr algn="r" rtl="1"/>
            <a:r>
              <a:rPr lang="ar-SA" sz="2800" dirty="0">
                <a:cs typeface="B Mitra" panose="00000400000000000000" pitchFamily="2" charset="-78"/>
              </a:rPr>
              <a:t>امروزه بسیاری از سردبیران (و داوران) در مقالات پژوهشی اصیل، مقدمه کوتاه و متمرکز را ترجیح می دهند</a:t>
            </a:r>
            <a:r>
              <a:rPr lang="en-US" sz="2800" dirty="0">
                <a:cs typeface="B Mitra" panose="00000400000000000000" pitchFamily="2" charset="-78"/>
              </a:rPr>
              <a:t>.</a:t>
            </a:r>
            <a:r>
              <a:rPr lang="ar-SA" sz="2800" dirty="0">
                <a:cs typeface="B Mitra" panose="00000400000000000000" pitchFamily="2" charset="-78"/>
              </a:rPr>
              <a:t>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هدف از مقدمه این است که به خواننده اطلاعات ضروری داده شود تا </a:t>
            </a:r>
            <a:r>
              <a:rPr lang="fa-IR" sz="2800" dirty="0">
                <a:cs typeface="B Mitra" panose="00000400000000000000" pitchFamily="2" charset="-78"/>
              </a:rPr>
              <a:t>بداند</a:t>
            </a:r>
            <a:r>
              <a:rPr lang="ar-SA" sz="2800" dirty="0">
                <a:cs typeface="B Mitra" panose="00000400000000000000" pitchFamily="2" charset="-78"/>
              </a:rPr>
              <a:t> چرا شما مطالعه مورد نظر را انجام داده اید و سوال تحقیق چیست.</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مقدمه، با ارائه ی خلاصه ادبیات تحقیق مربوطه </a:t>
            </a:r>
            <a:r>
              <a:rPr lang="fa-IR" sz="2800" dirty="0">
                <a:cs typeface="B Mitra" panose="00000400000000000000" pitchFamily="2" charset="-78"/>
              </a:rPr>
              <a:t>تا زمان حاضر (</a:t>
            </a:r>
            <a:r>
              <a:rPr lang="ar-SA" sz="2800" dirty="0">
                <a:cs typeface="B Mitra" panose="00000400000000000000" pitchFamily="2" charset="-78"/>
              </a:rPr>
              <a:t>با ذکر منابع</a:t>
            </a:r>
            <a:r>
              <a:rPr lang="fa-IR" sz="2800" dirty="0">
                <a:cs typeface="B Mitra" panose="00000400000000000000" pitchFamily="2" charset="-78"/>
              </a:rPr>
              <a:t>)</a:t>
            </a:r>
            <a:r>
              <a:rPr lang="ar-SA" sz="2800" dirty="0">
                <a:cs typeface="B Mitra" panose="00000400000000000000" pitchFamily="2" charset="-78"/>
              </a:rPr>
              <a:t> و دیدگاه های به روز در مسئله مورد بررسی شما، حوزه پژوهش را تعیین می کند</a:t>
            </a:r>
            <a:r>
              <a:rPr lang="fa-IR" sz="2800" dirty="0">
                <a:cs typeface="B Mitra" panose="00000400000000000000" pitchFamily="2" charset="-78"/>
              </a:rPr>
              <a:t>.</a:t>
            </a:r>
            <a:endParaRPr lang="en-US" sz="2800" dirty="0">
              <a:cs typeface="B Mitra" panose="00000400000000000000" pitchFamily="2" charset="-78"/>
            </a:endParaRPr>
          </a:p>
        </p:txBody>
      </p:sp>
    </p:spTree>
    <p:extLst>
      <p:ext uri="{BB962C8B-B14F-4D97-AF65-F5344CB8AC3E}">
        <p14:creationId xmlns:p14="http://schemas.microsoft.com/office/powerpoint/2010/main" val="3711379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530" y="260648"/>
            <a:ext cx="7886700" cy="903634"/>
          </a:xfrm>
        </p:spPr>
        <p:txBody>
          <a:bodyPr/>
          <a:lstStyle/>
          <a:p>
            <a:pPr algn="ctr" rtl="1"/>
            <a:r>
              <a:rPr lang="ar-SA" b="1"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مقدمه باید به خوانندگان اجازه دهد تا به درک منطق زیست شناختی، بالینی، یا روش شناختی مطالعه شما برسند</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fa-IR" sz="2800" dirty="0">
                <a:cs typeface="B Mitra" panose="00000400000000000000" pitchFamily="2" charset="-78"/>
              </a:rPr>
              <a:t>مقدمه </a:t>
            </a:r>
            <a:r>
              <a:rPr lang="ar-SA" sz="2800" dirty="0">
                <a:cs typeface="B Mitra" panose="00000400000000000000" pitchFamily="2" charset="-78"/>
              </a:rPr>
              <a:t>باید متناسب با مجله علمی که مقاله را برای آن ارسال می کنید</a:t>
            </a:r>
            <a:r>
              <a:rPr lang="fa-IR" sz="2800" dirty="0">
                <a:cs typeface="B Mitra" panose="00000400000000000000" pitchFamily="2" charset="-78"/>
              </a:rPr>
              <a:t>،</a:t>
            </a:r>
            <a:r>
              <a:rPr lang="ar-SA" sz="2800" dirty="0">
                <a:cs typeface="B Mitra" panose="00000400000000000000" pitchFamily="2" charset="-78"/>
              </a:rPr>
              <a:t> نوشته شود.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یک مقدمه خوب،</a:t>
            </a:r>
            <a:r>
              <a:rPr lang="fa-IR" sz="2800" dirty="0">
                <a:cs typeface="B Mitra" panose="00000400000000000000" pitchFamily="2" charset="-78"/>
              </a:rPr>
              <a:t> مقاله</a:t>
            </a:r>
            <a:r>
              <a:rPr lang="ar-SA" sz="2800" dirty="0">
                <a:cs typeface="B Mitra" panose="00000400000000000000" pitchFamily="2" charset="-78"/>
              </a:rPr>
              <a:t> را به سردبیران، داوران، خوانندگان، و گاهی حتی رسانه ها </a:t>
            </a:r>
            <a:r>
              <a:rPr lang="ar-SA" sz="2800" dirty="0">
                <a:solidFill>
                  <a:srgbClr val="FF0000"/>
                </a:solidFill>
                <a:cs typeface="B Mitra" panose="00000400000000000000" pitchFamily="2" charset="-78"/>
              </a:rPr>
              <a:t>"می فروشد".</a:t>
            </a:r>
            <a:endParaRPr lang="en-US" sz="2800" dirty="0">
              <a:solidFill>
                <a:srgbClr val="FF0000"/>
              </a:solidFill>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2572451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778" y="260648"/>
            <a:ext cx="7886700" cy="903634"/>
          </a:xfrm>
        </p:spPr>
        <p:txBody>
          <a:bodyPr/>
          <a:lstStyle/>
          <a:p>
            <a:pPr algn="ctr" rtl="1"/>
            <a:r>
              <a:rPr lang="ar-SA" b="1"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23528" y="1340768"/>
            <a:ext cx="8424936" cy="4836195"/>
          </a:xfrm>
        </p:spPr>
        <p:txBody>
          <a:bodyPr>
            <a:noAutofit/>
          </a:bodyPr>
          <a:lstStyle/>
          <a:p>
            <a:pPr algn="r" rtl="1"/>
            <a:r>
              <a:rPr lang="ar-SA" sz="2400" dirty="0">
                <a:cs typeface="B Mitra" panose="00000400000000000000" pitchFamily="2" charset="-78"/>
              </a:rPr>
              <a:t>ساختار مقدمه را می توان مانند یک قیف تصور کرد.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گسترده ترین بخش در بالا (شروع مقدمه)، نشان دهنده زمینه کلی موضوع مورد مطالعه است، سپس با طرح اطلاعات متنی موضوعی به طرف پایین باریک‎تر می شود و با منطق خاص مطالعه و، ضرورتاً، با عنوان نمودن هدف اصلی، دلیل و یا منظور پایان می یابد.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مقدمه مانند چکیده تعداد مشخص برای حداکثر کلمات ندارد، اما باید تا </a:t>
            </a:r>
            <a:r>
              <a:rPr lang="ar-SA" sz="2400" dirty="0">
                <a:solidFill>
                  <a:srgbClr val="FF0000"/>
                </a:solidFill>
                <a:cs typeface="B Mitra" panose="00000400000000000000" pitchFamily="2" charset="-78"/>
              </a:rPr>
              <a:t>حد امکان موجز </a:t>
            </a:r>
            <a:r>
              <a:rPr lang="ar-SA" sz="2400" dirty="0">
                <a:cs typeface="B Mitra" panose="00000400000000000000" pitchFamily="2" charset="-78"/>
              </a:rPr>
              <a:t>باشد و معمولاً بیشتر از </a:t>
            </a:r>
            <a:r>
              <a:rPr lang="ar-SA" sz="2400" dirty="0">
                <a:solidFill>
                  <a:srgbClr val="FF0000"/>
                </a:solidFill>
                <a:cs typeface="B Mitra" panose="00000400000000000000" pitchFamily="2" charset="-78"/>
              </a:rPr>
              <a:t>10-15 درصد </a:t>
            </a:r>
            <a:r>
              <a:rPr lang="ar-SA" sz="2400" dirty="0">
                <a:cs typeface="B Mitra" panose="00000400000000000000" pitchFamily="2" charset="-78"/>
              </a:rPr>
              <a:t>از تعداد کل کلمات مقاله را شامل نمی شود. </a:t>
            </a:r>
            <a:endParaRPr lang="fa-IR" sz="2400" dirty="0">
              <a:cs typeface="B Mitra" panose="00000400000000000000" pitchFamily="2" charset="-78"/>
            </a:endParaRPr>
          </a:p>
          <a:p>
            <a:pPr algn="r" rtl="1"/>
            <a:endParaRPr lang="fa-IR" sz="2400" dirty="0">
              <a:cs typeface="B Mitra" panose="00000400000000000000" pitchFamily="2" charset="-78"/>
            </a:endParaRPr>
          </a:p>
          <a:p>
            <a:pPr algn="r" rtl="1"/>
            <a:r>
              <a:rPr lang="ar-SA" sz="2400" dirty="0">
                <a:cs typeface="B Mitra" panose="00000400000000000000" pitchFamily="2" charset="-78"/>
              </a:rPr>
              <a:t>مقدمه خط سیر مقاله شما را شروع می</a:t>
            </a:r>
            <a:r>
              <a:rPr lang="fa-IR" sz="2400" dirty="0">
                <a:cs typeface="B Mitra" panose="00000400000000000000" pitchFamily="2" charset="-78"/>
              </a:rPr>
              <a:t>‎</a:t>
            </a:r>
            <a:r>
              <a:rPr lang="ar-SA" sz="2400" dirty="0">
                <a:cs typeface="B Mitra" panose="00000400000000000000" pitchFamily="2" charset="-78"/>
              </a:rPr>
              <a:t>کند، پس تنها زمانی شروع به نوشتن مقاله کنید که تصویر بزرگتری از طرح کلی مقاله را در ذهن دارید.</a:t>
            </a:r>
            <a:endParaRPr lang="en-US" sz="2400" dirty="0">
              <a:cs typeface="B Mitra" panose="00000400000000000000" pitchFamily="2" charset="-78"/>
            </a:endParaRPr>
          </a:p>
        </p:txBody>
      </p:sp>
    </p:spTree>
    <p:extLst>
      <p:ext uri="{BB962C8B-B14F-4D97-AF65-F5344CB8AC3E}">
        <p14:creationId xmlns:p14="http://schemas.microsoft.com/office/powerpoint/2010/main" val="1604354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5"/>
          </a:xfrm>
        </p:spPr>
        <p:txBody>
          <a:bodyPr/>
          <a:lstStyle/>
          <a:p>
            <a:pPr algn="ctr" rtl="1"/>
            <a:r>
              <a:rPr lang="ar-SA" b="1" dirty="0">
                <a:solidFill>
                  <a:srgbClr val="FF0000"/>
                </a:solidFill>
                <a:cs typeface="B Titr" panose="00000700000000000000" pitchFamily="2" charset="-78"/>
              </a:rPr>
              <a:t>آنچه 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556792"/>
            <a:ext cx="8424936" cy="4752528"/>
          </a:xfrm>
        </p:spPr>
        <p:txBody>
          <a:bodyPr>
            <a:noAutofit/>
          </a:bodyPr>
          <a:lstStyle/>
          <a:p>
            <a:pPr algn="r" rtl="1"/>
            <a:r>
              <a:rPr lang="ar-SA" sz="2800" dirty="0">
                <a:cs typeface="B Mitra" panose="00000400000000000000" pitchFamily="2" charset="-78"/>
              </a:rPr>
              <a:t>از خودتان بپرسید که آیا از طرح کلی مقاله راضی هستید</a:t>
            </a:r>
            <a:r>
              <a:rPr lang="en-US" sz="2800" dirty="0">
                <a:cs typeface="B Mitra" panose="00000400000000000000" pitchFamily="2" charset="-78"/>
              </a:rPr>
              <a:t>.</a:t>
            </a:r>
            <a:r>
              <a:rPr lang="ar-SA" sz="2800" dirty="0">
                <a:cs typeface="B Mitra" panose="00000400000000000000" pitchFamily="2" charset="-78"/>
              </a:rPr>
              <a:t>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ترجیحاً به چارچوبی که طراحی کرده اید، نگاهی بیندازید، و جملات مهم اصلی را برای مقدمه انتخاب کنید</a:t>
            </a:r>
            <a:r>
              <a:rPr lang="fa-IR" sz="2800" dirty="0">
                <a:cs typeface="B Mitra" panose="00000400000000000000" pitchFamily="2" charset="-78"/>
              </a:rPr>
              <a:t>.</a:t>
            </a:r>
          </a:p>
          <a:p>
            <a:pPr algn="r" rtl="1"/>
            <a:endParaRPr lang="fa-IR" sz="2800" dirty="0">
              <a:cs typeface="B Mitra" panose="00000400000000000000" pitchFamily="2" charset="-78"/>
            </a:endParaRPr>
          </a:p>
          <a:p>
            <a:pPr algn="r" rtl="1"/>
            <a:r>
              <a:rPr lang="ar-SA" sz="2800" dirty="0">
                <a:cs typeface="B Mitra" panose="00000400000000000000" pitchFamily="2" charset="-78"/>
              </a:rPr>
              <a:t>این جملات اصلی را به </a:t>
            </a:r>
            <a:r>
              <a:rPr lang="ar-SA" sz="2800" dirty="0">
                <a:solidFill>
                  <a:srgbClr val="FF0000"/>
                </a:solidFill>
                <a:cs typeface="B Mitra" panose="00000400000000000000" pitchFamily="2" charset="-78"/>
              </a:rPr>
              <a:t>چهار یا پنج پاراگراف </a:t>
            </a:r>
            <a:r>
              <a:rPr lang="ar-SA" sz="2800" dirty="0">
                <a:cs typeface="B Mitra" panose="00000400000000000000" pitchFamily="2" charset="-78"/>
              </a:rPr>
              <a:t>گسترش دهید و در عین حال الگوی قیف را در نظر داشته باشید. </a:t>
            </a:r>
            <a:endParaRPr lang="fa-IR" sz="2800" dirty="0">
              <a:cs typeface="B Mitra" panose="00000400000000000000" pitchFamily="2" charset="-78"/>
            </a:endParaRPr>
          </a:p>
          <a:p>
            <a:pPr algn="r" rtl="1"/>
            <a:endParaRPr lang="fa-IR" sz="2800" dirty="0">
              <a:solidFill>
                <a:srgbClr val="FF0000"/>
              </a:solidFill>
              <a:cs typeface="B Mitra" panose="00000400000000000000" pitchFamily="2" charset="-78"/>
            </a:endParaRPr>
          </a:p>
          <a:p>
            <a:pPr algn="r" rtl="1"/>
            <a:r>
              <a:rPr lang="ar-SA" sz="2800" dirty="0">
                <a:solidFill>
                  <a:srgbClr val="FF0000"/>
                </a:solidFill>
                <a:cs typeface="B Mitra" panose="00000400000000000000" pitchFamily="2" charset="-78"/>
              </a:rPr>
              <a:t>درباره موضوعیت، بحث در مورد مستندات موجود</a:t>
            </a:r>
            <a:r>
              <a:rPr lang="ar-SA" sz="2800" dirty="0">
                <a:cs typeface="B Mitra" panose="00000400000000000000" pitchFamily="2" charset="-78"/>
              </a:rPr>
              <a:t>، </a:t>
            </a:r>
            <a:r>
              <a:rPr lang="ar-SA" sz="2800" dirty="0">
                <a:solidFill>
                  <a:srgbClr val="FF0000"/>
                </a:solidFill>
                <a:cs typeface="B Mitra" panose="00000400000000000000" pitchFamily="2" charset="-78"/>
              </a:rPr>
              <a:t>شکاف در شواهد</a:t>
            </a:r>
            <a:r>
              <a:rPr lang="ar-SA" sz="2800" dirty="0">
                <a:cs typeface="B Mitra" panose="00000400000000000000" pitchFamily="2" charset="-78"/>
              </a:rPr>
              <a:t>، و منظور (</a:t>
            </a:r>
            <a:r>
              <a:rPr lang="ar-SA" sz="2800" dirty="0">
                <a:solidFill>
                  <a:srgbClr val="FF0000"/>
                </a:solidFill>
                <a:cs typeface="B Mitra" panose="00000400000000000000" pitchFamily="2" charset="-78"/>
              </a:rPr>
              <a:t>هدف</a:t>
            </a:r>
            <a:r>
              <a:rPr lang="ar-SA" sz="2800" dirty="0">
                <a:cs typeface="B Mitra" panose="00000400000000000000" pitchFamily="2" charset="-78"/>
              </a:rPr>
              <a:t>) در مقاله حاضر فکر کنید</a:t>
            </a:r>
            <a:r>
              <a:rPr lang="en-US" sz="2800" dirty="0">
                <a:cs typeface="B Mitra" panose="00000400000000000000" pitchFamily="2" charset="-78"/>
              </a:rPr>
              <a:t>.</a:t>
            </a: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1994055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3200" dirty="0">
                <a:cs typeface="B Mitra" panose="00000400000000000000" pitchFamily="2" charset="-78"/>
              </a:rPr>
              <a:t>مقدمه نباید مرور کاملی از تمام حوزه مورد تحقیق شما باشد.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مقدمه باید به خوانندگان اجازه دهد تا درک کنند چرا شما دست به انجام این مطالعه زده اید و دلیل اهداف خاص تعیین شده چیست.</a:t>
            </a:r>
            <a:endParaRPr lang="en-US" sz="3200" dirty="0">
              <a:cs typeface="B Mitra" panose="00000400000000000000" pitchFamily="2" charset="-78"/>
            </a:endParaRPr>
          </a:p>
        </p:txBody>
      </p:sp>
    </p:spTree>
    <p:extLst>
      <p:ext uri="{BB962C8B-B14F-4D97-AF65-F5344CB8AC3E}">
        <p14:creationId xmlns:p14="http://schemas.microsoft.com/office/powerpoint/2010/main" val="1864895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23528" y="1628800"/>
            <a:ext cx="8352928" cy="4620171"/>
          </a:xfrm>
        </p:spPr>
        <p:txBody>
          <a:bodyPr>
            <a:noAutofit/>
          </a:bodyPr>
          <a:lstStyle/>
          <a:p>
            <a:pPr algn="r" rtl="1"/>
            <a:r>
              <a:rPr lang="ar-SA" sz="2800" dirty="0">
                <a:cs typeface="B Mitra" panose="00000400000000000000" pitchFamily="2" charset="-78"/>
              </a:rPr>
              <a:t>اول زمینه کلی را مورد بحث قرار دهید؛ ترجیحاً با تاکید بر بزرگی مشکل و یا بار اجتماعی بیماری مورد بررسی.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سپس طرح آنچه که در مورد این موضوع خاص شناخته شده و آنچه هنوز ناشناخته است را </a:t>
            </a:r>
            <a:r>
              <a:rPr lang="fa-IR" sz="2800" dirty="0">
                <a:cs typeface="B Mitra" panose="00000400000000000000" pitchFamily="2" charset="-78"/>
              </a:rPr>
              <a:t>مشخص کنید</a:t>
            </a:r>
            <a:r>
              <a:rPr lang="ar-SA" sz="2800" dirty="0">
                <a:cs typeface="B Mitra" panose="00000400000000000000" pitchFamily="2" charset="-78"/>
              </a:rPr>
              <a:t>.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این طرح باید با بحث مرتبط باشد، اما از تداخل بیش از حد هم اجتناب کنید.</a:t>
            </a:r>
            <a:endParaRPr lang="en-US" sz="2800" dirty="0">
              <a:cs typeface="B Mitra" panose="00000400000000000000" pitchFamily="2" charset="-78"/>
            </a:endParaRPr>
          </a:p>
        </p:txBody>
      </p:sp>
    </p:spTree>
    <p:extLst>
      <p:ext uri="{BB962C8B-B14F-4D97-AF65-F5344CB8AC3E}">
        <p14:creationId xmlns:p14="http://schemas.microsoft.com/office/powerpoint/2010/main" val="1291670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581025"/>
            <a:ext cx="9144000" cy="5695950"/>
          </a:xfrm>
          <a:prstGeom prst="rect">
            <a:avLst/>
          </a:prstGeom>
          <a:noFill/>
          <a:ln w="9525">
            <a:noFill/>
            <a:miter lim="800000"/>
            <a:headEnd/>
            <a:tailEnd/>
          </a:ln>
          <a:effectLst/>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903634"/>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556792"/>
            <a:ext cx="8280920" cy="4351338"/>
          </a:xfrm>
        </p:spPr>
        <p:txBody>
          <a:bodyPr>
            <a:normAutofit/>
          </a:bodyPr>
          <a:lstStyle/>
          <a:p>
            <a:pPr algn="r" rtl="1"/>
            <a:r>
              <a:rPr lang="ar-SA" sz="2800" dirty="0">
                <a:cs typeface="B Mitra" panose="00000400000000000000" pitchFamily="2" charset="-78"/>
              </a:rPr>
              <a:t>مقایسه با مطالعات دیگر را برای بخش بحث بگذارید.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شکاف موجود در شواهد را شناسایی کنید و به وضوح توضیح دهید که چرا این دانش موضوعیت دارد.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در تاکید بر این که چرا این مطالعه مورد نیاز و مهم است تردید نکنید.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سپس به بیان مسئله مقاله، که شروع واقعی خط سیر مطالعه شما است بپردازید.</a:t>
            </a:r>
            <a:endParaRPr lang="en-US" sz="2800" dirty="0">
              <a:cs typeface="B Mitra" panose="00000400000000000000" pitchFamily="2" charset="-78"/>
            </a:endParaRPr>
          </a:p>
        </p:txBody>
      </p:sp>
    </p:spTree>
    <p:extLst>
      <p:ext uri="{BB962C8B-B14F-4D97-AF65-F5344CB8AC3E}">
        <p14:creationId xmlns:p14="http://schemas.microsoft.com/office/powerpoint/2010/main" val="36178815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340768"/>
            <a:ext cx="8208912" cy="4968552"/>
          </a:xfrm>
        </p:spPr>
        <p:txBody>
          <a:bodyPr>
            <a:noAutofit/>
          </a:bodyPr>
          <a:lstStyle/>
          <a:p>
            <a:pPr algn="r" rtl="1"/>
            <a:r>
              <a:rPr lang="ar-SA" sz="2800" dirty="0">
                <a:cs typeface="B Mitra" panose="00000400000000000000" pitchFamily="2" charset="-78"/>
              </a:rPr>
              <a:t>به یاد داشته باشید که پاراگراف نهایی مقدمه توجه خوانندگان را جلب می کند.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بنابراین با بیان فرضیه و یا سوال پژوهش مقدمه را تمام کنید و به طور خلاصه آنچه در پاسخ این سوال انجام داده اید را توضیح دهید.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سعی کنید آن را با آنچه برای پاسخ به این سوال انجام شده، ترجیحاً با نشان دادن طراحی مطالعه، ترکیب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انجام این کار باعث خواهد شدکه یک پل خوبی به بخش روش‎ها زده شود، که در آن شما رویکرد خود را با جزئیات توضیح می دهید.</a:t>
            </a:r>
            <a:endParaRPr lang="en-US" sz="2800" dirty="0">
              <a:cs typeface="B Mitra" panose="00000400000000000000" pitchFamily="2" charset="-78"/>
            </a:endParaRPr>
          </a:p>
        </p:txBody>
      </p:sp>
    </p:spTree>
    <p:extLst>
      <p:ext uri="{BB962C8B-B14F-4D97-AF65-F5344CB8AC3E}">
        <p14:creationId xmlns:p14="http://schemas.microsoft.com/office/powerpoint/2010/main" val="846234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31540" y="1700808"/>
            <a:ext cx="8280920" cy="4351338"/>
          </a:xfrm>
        </p:spPr>
        <p:txBody>
          <a:bodyPr>
            <a:normAutofit/>
          </a:bodyPr>
          <a:lstStyle/>
          <a:p>
            <a:pPr algn="r" rtl="1"/>
            <a:r>
              <a:rPr lang="ar-SA" sz="3200" dirty="0">
                <a:cs typeface="B Mitra" panose="00000400000000000000" pitchFamily="2" charset="-78"/>
              </a:rPr>
              <a:t>به وضوح سوالات پژوهش </a:t>
            </a:r>
            <a:r>
              <a:rPr lang="fa-IR" sz="3200" dirty="0">
                <a:cs typeface="B Mitra" panose="00000400000000000000" pitchFamily="2" charset="-78"/>
              </a:rPr>
              <a:t>اصلی </a:t>
            </a:r>
            <a:r>
              <a:rPr lang="ar-SA" sz="3200" dirty="0">
                <a:cs typeface="B Mitra" panose="00000400000000000000" pitchFamily="2" charset="-78"/>
              </a:rPr>
              <a:t>(اولیه) را از جزیی (ثانویه) جدا کنید. </a:t>
            </a:r>
            <a:endParaRPr lang="fa-IR" sz="3200" dirty="0">
              <a:cs typeface="B Mitra" panose="00000400000000000000" pitchFamily="2" charset="-78"/>
            </a:endParaRPr>
          </a:p>
          <a:p>
            <a:pPr algn="r" rtl="1"/>
            <a:endParaRPr lang="fa-IR" sz="3200" dirty="0">
              <a:cs typeface="B Mitra" panose="00000400000000000000" pitchFamily="2" charset="-78"/>
            </a:endParaRPr>
          </a:p>
          <a:p>
            <a:pPr algn="r" rtl="1"/>
            <a:r>
              <a:rPr lang="ar-SA" sz="3200" dirty="0">
                <a:cs typeface="B Mitra" panose="00000400000000000000" pitchFamily="2" charset="-78"/>
              </a:rPr>
              <a:t>در مورد ذکر اهداف فرعی حساس باشید، اما اگر می خواهید به آنها اشاره کنید، از یک جمله جداگانه استفاده کنید و مطمئن شوید که آنها را به عنوان اهداف ثانویه مشخص کنید.</a:t>
            </a:r>
            <a:endParaRPr lang="en-US" sz="3200" dirty="0">
              <a:cs typeface="B Mitra" panose="00000400000000000000" pitchFamily="2" charset="-78"/>
            </a:endParaRPr>
          </a:p>
        </p:txBody>
      </p:sp>
    </p:spTree>
    <p:extLst>
      <p:ext uri="{BB962C8B-B14F-4D97-AF65-F5344CB8AC3E}">
        <p14:creationId xmlns:p14="http://schemas.microsoft.com/office/powerpoint/2010/main" val="956198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251520" y="1340768"/>
            <a:ext cx="8640960" cy="4836195"/>
          </a:xfrm>
        </p:spPr>
        <p:txBody>
          <a:bodyPr>
            <a:noAutofit/>
          </a:bodyPr>
          <a:lstStyle/>
          <a:p>
            <a:pPr algn="r" rtl="1"/>
            <a:r>
              <a:rPr lang="ar-SA" sz="2800" dirty="0">
                <a:cs typeface="B Mitra" panose="00000400000000000000" pitchFamily="2" charset="-78"/>
              </a:rPr>
              <a:t>از زبان صریح، ساده، و غیر احساسی استفاده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سعی کنید از افعال معلوم بهره ببرید، و استفاده از کلمات علامت دهنده را در نظر بگیرید (کلماتی مانند: برای تعیین اینکه آیا، برای روشن کردن این که، برای مقایسه ی ...).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از </a:t>
            </a:r>
            <a:r>
              <a:rPr lang="ar-SA" sz="2800" dirty="0">
                <a:solidFill>
                  <a:srgbClr val="FF0000"/>
                </a:solidFill>
                <a:cs typeface="B Mitra" panose="00000400000000000000" pitchFamily="2" charset="-78"/>
              </a:rPr>
              <a:t>زمان حال</a:t>
            </a:r>
            <a:r>
              <a:rPr lang="ar-SA" sz="2800" dirty="0">
                <a:cs typeface="B Mitra" panose="00000400000000000000" pitchFamily="2" charset="-78"/>
              </a:rPr>
              <a:t> برای واقعیات قطعی استفاده کنید (به عنوان مثال، "کمردرد یک علت شایع برای مراجعه به فیزیوتراپ‎ها است.")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solidFill>
                  <a:srgbClr val="FF0000"/>
                </a:solidFill>
                <a:cs typeface="B Mitra" panose="00000400000000000000" pitchFamily="2" charset="-78"/>
              </a:rPr>
              <a:t>زمان گذشته و یا ماضی نقلی </a:t>
            </a:r>
            <a:r>
              <a:rPr lang="fa-IR" sz="2800" dirty="0">
                <a:cs typeface="B Mitra" panose="00000400000000000000" pitchFamily="2" charset="-78"/>
              </a:rPr>
              <a:t>را </a:t>
            </a:r>
            <a:r>
              <a:rPr lang="ar-SA" sz="2800" dirty="0">
                <a:cs typeface="B Mitra" panose="00000400000000000000" pitchFamily="2" charset="-78"/>
              </a:rPr>
              <a:t>برای یافته هایی که شما آنها را قطعی محسوب نمی کنید بکار برید (به عنوان مثال، "در یک مطالعه کوهورت ثابت شده است که دو جلسه درمانی در هفته سودمندتر از یک جلسه در هفته است").</a:t>
            </a:r>
            <a:endParaRPr lang="en-US" sz="2800" dirty="0">
              <a:cs typeface="B Mitra" panose="00000400000000000000" pitchFamily="2" charset="-78"/>
            </a:endParaRPr>
          </a:p>
        </p:txBody>
      </p:sp>
    </p:spTree>
    <p:extLst>
      <p:ext uri="{BB962C8B-B14F-4D97-AF65-F5344CB8AC3E}">
        <p14:creationId xmlns:p14="http://schemas.microsoft.com/office/powerpoint/2010/main" val="813951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59618"/>
          </a:xfrm>
        </p:spPr>
        <p:txBody>
          <a:bodyPr/>
          <a:lstStyle/>
          <a:p>
            <a:pPr algn="ctr" rtl="1"/>
            <a:r>
              <a:rPr lang="ar-SA" b="1" dirty="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95536" y="1412776"/>
            <a:ext cx="8352928" cy="4351338"/>
          </a:xfrm>
        </p:spPr>
        <p:txBody>
          <a:bodyPr>
            <a:normAutofit/>
          </a:bodyPr>
          <a:lstStyle/>
          <a:p>
            <a:pPr algn="r" rtl="1"/>
            <a:r>
              <a:rPr lang="ar-SA" sz="2800" dirty="0">
                <a:cs typeface="B Mitra" panose="00000400000000000000" pitchFamily="2" charset="-78"/>
              </a:rPr>
              <a:t>عبارات مهم را با ذکر مرجع تکمیل کنید، و حتماً به مرجع داده های اصلی استناد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فقط آن دسته از منابع را که واقعا مرتبط هستند برگزینید، و در صورتی که گزینه های بیشتری موجود است مرتبط ترین را انتخاب کنید. </a:t>
            </a:r>
            <a:endParaRPr lang="fa-IR" sz="2800" dirty="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توجه داشته باشید که سردبیران استناد به مقالات مرتبط از مجله خود را ارزشمند می دانند، چرا که این گونه استنادات نشان می دهد که شما به محتوای مجله ایشان علاقه نشان می دهید و این کار می تواند امتیاز استناد را تسهیل کند.</a:t>
            </a:r>
            <a:endParaRPr lang="en-US" sz="2800" dirty="0">
              <a:cs typeface="B Mitra" panose="00000400000000000000" pitchFamily="2" charset="-78"/>
            </a:endParaRPr>
          </a:p>
        </p:txBody>
      </p:sp>
    </p:spTree>
    <p:extLst>
      <p:ext uri="{BB962C8B-B14F-4D97-AF65-F5344CB8AC3E}">
        <p14:creationId xmlns:p14="http://schemas.microsoft.com/office/powerpoint/2010/main" val="3439988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normAutofit/>
          </a:bodyPr>
          <a:lstStyle/>
          <a:p>
            <a:pPr algn="ctr" rtl="1"/>
            <a:r>
              <a:rPr lang="ar-SA" dirty="0">
                <a:solidFill>
                  <a:srgbClr val="FF0000"/>
                </a:solidFill>
                <a:cs typeface="B Titr" panose="00000700000000000000" pitchFamily="2" charset="-78"/>
              </a:rPr>
              <a:t>چک لیست برای مقدمه</a:t>
            </a:r>
            <a:endParaRPr lang="en-US" dirty="0">
              <a:solidFill>
                <a:srgbClr val="FF0000"/>
              </a:solidFill>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4065012"/>
              </p:ext>
            </p:extLst>
          </p:nvPr>
        </p:nvGraphicFramePr>
        <p:xfrm>
          <a:off x="1187624" y="1340769"/>
          <a:ext cx="7416824" cy="5257572"/>
        </p:xfrm>
        <a:graphic>
          <a:graphicData uri="http://schemas.openxmlformats.org/drawingml/2006/table">
            <a:tbl>
              <a:tblPr rtl="1" firstRow="1" firstCol="1" bandRow="1">
                <a:tableStyleId>{5C22544A-7EE6-4342-B048-85BDC9FD1C3A}</a:tableStyleId>
              </a:tblPr>
              <a:tblGrid>
                <a:gridCol w="7416824">
                  <a:extLst>
                    <a:ext uri="{9D8B030D-6E8A-4147-A177-3AD203B41FA5}">
                      <a16:colId xmlns:a16="http://schemas.microsoft.com/office/drawing/2014/main" val="20000"/>
                    </a:ext>
                  </a:extLst>
                </a:gridCol>
              </a:tblGrid>
              <a:tr h="458090">
                <a:tc>
                  <a:txBody>
                    <a:bodyPr/>
                    <a:lstStyle/>
                    <a:p>
                      <a:pPr algn="r" rtl="1">
                        <a:lnSpc>
                          <a:spcPct val="200000"/>
                        </a:lnSpc>
                        <a:spcAft>
                          <a:spcPts val="0"/>
                        </a:spcAft>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0"/>
                  </a:ext>
                </a:extLst>
              </a:tr>
              <a:tr h="457027">
                <a:tc>
                  <a:txBody>
                    <a:bodyPr/>
                    <a:lstStyle/>
                    <a:p>
                      <a:pPr marL="342900" lvl="0" indent="-342900" algn="r" rtl="1">
                        <a:lnSpc>
                          <a:spcPct val="200000"/>
                        </a:lnSpc>
                        <a:spcAft>
                          <a:spcPts val="0"/>
                        </a:spcAft>
                        <a:buFont typeface="Symbol" panose="05050102010706020507" pitchFamily="18" charset="2"/>
                        <a:buChar char=""/>
                      </a:pPr>
                      <a:r>
                        <a:rPr lang="ar-SA" sz="1400" dirty="0">
                          <a:solidFill>
                            <a:schemeClr val="tx1"/>
                          </a:solidFill>
                          <a:effectLst/>
                          <a:cs typeface="B Mitra" panose="00000400000000000000" pitchFamily="2" charset="-78"/>
                        </a:rPr>
                        <a:t>بررسی کنید که آیا مقدمه به شکل یک قیف با بخشهای مشخص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457027">
                <a:tc>
                  <a:txBody>
                    <a:bodyPr/>
                    <a:lstStyle/>
                    <a:p>
                      <a:pPr marL="0" lvl="0" indent="0" algn="r" rtl="1">
                        <a:lnSpc>
                          <a:spcPct val="200000"/>
                        </a:lnSpc>
                        <a:spcAft>
                          <a:spcPts val="0"/>
                        </a:spcAft>
                        <a:buFont typeface="Courier New" panose="02070309020205020404" pitchFamily="49" charset="0"/>
                        <a:buNone/>
                      </a:pPr>
                      <a:r>
                        <a:rPr lang="ar-SA" sz="1400" dirty="0">
                          <a:solidFill>
                            <a:schemeClr val="tx1"/>
                          </a:solidFill>
                          <a:effectLst/>
                          <a:cs typeface="B Mitra" panose="00000400000000000000" pitchFamily="2" charset="-78"/>
                        </a:rPr>
                        <a:t>زمینه کلی (کلاً موضوع چیست؟)</a:t>
                      </a:r>
                      <a:r>
                        <a:rPr lang="fa-IR" sz="1400" dirty="0">
                          <a:solidFill>
                            <a:schemeClr val="tx1"/>
                          </a:solidFill>
                          <a:effectLst/>
                          <a:cs typeface="B Mitra" panose="00000400000000000000" pitchFamily="2" charset="-78"/>
                        </a:rPr>
                        <a:t>؛</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r h="990458">
                <a:tc>
                  <a:txBody>
                    <a:bodyPr/>
                    <a:lstStyle/>
                    <a:p>
                      <a:pPr marL="0" lvl="0" indent="0" algn="r" rtl="1">
                        <a:lnSpc>
                          <a:spcPct val="200000"/>
                        </a:lnSpc>
                        <a:spcAft>
                          <a:spcPts val="0"/>
                        </a:spcAft>
                        <a:buFont typeface="Courier New" panose="02070309020205020404" pitchFamily="49" charset="0"/>
                        <a:buNone/>
                      </a:pPr>
                      <a:r>
                        <a:rPr lang="fa-IR" sz="1400" dirty="0">
                          <a:solidFill>
                            <a:schemeClr val="tx1"/>
                          </a:solidFill>
                          <a:effectLst/>
                          <a:cs typeface="B Mitra" panose="00000400000000000000" pitchFamily="2" charset="-78"/>
                        </a:rPr>
                        <a:t>                                     - </a:t>
                      </a:r>
                      <a:r>
                        <a:rPr lang="ar-SA" sz="1400" dirty="0">
                          <a:solidFill>
                            <a:schemeClr val="tx1"/>
                          </a:solidFill>
                          <a:effectLst/>
                          <a:cs typeface="B Mitra" panose="00000400000000000000" pitchFamily="2" charset="-78"/>
                        </a:rPr>
                        <a:t>در مورد این موضوع خاص چه چیز شناخته شده و چه چیز ناشناخته است (چرا این مطالعه </a:t>
                      </a:r>
                      <a:r>
                        <a:rPr lang="fa-IR" sz="1400" dirty="0">
                          <a:solidFill>
                            <a:schemeClr val="tx1"/>
                          </a:solidFill>
                          <a:effectLst/>
                          <a:cs typeface="B Mitra" panose="00000400000000000000" pitchFamily="2" charset="-78"/>
                        </a:rPr>
                        <a:t>                       </a:t>
                      </a:r>
                      <a:r>
                        <a:rPr lang="ar-SA" sz="1400" dirty="0">
                          <a:solidFill>
                            <a:schemeClr val="tx1"/>
                          </a:solidFill>
                          <a:effectLst/>
                          <a:cs typeface="B Mitra" panose="00000400000000000000" pitchFamily="2" charset="-78"/>
                        </a:rPr>
                        <a:t>مورد نیاز بود و چرا مهم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3"/>
                  </a:ext>
                </a:extLst>
              </a:tr>
              <a:tr h="990458">
                <a:tc>
                  <a:txBody>
                    <a:bodyPr/>
                    <a:lstStyle/>
                    <a:p>
                      <a:pPr marL="0" lvl="0" indent="0" algn="r" rtl="1">
                        <a:lnSpc>
                          <a:spcPct val="200000"/>
                        </a:lnSpc>
                        <a:spcAft>
                          <a:spcPts val="0"/>
                        </a:spcAft>
                        <a:buFont typeface="Courier New" panose="02070309020205020404" pitchFamily="49" charset="0"/>
                        <a:buNone/>
                      </a:pPr>
                      <a:r>
                        <a:rPr lang="fa-IR" sz="1400" dirty="0">
                          <a:solidFill>
                            <a:schemeClr val="tx1"/>
                          </a:solidFill>
                          <a:effectLst/>
                          <a:cs typeface="B Mitra" panose="00000400000000000000" pitchFamily="2" charset="-78"/>
                        </a:rPr>
                        <a:t>                                     - سوال اولیه تحقیق (می‎خواهیم چه چیزی را بدانیم؟)؛ و هدف مطالعه و طرح (برای پاسخ به سوال تحقیق چه کاری انجام می دهیم ؟).</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4"/>
                  </a:ext>
                </a:extLst>
              </a:tr>
              <a:tr h="457027">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به طول مقدمه توجه کنید (حداکثر 10 تا 15 درصد از مجموع تعداد کلمات مقاله).</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5"/>
                  </a:ext>
                </a:extLst>
              </a:tr>
              <a:tr h="457027">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با نگاه به طرح کلی خود (چارچوب)، تعیین کنید که آیا مقدمه آغاز خط سیر مقاله شما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6"/>
                  </a:ext>
                </a:extLst>
              </a:tr>
              <a:tr h="990458">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از خودتان بپرسید، "آیا این مقدمه مقاله من را مورد توجه سردبیران، داوران، خوانندگان، و رسانه ها قرار می‎دهد؟"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26155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714356"/>
            <a:ext cx="9144000" cy="4967307"/>
          </a:xfrm>
          <a:prstGeom prst="rect">
            <a:avLst/>
          </a:prstGeom>
          <a:noFill/>
          <a:ln w="9525">
            <a:noFill/>
            <a:miter lim="800000"/>
            <a:headEnd/>
            <a:tailEnd/>
          </a:ln>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642918"/>
            <a:ext cx="9144000" cy="5195907"/>
          </a:xfrm>
          <a:prstGeom prst="rect">
            <a:avLst/>
          </a:prstGeom>
          <a:noFill/>
          <a:ln w="9525">
            <a:noFill/>
            <a:miter lim="800000"/>
            <a:headEnd/>
            <a:tailEnd/>
          </a:ln>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7315200"/>
          </a:xfrm>
          <a:prstGeom prst="rect">
            <a:avLst/>
          </a:prstGeom>
          <a:noFill/>
          <a:ln w="9525">
            <a:noFill/>
            <a:miter lim="800000"/>
            <a:headEnd/>
            <a:tailEnd/>
          </a:ln>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144000" cy="7315200"/>
          </a:xfrm>
          <a:prstGeom prst="rect">
            <a:avLst/>
          </a:prstGeom>
          <a:noFill/>
          <a:ln w="9525">
            <a:noFill/>
            <a:miter lim="800000"/>
            <a:headEnd/>
            <a:tailEnd/>
          </a:ln>
          <a:effec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4221088"/>
            <a:ext cx="7772400" cy="1362075"/>
          </a:xfrm>
        </p:spPr>
        <p:txBody>
          <a:bodyPr/>
          <a:lstStyle/>
          <a:p>
            <a:pPr algn="ctr"/>
            <a:r>
              <a:rPr lang="fa-IR" dirty="0">
                <a:solidFill>
                  <a:srgbClr val="FF0000"/>
                </a:solidFill>
                <a:cs typeface="B Titr" panose="00000700000000000000" pitchFamily="2" charset="-78"/>
              </a:rPr>
              <a:t>چگونه شروع کنیم</a:t>
            </a:r>
            <a:br>
              <a:rPr lang="en-US" dirty="0">
                <a:solidFill>
                  <a:srgbClr val="FF0000"/>
                </a:solidFill>
                <a:cs typeface="B Titr" panose="00000700000000000000" pitchFamily="2" charset="-78"/>
              </a:rPr>
            </a:br>
            <a:endParaRPr lang="en-US" dirty="0"/>
          </a:p>
        </p:txBody>
      </p:sp>
      <p:sp>
        <p:nvSpPr>
          <p:cNvPr id="3" name="Text Placeholder 2"/>
          <p:cNvSpPr>
            <a:spLocks noGrp="1"/>
          </p:cNvSpPr>
          <p:nvPr>
            <p:ph type="body" idx="1"/>
          </p:nvPr>
        </p:nvSpPr>
        <p:spPr>
          <a:xfrm>
            <a:off x="736005" y="1340768"/>
            <a:ext cx="7772400" cy="1500187"/>
          </a:xfrm>
        </p:spPr>
        <p:txBody>
          <a:bodyPr>
            <a:noAutofit/>
          </a:bodyPr>
          <a:lstStyle/>
          <a:p>
            <a:pPr algn="ctr" rtl="1"/>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اول</a:t>
            </a:r>
            <a:endParaRPr lang="en-US" sz="2800" dirty="0">
              <a:solidFill>
                <a:srgbClr val="FF0000"/>
              </a:solidFill>
              <a:cs typeface="B Titr" panose="00000700000000000000" pitchFamily="2" charset="-78"/>
            </a:endParaRPr>
          </a:p>
          <a:p>
            <a:pPr algn="ctr" rtl="1"/>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680104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869</TotalTime>
  <Words>3294</Words>
  <Application>Microsoft Office PowerPoint</Application>
  <PresentationFormat>نمایش روی صفحه (4:3)</PresentationFormat>
  <Paragraphs>262</Paragraphs>
  <Slides>45</Slides>
  <Notes>0</Notes>
  <HiddenSlides>0</HiddenSlides>
  <MMClips>0</MMClips>
  <ScaleCrop>false</ScaleCrop>
  <HeadingPairs>
    <vt:vector size="4" baseType="variant">
      <vt:variant>
        <vt:lpstr>طرح زمینه</vt:lpstr>
      </vt:variant>
      <vt:variant>
        <vt:i4>1</vt:i4>
      </vt:variant>
      <vt:variant>
        <vt:lpstr>عنوان های اسلاید</vt:lpstr>
      </vt:variant>
      <vt:variant>
        <vt:i4>45</vt:i4>
      </vt:variant>
    </vt:vector>
  </HeadingPairs>
  <TitlesOfParts>
    <vt:vector size="46" baseType="lpstr">
      <vt:lpstr>Office Theme</vt:lpstr>
      <vt:lpstr>ارائه PowerPoint</vt:lpstr>
      <vt:lpstr>ارائه PowerPoint</vt:lpstr>
      <vt:lpstr>ارائه PowerPoint</vt:lpstr>
      <vt:lpstr>ارائه PowerPoint</vt:lpstr>
      <vt:lpstr>ارائه PowerPoint</vt:lpstr>
      <vt:lpstr>ارائه PowerPoint</vt:lpstr>
      <vt:lpstr>ارائه PowerPoint</vt:lpstr>
      <vt:lpstr>ارائه PowerPoint</vt:lpstr>
      <vt:lpstr>چگونه شروع کنیم </vt:lpstr>
      <vt:lpstr>آنچه باید بدانید</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چگونه شروع  به نوشتن یک مقاله کنیم</vt:lpstr>
      <vt:lpstr>عنوان و چکیده</vt:lpstr>
      <vt:lpstr>آنچه باید بدانید</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عنوان و چکیده</vt:lpstr>
      <vt:lpstr>مقدمه </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مقدمه</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Writing</dc:title>
  <dc:creator>acadp65</dc:creator>
  <cp:lastModifiedBy>Arian.O</cp:lastModifiedBy>
  <cp:revision>188</cp:revision>
  <dcterms:created xsi:type="dcterms:W3CDTF">2013-07-07T08:07:42Z</dcterms:created>
  <dcterms:modified xsi:type="dcterms:W3CDTF">2020-03-14T15:25:30Z</dcterms:modified>
</cp:coreProperties>
</file>