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40"/>
  </p:notesMasterIdLst>
  <p:sldIdLst>
    <p:sldId id="420" r:id="rId2"/>
    <p:sldId id="381" r:id="rId3"/>
    <p:sldId id="382" r:id="rId4"/>
    <p:sldId id="383" r:id="rId5"/>
    <p:sldId id="386" r:id="rId6"/>
    <p:sldId id="421" r:id="rId7"/>
    <p:sldId id="423" r:id="rId8"/>
    <p:sldId id="424" r:id="rId9"/>
    <p:sldId id="425" r:id="rId10"/>
    <p:sldId id="426" r:id="rId11"/>
    <p:sldId id="427" r:id="rId12"/>
    <p:sldId id="428" r:id="rId13"/>
    <p:sldId id="429" r:id="rId14"/>
    <p:sldId id="422" r:id="rId15"/>
    <p:sldId id="418" r:id="rId16"/>
    <p:sldId id="394" r:id="rId17"/>
    <p:sldId id="430" r:id="rId18"/>
    <p:sldId id="431" r:id="rId19"/>
    <p:sldId id="398" r:id="rId20"/>
    <p:sldId id="432" r:id="rId21"/>
    <p:sldId id="433" r:id="rId22"/>
    <p:sldId id="434" r:id="rId23"/>
    <p:sldId id="435" r:id="rId24"/>
    <p:sldId id="436" r:id="rId25"/>
    <p:sldId id="437" r:id="rId26"/>
    <p:sldId id="419" r:id="rId27"/>
    <p:sldId id="405" r:id="rId28"/>
    <p:sldId id="407" r:id="rId29"/>
    <p:sldId id="409" r:id="rId30"/>
    <p:sldId id="438" r:id="rId31"/>
    <p:sldId id="439" r:id="rId32"/>
    <p:sldId id="440" r:id="rId33"/>
    <p:sldId id="441" r:id="rId34"/>
    <p:sldId id="442" r:id="rId35"/>
    <p:sldId id="443" r:id="rId36"/>
    <p:sldId id="444" r:id="rId37"/>
    <p:sldId id="445" r:id="rId38"/>
    <p:sldId id="446" r:id="rId39"/>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0" d="100"/>
          <a:sy n="70" d="100"/>
        </p:scale>
        <p:origin x="1386" y="72"/>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D5093A-5DE5-49CB-9B5B-5B742A1D8462}" type="datetimeFigureOut">
              <a:rPr lang="en-US" smtClean="0"/>
              <a:t>12/22/2016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1F4C3-CBB6-4A20-A5F1-2916D4B1E34F}" type="slidenum">
              <a:rPr lang="en-US" smtClean="0"/>
              <a:t>‹#›</a:t>
            </a:fld>
            <a:endParaRPr lang="en-US"/>
          </a:p>
        </p:txBody>
      </p:sp>
    </p:spTree>
    <p:extLst>
      <p:ext uri="{BB962C8B-B14F-4D97-AF65-F5344CB8AC3E}">
        <p14:creationId xmlns:p14="http://schemas.microsoft.com/office/powerpoint/2010/main" val="898785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23/03/1438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40313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23/03/1438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235818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23/03/1438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8646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23/03/1438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72395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9929F9-4E0E-41F0-AA82-67A0C017C5AD}" type="datetimeFigureOut">
              <a:rPr lang="fa-IR" smtClean="0"/>
              <a:t>23/03/1438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49488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9929F9-4E0E-41F0-AA82-67A0C017C5AD}" type="datetimeFigureOut">
              <a:rPr lang="fa-IR" smtClean="0"/>
              <a:t>23/03/1438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81424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9929F9-4E0E-41F0-AA82-67A0C017C5AD}" type="datetimeFigureOut">
              <a:rPr lang="fa-IR" smtClean="0"/>
              <a:t>23/03/1438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1084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9929F9-4E0E-41F0-AA82-67A0C017C5AD}" type="datetimeFigureOut">
              <a:rPr lang="fa-IR" smtClean="0"/>
              <a:t>23/03/1438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538456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929F9-4E0E-41F0-AA82-67A0C017C5AD}" type="datetimeFigureOut">
              <a:rPr lang="fa-IR" smtClean="0"/>
              <a:t>23/03/1438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92802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23/03/1438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02262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23/03/1438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916276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000">
              <a:schemeClr val="bg2">
                <a:tint val="97000"/>
                <a:hueMod val="92000"/>
                <a:satMod val="169000"/>
                <a:lumMod val="164000"/>
              </a:schemeClr>
            </a:gs>
            <a:gs pos="1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B9929F9-4E0E-41F0-AA82-67A0C017C5AD}" type="datetimeFigureOut">
              <a:rPr lang="fa-IR" smtClean="0"/>
              <a:t>23/03/1438</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99EFBA5-9B21-4899-9F9E-3BC7D8A57DEC}" type="slidenum">
              <a:rPr lang="fa-IR" smtClean="0"/>
              <a:t>‹#›</a:t>
            </a:fld>
            <a:endParaRPr lang="fa-IR"/>
          </a:p>
        </p:txBody>
      </p:sp>
    </p:spTree>
    <p:extLst>
      <p:ext uri="{BB962C8B-B14F-4D97-AF65-F5344CB8AC3E}">
        <p14:creationId xmlns:p14="http://schemas.microsoft.com/office/powerpoint/2010/main" val="26944674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466601"/>
            <a:ext cx="4318248" cy="3118767"/>
          </a:xfrm>
        </p:spPr>
        <p:txBody>
          <a:bodyPr>
            <a:normAutofit/>
          </a:bodyPr>
          <a:lstStyle/>
          <a:p>
            <a:r>
              <a:rPr lang="en-US" dirty="0" smtClean="0">
                <a:latin typeface="Arial Black" pitchFamily="34" charset="0"/>
              </a:rPr>
              <a:t>Effective Writing</a:t>
            </a:r>
            <a:br>
              <a:rPr lang="en-US" dirty="0" smtClean="0">
                <a:latin typeface="Arial Black" pitchFamily="34" charset="0"/>
              </a:rPr>
            </a:br>
            <a:r>
              <a:rPr lang="en-US" dirty="0" smtClean="0">
                <a:latin typeface="Arial Black" pitchFamily="34" charset="0"/>
              </a:rPr>
              <a:t/>
            </a:r>
            <a:br>
              <a:rPr lang="en-US" dirty="0" smtClean="0">
                <a:latin typeface="Arial Black" pitchFamily="34" charset="0"/>
              </a:rPr>
            </a:br>
            <a:r>
              <a:rPr lang="en-US" sz="2700" dirty="0" smtClean="0">
                <a:solidFill>
                  <a:srgbClr val="FF0000"/>
                </a:solidFill>
                <a:latin typeface="Arial Black" pitchFamily="34" charset="0"/>
              </a:rPr>
              <a:t>Methods</a:t>
            </a:r>
            <a:br>
              <a:rPr lang="en-US" sz="2700" dirty="0" smtClean="0">
                <a:solidFill>
                  <a:srgbClr val="FF0000"/>
                </a:solidFill>
                <a:latin typeface="Arial Black" pitchFamily="34" charset="0"/>
              </a:rPr>
            </a:br>
            <a:r>
              <a:rPr lang="en-US" sz="2700" dirty="0" smtClean="0">
                <a:solidFill>
                  <a:srgbClr val="FF0000"/>
                </a:solidFill>
                <a:latin typeface="Arial Black" pitchFamily="34" charset="0"/>
              </a:rPr>
              <a:t>Results</a:t>
            </a:r>
            <a:r>
              <a:rPr lang="en-US" sz="2700" smtClean="0">
                <a:solidFill>
                  <a:srgbClr val="FF0000"/>
                </a:solidFill>
                <a:latin typeface="Arial Black" pitchFamily="34" charset="0"/>
              </a:rPr>
              <a:t/>
            </a:r>
            <a:br>
              <a:rPr lang="en-US" sz="2700" smtClean="0">
                <a:solidFill>
                  <a:srgbClr val="FF0000"/>
                </a:solidFill>
                <a:latin typeface="Arial Black" pitchFamily="34" charset="0"/>
              </a:rPr>
            </a:br>
            <a:r>
              <a:rPr lang="en-US" sz="2700" smtClean="0">
                <a:solidFill>
                  <a:srgbClr val="FF0000"/>
                </a:solidFill>
                <a:latin typeface="Arial Black" pitchFamily="34" charset="0"/>
              </a:rPr>
              <a:t>Discussion</a:t>
            </a:r>
            <a:endParaRPr lang="fa-IR" sz="2700" dirty="0">
              <a:solidFill>
                <a:srgbClr val="FF0000"/>
              </a:solidFill>
              <a:latin typeface="Arial Black" pitchFamily="34" charset="0"/>
            </a:endParaRPr>
          </a:p>
        </p:txBody>
      </p:sp>
      <p:sp>
        <p:nvSpPr>
          <p:cNvPr id="3" name="Subtitle 2"/>
          <p:cNvSpPr>
            <a:spLocks noGrp="1"/>
          </p:cNvSpPr>
          <p:nvPr>
            <p:ph type="subTitle" idx="1"/>
          </p:nvPr>
        </p:nvSpPr>
        <p:spPr>
          <a:xfrm>
            <a:off x="1115616" y="4005064"/>
            <a:ext cx="6858000" cy="1655762"/>
          </a:xfrm>
        </p:spPr>
        <p:txBody>
          <a:bodyPr>
            <a:noAutofit/>
          </a:bodyPr>
          <a:lstStyle/>
          <a:p>
            <a:pPr rtl="0"/>
            <a:r>
              <a:rPr lang="en-US" sz="1600" b="1" dirty="0" err="1" smtClean="0">
                <a:solidFill>
                  <a:srgbClr val="FF0000"/>
                </a:solidFill>
                <a:latin typeface="Arial Black" panose="020B0A04020102020204" pitchFamily="34" charset="0"/>
                <a:cs typeface="+mj-cs"/>
              </a:rPr>
              <a:t>Afshin</a:t>
            </a:r>
            <a:r>
              <a:rPr lang="en-US" sz="1600" b="1" dirty="0" smtClean="0">
                <a:solidFill>
                  <a:srgbClr val="FF0000"/>
                </a:solidFill>
                <a:latin typeface="Arial Black" panose="020B0A04020102020204" pitchFamily="34" charset="0"/>
                <a:cs typeface="+mj-cs"/>
              </a:rPr>
              <a:t> </a:t>
            </a:r>
            <a:r>
              <a:rPr lang="en-US" sz="1600" b="1" dirty="0" err="1" smtClean="0">
                <a:solidFill>
                  <a:srgbClr val="FF0000"/>
                </a:solidFill>
                <a:latin typeface="Arial Black" panose="020B0A04020102020204" pitchFamily="34" charset="0"/>
                <a:cs typeface="+mj-cs"/>
              </a:rPr>
              <a:t>Ostovar</a:t>
            </a:r>
            <a:endParaRPr lang="en-US" sz="1600" b="1" dirty="0" smtClean="0">
              <a:solidFill>
                <a:srgbClr val="FF0000"/>
              </a:solidFill>
              <a:latin typeface="Arial Black" panose="020B0A04020102020204" pitchFamily="34" charset="0"/>
              <a:cs typeface="+mj-cs"/>
            </a:endParaRPr>
          </a:p>
          <a:p>
            <a:pPr rtl="0"/>
            <a:endParaRPr lang="en-US" sz="1600" b="1" dirty="0" smtClean="0">
              <a:solidFill>
                <a:srgbClr val="FF0000"/>
              </a:solidFill>
              <a:latin typeface="Arial Black" panose="020B0A04020102020204" pitchFamily="34" charset="0"/>
              <a:cs typeface="+mj-cs"/>
            </a:endParaRPr>
          </a:p>
          <a:p>
            <a:pPr rtl="0"/>
            <a:r>
              <a:rPr lang="en-US" sz="1200" b="1" dirty="0" smtClean="0">
                <a:solidFill>
                  <a:srgbClr val="FF0000"/>
                </a:solidFill>
                <a:latin typeface="Arial Black" panose="020B0A04020102020204" pitchFamily="34" charset="0"/>
                <a:cs typeface="+mj-cs"/>
              </a:rPr>
              <a:t>MD, MPH, PhD</a:t>
            </a:r>
          </a:p>
          <a:p>
            <a:pPr rtl="0"/>
            <a:r>
              <a:rPr lang="en-US" sz="1200" b="1" dirty="0" smtClean="0">
                <a:solidFill>
                  <a:srgbClr val="FF0000"/>
                </a:solidFill>
                <a:latin typeface="Arial Black" panose="020B0A04020102020204" pitchFamily="34" charset="0"/>
                <a:cs typeface="+mj-cs"/>
              </a:rPr>
              <a:t>Associate Professor of Epidemiology</a:t>
            </a:r>
          </a:p>
          <a:p>
            <a:pPr rtl="0"/>
            <a:endParaRPr lang="en-US" sz="1600" b="1" dirty="0" smtClean="0">
              <a:solidFill>
                <a:srgbClr val="FF0000"/>
              </a:solidFill>
              <a:latin typeface="Arial Black" panose="020B0A04020102020204" pitchFamily="34" charset="0"/>
              <a:cs typeface="+mj-cs"/>
            </a:endParaRPr>
          </a:p>
          <a:p>
            <a:pPr rtl="0"/>
            <a:r>
              <a:rPr lang="en-US" sz="1400" b="1" dirty="0" smtClean="0">
                <a:solidFill>
                  <a:srgbClr val="FF0000"/>
                </a:solidFill>
                <a:latin typeface="Arial Black" panose="020B0A04020102020204" pitchFamily="34" charset="0"/>
                <a:cs typeface="+mj-cs"/>
              </a:rPr>
              <a:t>The Persian Gulf Tropical Medicine Research Center, </a:t>
            </a:r>
          </a:p>
          <a:p>
            <a:pPr rtl="0"/>
            <a:r>
              <a:rPr lang="en-US" sz="1400" b="1" dirty="0" smtClean="0">
                <a:solidFill>
                  <a:srgbClr val="FF0000"/>
                </a:solidFill>
                <a:latin typeface="Arial Black" panose="020B0A04020102020204" pitchFamily="34" charset="0"/>
                <a:cs typeface="+mj-cs"/>
              </a:rPr>
              <a:t>Bushehr University of Medical Sciences</a:t>
            </a:r>
          </a:p>
          <a:p>
            <a:pPr rtl="0"/>
            <a:endParaRPr lang="en-US" sz="1600" b="1" dirty="0">
              <a:solidFill>
                <a:srgbClr val="FF0000"/>
              </a:solidFill>
              <a:latin typeface="Arial Black" panose="020B0A04020102020204" pitchFamily="34" charset="0"/>
              <a:cs typeface="+mj-cs"/>
            </a:endParaRPr>
          </a:p>
          <a:p>
            <a:r>
              <a:rPr lang="en-US" sz="1200" b="1" dirty="0"/>
              <a:t>Reference:</a:t>
            </a:r>
            <a:r>
              <a:rPr lang="en-US" sz="1200" dirty="0"/>
              <a:t> Journal of Clinical Epidemiology, </a:t>
            </a:r>
            <a:r>
              <a:rPr lang="en-US" sz="1200" dirty="0">
                <a:latin typeface="Times New Roman" panose="02020603050405020304" pitchFamily="18" charset="0"/>
                <a:cs typeface="Times New Roman" panose="02020603050405020304" pitchFamily="18" charset="0"/>
              </a:rPr>
              <a:t>Effective writing and publishing of scientific </a:t>
            </a:r>
            <a:r>
              <a:rPr lang="en-US" sz="1200" dirty="0" smtClean="0">
                <a:latin typeface="Times New Roman" panose="02020603050405020304" pitchFamily="18" charset="0"/>
                <a:cs typeface="Times New Roman" panose="02020603050405020304" pitchFamily="18" charset="0"/>
              </a:rPr>
              <a:t>papers</a:t>
            </a:r>
            <a:endParaRPr lang="en-US" sz="1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7715" y="466601"/>
            <a:ext cx="2960485" cy="3041898"/>
          </a:xfrm>
          <a:prstGeom prst="rect">
            <a:avLst/>
          </a:prstGeom>
        </p:spPr>
      </p:pic>
    </p:spTree>
    <p:extLst>
      <p:ext uri="{BB962C8B-B14F-4D97-AF65-F5344CB8AC3E}">
        <p14:creationId xmlns:p14="http://schemas.microsoft.com/office/powerpoint/2010/main" val="13514814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556792"/>
            <a:ext cx="7886700" cy="4843735"/>
          </a:xfrm>
        </p:spPr>
        <p:txBody>
          <a:bodyPr>
            <a:noAutofit/>
          </a:bodyPr>
          <a:lstStyle/>
          <a:p>
            <a:pPr algn="just" rtl="1"/>
            <a:r>
              <a:rPr lang="ar-SA" sz="2800" dirty="0">
                <a:cs typeface="B Mitra" panose="00000400000000000000" pitchFamily="2" charset="-78"/>
              </a:rPr>
              <a:t>بخش تجزیه و تحلیل داده ها را با پرسش های تحقیق مطابقت دهید.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اگر </a:t>
            </a:r>
            <a:r>
              <a:rPr lang="ar-SA" sz="2800" dirty="0">
                <a:cs typeface="B Mitra" panose="00000400000000000000" pitchFamily="2" charset="-78"/>
              </a:rPr>
              <a:t>شما یک </a:t>
            </a:r>
            <a:r>
              <a:rPr lang="ar-SA" sz="2800" dirty="0">
                <a:solidFill>
                  <a:srgbClr val="FF0000"/>
                </a:solidFill>
                <a:cs typeface="B Mitra" panose="00000400000000000000" pitchFamily="2" charset="-78"/>
              </a:rPr>
              <a:t>پرسش تحقیق اولیه </a:t>
            </a:r>
            <a:r>
              <a:rPr lang="ar-SA" sz="2800" dirty="0">
                <a:cs typeface="B Mitra" panose="00000400000000000000" pitchFamily="2" charset="-78"/>
              </a:rPr>
              <a:t>و یک یا چند </a:t>
            </a:r>
            <a:r>
              <a:rPr lang="ar-SA" sz="2800" dirty="0">
                <a:solidFill>
                  <a:srgbClr val="FF0000"/>
                </a:solidFill>
                <a:cs typeface="B Mitra" panose="00000400000000000000" pitchFamily="2" charset="-78"/>
              </a:rPr>
              <a:t>پرسش ثانویه </a:t>
            </a:r>
            <a:r>
              <a:rPr lang="ar-SA" sz="2800" dirty="0">
                <a:cs typeface="B Mitra" panose="00000400000000000000" pitchFamily="2" charset="-78"/>
              </a:rPr>
              <a:t>در مقدمه خود مطرح کرده اید، با توضیح تجزیه و تحلیل اولیه شروع کنید، پس از آن تجزیه و تحلیل‎های ثانویه را قرار دهید.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p:txBody>
      </p:sp>
    </p:spTree>
    <p:extLst>
      <p:ext uri="{BB962C8B-B14F-4D97-AF65-F5344CB8AC3E}">
        <p14:creationId xmlns:p14="http://schemas.microsoft.com/office/powerpoint/2010/main" val="1771069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556792"/>
            <a:ext cx="7886700" cy="4843735"/>
          </a:xfrm>
        </p:spPr>
        <p:txBody>
          <a:bodyPr>
            <a:noAutofit/>
          </a:bodyPr>
          <a:lstStyle/>
          <a:p>
            <a:pPr algn="just" rtl="1"/>
            <a:r>
              <a:rPr lang="ar-SA" sz="2800" dirty="0" smtClean="0">
                <a:cs typeface="B Mitra" panose="00000400000000000000" pitchFamily="2" charset="-78"/>
              </a:rPr>
              <a:t>جزئیات </a:t>
            </a:r>
            <a:r>
              <a:rPr lang="ar-SA" sz="2800" dirty="0">
                <a:cs typeface="B Mitra" panose="00000400000000000000" pitchFamily="2" charset="-78"/>
              </a:rPr>
              <a:t>کافی در مورد روش های آماری که استفاده کرده اید ارائه کنید؛ فرض نکنید که خوانندگان با ذکر نام یک روش متوجه می شوند که شما چه کاری انجام داده اید.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بسیار </a:t>
            </a:r>
            <a:r>
              <a:rPr lang="ar-SA" sz="2800" dirty="0">
                <a:cs typeface="B Mitra" panose="00000400000000000000" pitchFamily="2" charset="-78"/>
              </a:rPr>
              <a:t>شفاف در مورد تع</a:t>
            </a:r>
            <a:r>
              <a:rPr lang="fa-IR" sz="2800" dirty="0">
                <a:cs typeface="B Mitra" panose="00000400000000000000" pitchFamily="2" charset="-78"/>
              </a:rPr>
              <a:t>ا</a:t>
            </a:r>
            <a:r>
              <a:rPr lang="ar-SA" sz="2800" dirty="0">
                <a:cs typeface="B Mitra" panose="00000400000000000000" pitchFamily="2" charset="-78"/>
              </a:rPr>
              <a:t>ریف و عملیاتی کردن </a:t>
            </a:r>
            <a:r>
              <a:rPr lang="ar-SA" sz="2800" dirty="0">
                <a:solidFill>
                  <a:srgbClr val="FF0000"/>
                </a:solidFill>
                <a:cs typeface="B Mitra" panose="00000400000000000000" pitchFamily="2" charset="-78"/>
              </a:rPr>
              <a:t>متغیر وابسته </a:t>
            </a:r>
            <a:r>
              <a:rPr lang="ar-SA" sz="2800" dirty="0">
                <a:cs typeface="B Mitra" panose="00000400000000000000" pitchFamily="2" charset="-78"/>
              </a:rPr>
              <a:t>و </a:t>
            </a:r>
            <a:r>
              <a:rPr lang="ar-SA" sz="2800" dirty="0">
                <a:solidFill>
                  <a:srgbClr val="FF0000"/>
                </a:solidFill>
                <a:cs typeface="B Mitra" panose="00000400000000000000" pitchFamily="2" charset="-78"/>
              </a:rPr>
              <a:t>مستقل اصلی</a:t>
            </a:r>
            <a:r>
              <a:rPr lang="ar-SA" sz="2800" dirty="0">
                <a:cs typeface="B Mitra" panose="00000400000000000000" pitchFamily="2" charset="-78"/>
              </a:rPr>
              <a:t>، استفاده از </a:t>
            </a:r>
            <a:r>
              <a:rPr lang="ar-SA" sz="2800" dirty="0">
                <a:solidFill>
                  <a:srgbClr val="FF0000"/>
                </a:solidFill>
                <a:cs typeface="B Mitra" panose="00000400000000000000" pitchFamily="2" charset="-78"/>
              </a:rPr>
              <a:t>متغیرهای کمکی </a:t>
            </a:r>
            <a:r>
              <a:rPr lang="ar-SA" sz="2800" dirty="0">
                <a:cs typeface="B Mitra" panose="00000400000000000000" pitchFamily="2" charset="-78"/>
              </a:rPr>
              <a:t>(یعنی این که آیا و چگونه تجزیه و تحلیل های خود را</a:t>
            </a:r>
            <a:r>
              <a:rPr lang="fa-IR" sz="2800" dirty="0">
                <a:cs typeface="B Mitra" panose="00000400000000000000" pitchFamily="2" charset="-78"/>
              </a:rPr>
              <a:t> تطبیق داده اید</a:t>
            </a:r>
            <a:r>
              <a:rPr lang="ar-SA" sz="2800" dirty="0">
                <a:cs typeface="B Mitra" panose="00000400000000000000" pitchFamily="2" charset="-78"/>
              </a:rPr>
              <a:t>) و </a:t>
            </a:r>
            <a:r>
              <a:rPr lang="ar-SA" sz="2800" dirty="0">
                <a:solidFill>
                  <a:srgbClr val="FF0000"/>
                </a:solidFill>
                <a:cs typeface="B Mitra" panose="00000400000000000000" pitchFamily="2" charset="-78"/>
              </a:rPr>
              <a:t>کنترل داده های گمشده </a:t>
            </a:r>
            <a:r>
              <a:rPr lang="ar-SA" sz="2800" dirty="0">
                <a:cs typeface="B Mitra" panose="00000400000000000000" pitchFamily="2" charset="-78"/>
              </a:rPr>
              <a:t>توضیح دهید.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در </a:t>
            </a:r>
            <a:r>
              <a:rPr lang="ar-SA" sz="2800" dirty="0">
                <a:cs typeface="B Mitra" panose="00000400000000000000" pitchFamily="2" charset="-78"/>
              </a:rPr>
              <a:t>مورد بیان تحلیل</a:t>
            </a:r>
            <a:r>
              <a:rPr lang="fa-IR" sz="2800" dirty="0">
                <a:cs typeface="B Mitra" panose="00000400000000000000" pitchFamily="2" charset="-78"/>
              </a:rPr>
              <a:t> هایی که از قبل در نظر داشتید برای سنجش فرضیه خود ازآنها استفاده کنید و تجزیه و تحلیل هایی که اکتشافی </a:t>
            </a:r>
            <a:r>
              <a:rPr lang="fa-IR" sz="2800" dirty="0" smtClean="0">
                <a:cs typeface="B Mitra" panose="00000400000000000000" pitchFamily="2" charset="-78"/>
              </a:rPr>
              <a:t>بوده‌اند</a:t>
            </a:r>
            <a:r>
              <a:rPr lang="fa-IR" sz="2800" dirty="0">
                <a:cs typeface="B Mitra" panose="00000400000000000000" pitchFamily="2" charset="-78"/>
              </a:rPr>
              <a:t>، صادق و شفاف باشید.</a:t>
            </a:r>
            <a:endParaRPr lang="en-US" sz="2050" dirty="0">
              <a:cs typeface="B Mitra" panose="00000400000000000000" pitchFamily="2" charset="-78"/>
            </a:endParaRPr>
          </a:p>
        </p:txBody>
      </p:sp>
    </p:spTree>
    <p:extLst>
      <p:ext uri="{BB962C8B-B14F-4D97-AF65-F5344CB8AC3E}">
        <p14:creationId xmlns:p14="http://schemas.microsoft.com/office/powerpoint/2010/main" val="39813148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556792"/>
            <a:ext cx="7886700" cy="4843735"/>
          </a:xfrm>
        </p:spPr>
        <p:txBody>
          <a:bodyPr>
            <a:noAutofit/>
          </a:bodyPr>
          <a:lstStyle/>
          <a:p>
            <a:pPr algn="just" rtl="1"/>
            <a:r>
              <a:rPr lang="fa-IR" sz="2800" dirty="0">
                <a:cs typeface="B Mitra" panose="00000400000000000000" pitchFamily="2" charset="-78"/>
              </a:rPr>
              <a:t>از آنجا که ممکن است راههای مختلفی برای پاسخ به یک سوال پژوهشی وجود داشته باشد، در صورت لزوم سعی کنید که توضیح دهید چرا بعضی روش ها را ترجیح داده اید و چرا فکر می‎کنید این انتخاب ها بهترین گزینه ها با توجه به زمینه تحقیق  بوده اند.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شما </a:t>
            </a:r>
            <a:r>
              <a:rPr lang="ar-SA" sz="2800" dirty="0">
                <a:cs typeface="B Mitra" panose="00000400000000000000" pitchFamily="2" charset="-78"/>
              </a:rPr>
              <a:t>می توانید اعتبار روش های انتخابی خود را با استناد به پژوهش های قبلی نشان دهید</a:t>
            </a:r>
            <a:r>
              <a:rPr lang="ar-SA" sz="2800" dirty="0" smtClean="0">
                <a:cs typeface="B Mitra" panose="00000400000000000000" pitchFamily="2" charset="-78"/>
              </a:rPr>
              <a:t>.</a:t>
            </a:r>
            <a:endParaRPr lang="en-US" sz="2800" dirty="0">
              <a:cs typeface="B Mitra" panose="00000400000000000000" pitchFamily="2" charset="-78"/>
            </a:endParaRPr>
          </a:p>
        </p:txBody>
      </p:sp>
    </p:spTree>
    <p:extLst>
      <p:ext uri="{BB962C8B-B14F-4D97-AF65-F5344CB8AC3E}">
        <p14:creationId xmlns:p14="http://schemas.microsoft.com/office/powerpoint/2010/main" val="265054804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556792"/>
            <a:ext cx="7886700" cy="4843735"/>
          </a:xfrm>
        </p:spPr>
        <p:txBody>
          <a:bodyPr>
            <a:noAutofit/>
          </a:bodyPr>
          <a:lstStyle/>
          <a:p>
            <a:pPr algn="just" rtl="1"/>
            <a:r>
              <a:rPr lang="ar-SA" sz="2800" dirty="0" smtClean="0">
                <a:cs typeface="B Mitra" panose="00000400000000000000" pitchFamily="2" charset="-78"/>
              </a:rPr>
              <a:t>بعد </a:t>
            </a:r>
            <a:r>
              <a:rPr lang="ar-SA" sz="2800" dirty="0">
                <a:cs typeface="B Mitra" panose="00000400000000000000" pitchFamily="2" charset="-78"/>
              </a:rPr>
              <a:t>از این که بخش روش ها را پیش نویس کردید، از خود بپرسید، ''آیا یک پژوهشگر دیگر می تواند مطالعه ما را با اطلاعاتی که در این مقاله ارائه شده بازتولید کند؟ '' همچنین بررسی کنید که این بخش شامل اطلاعات زائد غیر ضروری برای درک خط سیر مقاله هست یا خیر.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این </a:t>
            </a:r>
            <a:r>
              <a:rPr lang="ar-SA" sz="2800" dirty="0">
                <a:cs typeface="B Mitra" panose="00000400000000000000" pitchFamily="2" charset="-78"/>
              </a:rPr>
              <a:t>بررسی بخصوص زمانی پر اهمیت است که مقاله مورد نظر یکی از مقالات متعدد بدست آمده از یک مطالعه بزرگتر باشد.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تنها </a:t>
            </a:r>
            <a:r>
              <a:rPr lang="fa-IR" sz="2800" dirty="0">
                <a:cs typeface="B Mitra" panose="00000400000000000000" pitchFamily="2" charset="-78"/>
              </a:rPr>
              <a:t>روش هایی را توصیف کنید که بعداً منجر به نتایج ارائه شده در مقاله </a:t>
            </a:r>
            <a:r>
              <a:rPr lang="fa-IR" sz="2800" dirty="0" smtClean="0">
                <a:cs typeface="B Mitra" panose="00000400000000000000" pitchFamily="2" charset="-78"/>
              </a:rPr>
              <a:t>می‌شوند</a:t>
            </a:r>
            <a:r>
              <a:rPr lang="fa-IR" sz="2800" dirty="0">
                <a:cs typeface="B Mitra" panose="00000400000000000000" pitchFamily="2" charset="-78"/>
              </a:rPr>
              <a:t>.</a:t>
            </a:r>
            <a:endParaRPr lang="en-US" sz="2050" dirty="0">
              <a:cs typeface="B Mitra" panose="00000400000000000000" pitchFamily="2" charset="-78"/>
            </a:endParaRPr>
          </a:p>
        </p:txBody>
      </p:sp>
    </p:spTree>
    <p:extLst>
      <p:ext uri="{BB962C8B-B14F-4D97-AF65-F5344CB8AC3E}">
        <p14:creationId xmlns:p14="http://schemas.microsoft.com/office/powerpoint/2010/main" val="101693503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2040483999"/>
              </p:ext>
            </p:extLst>
          </p:nvPr>
        </p:nvGraphicFramePr>
        <p:xfrm>
          <a:off x="971600" y="764706"/>
          <a:ext cx="7416824" cy="5760639"/>
        </p:xfrm>
        <a:graphic>
          <a:graphicData uri="http://schemas.openxmlformats.org/drawingml/2006/table">
            <a:tbl>
              <a:tblPr rtl="1" firstRow="1" firstCol="1" bandRow="1">
                <a:tableStyleId>{5C22544A-7EE6-4342-B048-85BDC9FD1C3A}</a:tableStyleId>
              </a:tblPr>
              <a:tblGrid>
                <a:gridCol w="7416824"/>
              </a:tblGrid>
              <a:tr h="595803">
                <a:tc>
                  <a:txBody>
                    <a:bodyPr/>
                    <a:lstStyle/>
                    <a:p>
                      <a:pPr algn="ctr" rtl="1">
                        <a:lnSpc>
                          <a:spcPct val="200000"/>
                        </a:lnSpc>
                        <a:spcAft>
                          <a:spcPts val="0"/>
                        </a:spcAft>
                      </a:pPr>
                      <a:r>
                        <a:rPr lang="ar-SA" sz="1600" dirty="0">
                          <a:solidFill>
                            <a:srgbClr val="FF0000"/>
                          </a:solidFill>
                          <a:effectLst/>
                          <a:cs typeface="B Titr" panose="00000700000000000000" pitchFamily="2" charset="-78"/>
                        </a:rPr>
                        <a:t>چک لیست برای بخش روش ها</a:t>
                      </a:r>
                      <a:endParaRPr lang="en-US" sz="1600" dirty="0">
                        <a:solidFill>
                          <a:srgbClr val="FF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oFill/>
                  </a:tcPr>
                </a:tc>
              </a:tr>
              <a:tr h="1291209">
                <a:tc>
                  <a:txBody>
                    <a:bodyPr/>
                    <a:lstStyle/>
                    <a:p>
                      <a:pPr marL="342900" lvl="0" indent="-342900" algn="r" rtl="1">
                        <a:lnSpc>
                          <a:spcPct val="200000"/>
                        </a:lnSpc>
                        <a:spcAft>
                          <a:spcPts val="0"/>
                        </a:spcAft>
                        <a:buFont typeface="Symbol" panose="05050102010706020507" pitchFamily="18" charset="2"/>
                        <a:buChar char=""/>
                      </a:pPr>
                      <a:r>
                        <a:rPr lang="ar-SA" sz="1600" dirty="0">
                          <a:solidFill>
                            <a:schemeClr val="tx1"/>
                          </a:solidFill>
                          <a:effectLst/>
                          <a:cs typeface="B Mitra" panose="00000400000000000000" pitchFamily="2" charset="-78"/>
                        </a:rPr>
                        <a:t>اطلاعات پایه در مورد طراحی مطالعه، زمینه و موضوع مطالعه، جمع آوری داده ها، تجزیه و تحلیل داده ها و تاییدیه اخلاقی را منظور کنید.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1291209">
                <a:tc>
                  <a:txBody>
                    <a:bodyPr/>
                    <a:lstStyle/>
                    <a:p>
                      <a:pPr marL="342900" lvl="0" indent="-342900" algn="r"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برای اطلاعات بیشتر به انتشارات قبلی از طرح تحقیقاتی بزرگی که مقاله شما از آن حاصل شده، از جمله پروتکل مطالعه، ارجاع بدهید (در صورت امکان)</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1291209">
                <a:tc>
                  <a:txBody>
                    <a:bodyPr/>
                    <a:lstStyle/>
                    <a:p>
                      <a:pPr marL="342900" lvl="0" indent="-342900" algn="r" rtl="1">
                        <a:lnSpc>
                          <a:spcPct val="200000"/>
                        </a:lnSpc>
                        <a:spcAft>
                          <a:spcPts val="0"/>
                        </a:spcAft>
                        <a:buFont typeface="Symbol" panose="05050102010706020507" pitchFamily="18" charset="2"/>
                        <a:buChar char=""/>
                      </a:pPr>
                      <a:r>
                        <a:rPr lang="ar-SA" sz="1600">
                          <a:solidFill>
                            <a:schemeClr val="tx1"/>
                          </a:solidFill>
                          <a:effectLst/>
                          <a:cs typeface="B Mitra" panose="00000400000000000000" pitchFamily="2" charset="-78"/>
                        </a:rPr>
                        <a:t>ارائه اطلاعات مفصل در مورد روش ها را به عنوان مطالب تکمیلی که تنها در وب قرار داده می شود در نظر بگیرید.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1291209">
                <a:tc>
                  <a:txBody>
                    <a:bodyPr/>
                    <a:lstStyle/>
                    <a:p>
                      <a:pPr marL="342900" lvl="0" indent="-342900" algn="r" rtl="1">
                        <a:lnSpc>
                          <a:spcPct val="200000"/>
                        </a:lnSpc>
                        <a:spcAft>
                          <a:spcPts val="0"/>
                        </a:spcAft>
                        <a:buFont typeface="Symbol" panose="05050102010706020507" pitchFamily="18" charset="2"/>
                        <a:buChar char=""/>
                      </a:pPr>
                      <a:r>
                        <a:rPr lang="ar-SA" sz="1600" spc="-10" dirty="0">
                          <a:solidFill>
                            <a:schemeClr val="tx1"/>
                          </a:solidFill>
                          <a:effectLst/>
                          <a:cs typeface="B Mitra" panose="00000400000000000000" pitchFamily="2" charset="-78"/>
                        </a:rPr>
                        <a:t>از خود بپرسید، "آیا یک پژوهشگر دیگر می تواند مطالعه ما را با اطلاعاتی که در این مقاله ارائه شده مجدداً بازتولید کند؟"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bl>
          </a:graphicData>
        </a:graphic>
      </p:graphicFrame>
    </p:spTree>
    <p:extLst>
      <p:ext uri="{BB962C8B-B14F-4D97-AF65-F5344CB8AC3E}">
        <p14:creationId xmlns:p14="http://schemas.microsoft.com/office/powerpoint/2010/main" val="4159778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140968"/>
            <a:ext cx="7772400" cy="1362075"/>
          </a:xfrm>
        </p:spPr>
        <p:txBody>
          <a:bodyPr>
            <a:normAutofit/>
          </a:bodyPr>
          <a:lstStyle/>
          <a:p>
            <a:pPr algn="ctr" rtl="1"/>
            <a:r>
              <a:rPr lang="fa-IR" sz="4000" dirty="0" smtClean="0">
                <a:solidFill>
                  <a:srgbClr val="FF0000"/>
                </a:solidFill>
                <a:cs typeface="B Titr" panose="00000700000000000000" pitchFamily="2" charset="-78"/>
              </a:rPr>
              <a:t>یافته‌ها</a:t>
            </a: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a:t>
            </a:r>
            <a:r>
              <a:rPr lang="fa-IR" sz="2800" dirty="0" smtClean="0">
                <a:solidFill>
                  <a:srgbClr val="FF0000"/>
                </a:solidFill>
                <a:cs typeface="B Titr" panose="00000700000000000000" pitchFamily="2" charset="-78"/>
              </a:rPr>
              <a:t>پنجم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38313909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31229"/>
            <a:ext cx="7886700" cy="965523"/>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5" name="Content Placeholder 4"/>
          <p:cNvSpPr>
            <a:spLocks noGrp="1"/>
          </p:cNvSpPr>
          <p:nvPr>
            <p:ph idx="1"/>
          </p:nvPr>
        </p:nvSpPr>
        <p:spPr>
          <a:xfrm>
            <a:off x="395536" y="1268760"/>
            <a:ext cx="8568952" cy="5256584"/>
          </a:xfrm>
        </p:spPr>
        <p:txBody>
          <a:bodyPr>
            <a:noAutofit/>
          </a:bodyPr>
          <a:lstStyle/>
          <a:p>
            <a:pPr algn="just" rtl="1"/>
            <a:r>
              <a:rPr lang="fa-IR" sz="2800" dirty="0">
                <a:cs typeface="B Mitra" panose="00000400000000000000" pitchFamily="2" charset="-78"/>
              </a:rPr>
              <a:t>بخش یافته های یک مقاله، شرح واضح، دقیق و عینی از یافته های یک </a:t>
            </a:r>
            <a:r>
              <a:rPr lang="fa-IR" sz="2800" dirty="0" smtClean="0">
                <a:cs typeface="B Mitra" panose="00000400000000000000" pitchFamily="2" charset="-78"/>
              </a:rPr>
              <a:t>مطالعه‌ی </a:t>
            </a:r>
            <a:r>
              <a:rPr lang="fa-IR" sz="2800" dirty="0">
                <a:cs typeface="B Mitra" panose="00000400000000000000" pitchFamily="2" charset="-78"/>
              </a:rPr>
              <a:t>بخصوص است و بیشتر به زمان گذشته نوشته می شود.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این </a:t>
            </a:r>
            <a:r>
              <a:rPr lang="fa-IR" sz="2800" dirty="0">
                <a:cs typeface="B Mitra" panose="00000400000000000000" pitchFamily="2" charset="-78"/>
              </a:rPr>
              <a:t>یافته ها بدون تفسیر بیان می گردند، چرا که تفسیر آنها باید فقط در قسمت بحث وارد شود.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می </a:t>
            </a:r>
            <a:r>
              <a:rPr lang="fa-IR" sz="2800" dirty="0">
                <a:cs typeface="B Mitra" panose="00000400000000000000" pitchFamily="2" charset="-78"/>
              </a:rPr>
              <a:t>توان بخش یافته ها را بازتاب بخش روش ها دانست: برای هر روشی (که به کار برده اید)، یافته ی مرتبطی (که پیدا کرده اید) باید در این بخش وجود داشته باشد و بالعکس. </a:t>
            </a:r>
            <a:endParaRPr lang="fa-IR" sz="2800" dirty="0" smtClean="0">
              <a:cs typeface="B Mitra" panose="00000400000000000000" pitchFamily="2" charset="-78"/>
            </a:endParaRPr>
          </a:p>
        </p:txBody>
      </p:sp>
    </p:spTree>
    <p:extLst>
      <p:ext uri="{BB962C8B-B14F-4D97-AF65-F5344CB8AC3E}">
        <p14:creationId xmlns:p14="http://schemas.microsoft.com/office/powerpoint/2010/main" val="252271095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31229"/>
            <a:ext cx="7886700" cy="965523"/>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5" name="Content Placeholder 4"/>
          <p:cNvSpPr>
            <a:spLocks noGrp="1"/>
          </p:cNvSpPr>
          <p:nvPr>
            <p:ph idx="1"/>
          </p:nvPr>
        </p:nvSpPr>
        <p:spPr>
          <a:xfrm>
            <a:off x="395536" y="1268760"/>
            <a:ext cx="8568952" cy="5256584"/>
          </a:xfrm>
        </p:spPr>
        <p:txBody>
          <a:bodyPr>
            <a:noAutofit/>
          </a:bodyPr>
          <a:lstStyle/>
          <a:p>
            <a:pPr algn="just" rtl="1"/>
            <a:r>
              <a:rPr lang="fa-IR" sz="2800" dirty="0" smtClean="0">
                <a:cs typeface="B Mitra" panose="00000400000000000000" pitchFamily="2" charset="-78"/>
              </a:rPr>
              <a:t>ترتیب </a:t>
            </a:r>
            <a:r>
              <a:rPr lang="fa-IR" sz="2800" dirty="0">
                <a:cs typeface="B Mitra" panose="00000400000000000000" pitchFamily="2" charset="-78"/>
              </a:rPr>
              <a:t>معمول برای عناصر تشکیل دهنده آن عبارت است از: </a:t>
            </a:r>
            <a:endParaRPr lang="fa-IR" sz="2800" dirty="0" smtClean="0">
              <a:cs typeface="B Mitra" panose="00000400000000000000" pitchFamily="2" charset="-78"/>
            </a:endParaRPr>
          </a:p>
          <a:p>
            <a:pPr lvl="5" algn="just" rtl="1"/>
            <a:r>
              <a:rPr lang="fa-IR" sz="2400" dirty="0" smtClean="0">
                <a:cs typeface="B Mitra" panose="00000400000000000000" pitchFamily="2" charset="-78"/>
              </a:rPr>
              <a:t>ورود </a:t>
            </a:r>
            <a:r>
              <a:rPr lang="fa-IR" sz="2400" dirty="0">
                <a:cs typeface="B Mitra" panose="00000400000000000000" pitchFamily="2" charset="-78"/>
              </a:rPr>
              <a:t>به مطالعه / پاسخ، </a:t>
            </a:r>
            <a:endParaRPr lang="fa-IR" sz="2400" dirty="0" smtClean="0">
              <a:cs typeface="B Mitra" panose="00000400000000000000" pitchFamily="2" charset="-78"/>
            </a:endParaRPr>
          </a:p>
          <a:p>
            <a:pPr lvl="5" algn="just" rtl="1"/>
            <a:r>
              <a:rPr lang="fa-IR" sz="2400" dirty="0" smtClean="0">
                <a:cs typeface="B Mitra" panose="00000400000000000000" pitchFamily="2" charset="-78"/>
              </a:rPr>
              <a:t>خصوصیات </a:t>
            </a:r>
            <a:r>
              <a:rPr lang="fa-IR" sz="2400" dirty="0">
                <a:cs typeface="B Mitra" panose="00000400000000000000" pitchFamily="2" charset="-78"/>
              </a:rPr>
              <a:t>نمونه، </a:t>
            </a:r>
            <a:endParaRPr lang="fa-IR" sz="2400" dirty="0" smtClean="0">
              <a:cs typeface="B Mitra" panose="00000400000000000000" pitchFamily="2" charset="-78"/>
            </a:endParaRPr>
          </a:p>
          <a:p>
            <a:pPr lvl="5" algn="just" rtl="1"/>
            <a:r>
              <a:rPr lang="fa-IR" sz="2400" dirty="0" smtClean="0">
                <a:cs typeface="B Mitra" panose="00000400000000000000" pitchFamily="2" charset="-78"/>
              </a:rPr>
              <a:t>یافته </a:t>
            </a:r>
            <a:r>
              <a:rPr lang="fa-IR" sz="2400" dirty="0">
                <a:cs typeface="B Mitra" panose="00000400000000000000" pitchFamily="2" charset="-78"/>
              </a:rPr>
              <a:t>های حاصل از تجزیه و تحلیل اولیه، </a:t>
            </a:r>
            <a:endParaRPr lang="fa-IR" sz="2400" dirty="0" smtClean="0">
              <a:cs typeface="B Mitra" panose="00000400000000000000" pitchFamily="2" charset="-78"/>
            </a:endParaRPr>
          </a:p>
          <a:p>
            <a:pPr lvl="5" algn="just" rtl="1"/>
            <a:r>
              <a:rPr lang="fa-IR" sz="2400" dirty="0" smtClean="0">
                <a:cs typeface="B Mitra" panose="00000400000000000000" pitchFamily="2" charset="-78"/>
              </a:rPr>
              <a:t>تجزیه </a:t>
            </a:r>
            <a:r>
              <a:rPr lang="fa-IR" sz="2400" dirty="0">
                <a:cs typeface="B Mitra" panose="00000400000000000000" pitchFamily="2" charset="-78"/>
              </a:rPr>
              <a:t>و تحلیل ثانویه، </a:t>
            </a:r>
            <a:endParaRPr lang="fa-IR" sz="2400" dirty="0" smtClean="0">
              <a:cs typeface="B Mitra" panose="00000400000000000000" pitchFamily="2" charset="-78"/>
            </a:endParaRPr>
          </a:p>
          <a:p>
            <a:pPr lvl="5" algn="just" rtl="1"/>
            <a:r>
              <a:rPr lang="fa-IR" sz="2400" dirty="0" smtClean="0">
                <a:cs typeface="B Mitra" panose="00000400000000000000" pitchFamily="2" charset="-78"/>
              </a:rPr>
              <a:t>هر </a:t>
            </a:r>
            <a:r>
              <a:rPr lang="fa-IR" sz="2400" dirty="0">
                <a:cs typeface="B Mitra" panose="00000400000000000000" pitchFamily="2" charset="-78"/>
              </a:rPr>
              <a:t>یافته ی اضافی (دور از انتظار). </a:t>
            </a:r>
            <a:endParaRPr lang="fa-IR" sz="24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در </a:t>
            </a:r>
            <a:r>
              <a:rPr lang="fa-IR" sz="2800" dirty="0">
                <a:cs typeface="B Mitra" panose="00000400000000000000" pitchFamily="2" charset="-78"/>
              </a:rPr>
              <a:t>شکل مطلوب، بخش یافته ها تعاملی پویا بین متن و </a:t>
            </a:r>
            <a:r>
              <a:rPr lang="fa-IR" sz="2800" dirty="0" smtClean="0">
                <a:cs typeface="B Mitra" panose="00000400000000000000" pitchFamily="2" charset="-78"/>
              </a:rPr>
              <a:t>نمودارها/جداول </a:t>
            </a:r>
            <a:r>
              <a:rPr lang="fa-IR" sz="2800" dirty="0">
                <a:cs typeface="B Mitra" panose="00000400000000000000" pitchFamily="2" charset="-78"/>
              </a:rPr>
              <a:t>است که مهم ترین اطلاعات در هر دو نشان داده می شود.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جداول </a:t>
            </a:r>
            <a:r>
              <a:rPr lang="fa-IR" sz="2800" dirty="0">
                <a:cs typeface="B Mitra" panose="00000400000000000000" pitchFamily="2" charset="-78"/>
              </a:rPr>
              <a:t>و نمودارها خصوصاً برای ارائه مقادیر زیادی از داده ها مناسب </a:t>
            </a:r>
            <a:r>
              <a:rPr lang="fa-IR" sz="2800" dirty="0" smtClean="0">
                <a:cs typeface="B Mitra" panose="00000400000000000000" pitchFamily="2" charset="-78"/>
              </a:rPr>
              <a:t>هستند.</a:t>
            </a:r>
            <a:endParaRPr lang="en-US" sz="2800" dirty="0">
              <a:cs typeface="B Mitra" panose="00000400000000000000" pitchFamily="2" charset="-78"/>
            </a:endParaRPr>
          </a:p>
        </p:txBody>
      </p:sp>
    </p:spTree>
    <p:extLst>
      <p:ext uri="{BB962C8B-B14F-4D97-AF65-F5344CB8AC3E}">
        <p14:creationId xmlns:p14="http://schemas.microsoft.com/office/powerpoint/2010/main" val="296973744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31229"/>
            <a:ext cx="7886700" cy="965523"/>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5" name="Content Placeholder 4"/>
          <p:cNvSpPr>
            <a:spLocks noGrp="1"/>
          </p:cNvSpPr>
          <p:nvPr>
            <p:ph idx="1"/>
          </p:nvPr>
        </p:nvSpPr>
        <p:spPr>
          <a:xfrm>
            <a:off x="395536" y="1268760"/>
            <a:ext cx="8568952" cy="5256584"/>
          </a:xfrm>
        </p:spPr>
        <p:txBody>
          <a:bodyPr>
            <a:noAutofit/>
          </a:bodyPr>
          <a:lstStyle/>
          <a:p>
            <a:pPr algn="just" rtl="1"/>
            <a:r>
              <a:rPr lang="fa-IR" sz="2800" dirty="0">
                <a:cs typeface="B Mitra" panose="00000400000000000000" pitchFamily="2" charset="-78"/>
              </a:rPr>
              <a:t>کلمه </a:t>
            </a:r>
            <a:r>
              <a:rPr lang="fa-IR" sz="2800" dirty="0">
                <a:solidFill>
                  <a:srgbClr val="FF0000"/>
                </a:solidFill>
                <a:cs typeface="B Mitra" panose="00000400000000000000" pitchFamily="2" charset="-78"/>
              </a:rPr>
              <a:t>"معنی دار" </a:t>
            </a:r>
            <a:r>
              <a:rPr lang="fa-IR" sz="2800" dirty="0">
                <a:cs typeface="B Mitra" panose="00000400000000000000" pitchFamily="2" charset="-78"/>
              </a:rPr>
              <a:t>اغلب در زبان روزمره برای القای اهمیت و یا قابل توجه بودن به کار می رود، اما در یک مقاله علمی، احتمالاً بهتر است در صورتی که می خواهید تفاوت به اثبات رسیده توسط یک آزمون آماری را گزارش بدهید از اصطلاح </a:t>
            </a:r>
            <a:r>
              <a:rPr lang="fa-IR" sz="2800" dirty="0">
                <a:solidFill>
                  <a:srgbClr val="FF0000"/>
                </a:solidFill>
                <a:cs typeface="B Mitra" panose="00000400000000000000" pitchFamily="2" charset="-78"/>
              </a:rPr>
              <a:t>"از نظر آماری معنی دار" </a:t>
            </a:r>
            <a:r>
              <a:rPr lang="fa-IR" sz="2800" dirty="0">
                <a:cs typeface="B Mitra" panose="00000400000000000000" pitchFamily="2" charset="-78"/>
              </a:rPr>
              <a:t>استفاده نمایید.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اگر </a:t>
            </a:r>
            <a:r>
              <a:rPr lang="fa-IR" sz="2800" dirty="0">
                <a:cs typeface="B Mitra" panose="00000400000000000000" pitchFamily="2" charset="-78"/>
              </a:rPr>
              <a:t>چه گزارش مقدار احتمال </a:t>
            </a:r>
            <a:r>
              <a:rPr lang="fa-IR" sz="2800" dirty="0">
                <a:solidFill>
                  <a:srgbClr val="FF0000"/>
                </a:solidFill>
                <a:cs typeface="B Mitra" panose="00000400000000000000" pitchFamily="2" charset="-78"/>
              </a:rPr>
              <a:t>(</a:t>
            </a:r>
            <a:r>
              <a:rPr lang="en-US" sz="2800" dirty="0">
                <a:solidFill>
                  <a:srgbClr val="FF0000"/>
                </a:solidFill>
                <a:cs typeface="B Mitra" panose="00000400000000000000" pitchFamily="2" charset="-78"/>
              </a:rPr>
              <a:t>P-value</a:t>
            </a:r>
            <a:r>
              <a:rPr lang="fa-IR" sz="2800" dirty="0" smtClean="0">
                <a:solidFill>
                  <a:srgbClr val="FF0000"/>
                </a:solidFill>
                <a:cs typeface="B Mitra" panose="00000400000000000000" pitchFamily="2" charset="-78"/>
              </a:rPr>
              <a:t>) </a:t>
            </a:r>
            <a:r>
              <a:rPr lang="fa-IR" sz="2800" dirty="0" smtClean="0">
                <a:cs typeface="B Mitra" panose="00000400000000000000" pitchFamily="2" charset="-78"/>
              </a:rPr>
              <a:t>در </a:t>
            </a:r>
            <a:r>
              <a:rPr lang="fa-IR" sz="2800" dirty="0">
                <a:cs typeface="B Mitra" panose="00000400000000000000" pitchFamily="2" charset="-78"/>
              </a:rPr>
              <a:t>متون پزشکی بسیار معمول است، ولی تفسیر یافته ها صرفاً بر اساس </a:t>
            </a:r>
            <a:r>
              <a:rPr lang="en-US" sz="2800" dirty="0">
                <a:cs typeface="B Mitra" panose="00000400000000000000" pitchFamily="2" charset="-78"/>
              </a:rPr>
              <a:t>P-value</a:t>
            </a:r>
            <a:r>
              <a:rPr lang="fa-IR" sz="2800" dirty="0">
                <a:cs typeface="B Mitra" panose="00000400000000000000" pitchFamily="2" charset="-78"/>
              </a:rPr>
              <a:t> می‎تواند گمراه کننده و بنابراین بی ارزش باشد.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solidFill>
                  <a:srgbClr val="FF0000"/>
                </a:solidFill>
                <a:cs typeface="B Mitra" panose="00000400000000000000" pitchFamily="2" charset="-78"/>
              </a:rPr>
              <a:t>فاصله </a:t>
            </a:r>
            <a:r>
              <a:rPr lang="fa-IR" sz="2800" dirty="0">
                <a:solidFill>
                  <a:srgbClr val="FF0000"/>
                </a:solidFill>
                <a:cs typeface="B Mitra" panose="00000400000000000000" pitchFamily="2" charset="-78"/>
              </a:rPr>
              <a:t>اطمینان 95٪ </a:t>
            </a:r>
            <a:r>
              <a:rPr lang="fa-IR" sz="2800" dirty="0">
                <a:cs typeface="B Mitra" panose="00000400000000000000" pitchFamily="2" charset="-78"/>
              </a:rPr>
              <a:t>نه تنها شامل اطلاعات </a:t>
            </a:r>
            <a:r>
              <a:rPr lang="en-US" sz="2800" dirty="0">
                <a:cs typeface="B Mitra" panose="00000400000000000000" pitchFamily="2" charset="-78"/>
              </a:rPr>
              <a:t>P-value</a:t>
            </a:r>
            <a:r>
              <a:rPr lang="fa-IR" sz="2800" dirty="0">
                <a:cs typeface="B Mitra" panose="00000400000000000000" pitchFamily="2" charset="-78"/>
              </a:rPr>
              <a:t> می‎شود، بلکه علاوه بر آن جهت تاثیر درمان (چه به سمت آسیب و چه بهبود)، اندازه برآورد تاثیر، و درجه دقت را نشان می دهد.</a:t>
            </a:r>
            <a:endParaRPr lang="en-US" sz="2800" dirty="0">
              <a:cs typeface="B Mitra" panose="00000400000000000000" pitchFamily="2" charset="-78"/>
            </a:endParaRPr>
          </a:p>
          <a:p>
            <a:pPr algn="just" rtl="1"/>
            <a:endParaRPr lang="en-US" sz="2800" dirty="0">
              <a:cs typeface="B Mitra" panose="00000400000000000000" pitchFamily="2" charset="-78"/>
            </a:endParaRPr>
          </a:p>
        </p:txBody>
      </p:sp>
    </p:spTree>
    <p:extLst>
      <p:ext uri="{BB962C8B-B14F-4D97-AF65-F5344CB8AC3E}">
        <p14:creationId xmlns:p14="http://schemas.microsoft.com/office/powerpoint/2010/main" val="11554356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196752"/>
            <a:ext cx="8424936" cy="5400600"/>
          </a:xfrm>
        </p:spPr>
        <p:txBody>
          <a:bodyPr>
            <a:noAutofit/>
          </a:bodyPr>
          <a:lstStyle/>
          <a:p>
            <a:pPr algn="r" rtl="1"/>
            <a:r>
              <a:rPr lang="fa-IR" sz="2800" dirty="0">
                <a:cs typeface="B Mitra" panose="00000400000000000000" pitchFamily="2" charset="-78"/>
              </a:rPr>
              <a:t>خط سیر مقاله خود را در نظر داشته باشید: نتایج ذکر شده در بخش یافته ها باید با مقدمه هماهنگ بوده، سوالات تحقیق مطرح شده در مقدمه را پاسخ داده و از روش های ذکر شده در بخش روش ها حاصل شده باشند.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fa-IR" sz="2800" dirty="0" smtClean="0">
                <a:cs typeface="B Mitra" panose="00000400000000000000" pitchFamily="2" charset="-78"/>
              </a:rPr>
              <a:t>حفظ </a:t>
            </a:r>
            <a:r>
              <a:rPr lang="fa-IR" sz="2800" dirty="0">
                <a:cs typeface="B Mitra" panose="00000400000000000000" pitchFamily="2" charset="-78"/>
              </a:rPr>
              <a:t>این تمرکز به شما کمک خواهد کرد موجز بنویسید، یعنی به درستی تصمیم بگیرید که کدام یافته‎ها را ارائه کنید و کدام ها را حذف نمایید.</a:t>
            </a:r>
            <a:endParaRPr lang="en-US" sz="2800" dirty="0">
              <a:cs typeface="B Mitra" panose="00000400000000000000" pitchFamily="2" charset="-78"/>
            </a:endParaRPr>
          </a:p>
        </p:txBody>
      </p:sp>
    </p:spTree>
    <p:extLst>
      <p:ext uri="{BB962C8B-B14F-4D97-AF65-F5344CB8AC3E}">
        <p14:creationId xmlns:p14="http://schemas.microsoft.com/office/powerpoint/2010/main" val="17927446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4221088"/>
            <a:ext cx="7772400" cy="1362075"/>
          </a:xfrm>
        </p:spPr>
        <p:txBody>
          <a:bodyPr/>
          <a:lstStyle/>
          <a:p>
            <a:pPr algn="ctr" rtl="1"/>
            <a:r>
              <a:rPr lang="fa-IR" dirty="0" smtClean="0">
                <a:solidFill>
                  <a:srgbClr val="FF0000"/>
                </a:solidFill>
                <a:cs typeface="B Titr" panose="00000700000000000000" pitchFamily="2" charset="-78"/>
              </a:rPr>
              <a:t>روش‌ها</a:t>
            </a:r>
            <a:r>
              <a:rPr lang="en-US" dirty="0">
                <a:solidFill>
                  <a:srgbClr val="FF0000"/>
                </a:solidFill>
                <a:cs typeface="B Titr" panose="00000700000000000000" pitchFamily="2" charset="-78"/>
              </a:rPr>
              <a:t/>
            </a:r>
            <a:br>
              <a:rPr lang="en-US" dirty="0">
                <a:solidFill>
                  <a:srgbClr val="FF0000"/>
                </a:solidFill>
                <a:cs typeface="B Titr" panose="00000700000000000000" pitchFamily="2" charset="-78"/>
              </a:rPr>
            </a:br>
            <a:endParaRPr lang="en-US" dirty="0"/>
          </a:p>
        </p:txBody>
      </p:sp>
      <p:sp>
        <p:nvSpPr>
          <p:cNvPr id="3" name="Text Placeholder 2"/>
          <p:cNvSpPr>
            <a:spLocks noGrp="1"/>
          </p:cNvSpPr>
          <p:nvPr>
            <p:ph type="body" idx="1"/>
          </p:nvPr>
        </p:nvSpPr>
        <p:spPr>
          <a:xfrm>
            <a:off x="736005" y="1340768"/>
            <a:ext cx="7772400" cy="1500187"/>
          </a:xfrm>
        </p:spPr>
        <p:txBody>
          <a:bodyPr>
            <a:noAutofit/>
          </a:bodyPr>
          <a:lstStyle/>
          <a:p>
            <a:pPr algn="ctr" rtl="1"/>
            <a:endParaRPr lang="en-US" sz="2800" dirty="0" smtClean="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نگارش و انتشار موثر مقالات علمی </a:t>
            </a:r>
            <a:endParaRPr lang="en-US" sz="2800" dirty="0" smtClean="0">
              <a:solidFill>
                <a:srgbClr val="FF0000"/>
              </a:solidFill>
              <a:cs typeface="B Titr" panose="00000700000000000000" pitchFamily="2" charset="-78"/>
            </a:endParaRPr>
          </a:p>
          <a:p>
            <a:pPr algn="ctr" rtl="1"/>
            <a:r>
              <a:rPr lang="fa-IR" sz="2800" dirty="0" smtClean="0">
                <a:solidFill>
                  <a:srgbClr val="FF0000"/>
                </a:solidFill>
                <a:cs typeface="B Titr" panose="00000700000000000000" pitchFamily="2" charset="-78"/>
              </a:rPr>
              <a:t>بخش چهارم</a:t>
            </a:r>
            <a:endParaRPr lang="en-US" sz="2800" dirty="0" smtClean="0">
              <a:solidFill>
                <a:srgbClr val="FF0000"/>
              </a:solidFill>
              <a:cs typeface="B Titr" panose="00000700000000000000" pitchFamily="2" charset="-78"/>
            </a:endParaRPr>
          </a:p>
          <a:p>
            <a:pPr algn="ctr" rtl="1"/>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68010455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196752"/>
            <a:ext cx="8424936" cy="5400600"/>
          </a:xfrm>
        </p:spPr>
        <p:txBody>
          <a:bodyPr>
            <a:noAutofit/>
          </a:bodyPr>
          <a:lstStyle/>
          <a:p>
            <a:pPr algn="just" rtl="1"/>
            <a:r>
              <a:rPr lang="fa-IR" sz="2800" dirty="0">
                <a:cs typeface="B Mitra" panose="00000400000000000000" pitchFamily="2" charset="-78"/>
              </a:rPr>
              <a:t>بخش یافته ها را با شرح </a:t>
            </a:r>
            <a:r>
              <a:rPr lang="fa-IR" sz="2800" dirty="0">
                <a:solidFill>
                  <a:srgbClr val="FF0000"/>
                </a:solidFill>
                <a:cs typeface="B Mitra" panose="00000400000000000000" pitchFamily="2" charset="-78"/>
              </a:rPr>
              <a:t>چگونگی </a:t>
            </a:r>
            <a:r>
              <a:rPr lang="fa-IR" sz="2800" dirty="0" smtClean="0">
                <a:solidFill>
                  <a:srgbClr val="FF0000"/>
                </a:solidFill>
                <a:cs typeface="B Mitra" panose="00000400000000000000" pitchFamily="2" charset="-78"/>
              </a:rPr>
              <a:t>به‌کارگیری/پاسخ </a:t>
            </a:r>
            <a:r>
              <a:rPr lang="fa-IR" sz="2800" dirty="0">
                <a:solidFill>
                  <a:srgbClr val="FF0000"/>
                </a:solidFill>
                <a:cs typeface="B Mitra" panose="00000400000000000000" pitchFamily="2" charset="-78"/>
              </a:rPr>
              <a:t>دهی شرکت کنندگان</a:t>
            </a:r>
            <a:r>
              <a:rPr lang="fa-IR" sz="2800" dirty="0">
                <a:cs typeface="B Mitra" panose="00000400000000000000" pitchFamily="2" charset="-78"/>
              </a:rPr>
              <a:t>، یا ترجیحاً بازده روش‎های دیگری که توسط آن ها داده های مطالعه را برای تجزیه و تحلیل بدست آورده اید، آغاز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در </a:t>
            </a:r>
            <a:r>
              <a:rPr lang="fa-IR" sz="2800" dirty="0">
                <a:cs typeface="B Mitra" panose="00000400000000000000" pitchFamily="2" charset="-78"/>
              </a:rPr>
              <a:t>یک پژوهش آینده نگر، مانند کارآزمایی های شاهددار تصادفی، ارائه یک نمودار از روش وارد کردن افراد به مطالعه و پاسخ دهی شرکت کنندگان به درمان و یا اندازه گیری رویدادها بسیار مفید است (و این معمولاً </a:t>
            </a:r>
            <a:r>
              <a:rPr lang="fa-IR" sz="2800" dirty="0">
                <a:solidFill>
                  <a:srgbClr val="FF0000"/>
                </a:solidFill>
                <a:cs typeface="B Mitra" panose="00000400000000000000" pitchFamily="2" charset="-78"/>
              </a:rPr>
              <a:t>نمودار 1</a:t>
            </a:r>
            <a:r>
              <a:rPr lang="fa-IR" sz="2800" dirty="0">
                <a:cs typeface="B Mitra" panose="00000400000000000000" pitchFamily="2" charset="-78"/>
              </a:rPr>
              <a:t> مقاله شما خواهد شد).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گام </a:t>
            </a:r>
            <a:r>
              <a:rPr lang="fa-IR" sz="2800" dirty="0">
                <a:cs typeface="B Mitra" panose="00000400000000000000" pitchFamily="2" charset="-78"/>
              </a:rPr>
              <a:t>بعدی </a:t>
            </a:r>
            <a:r>
              <a:rPr lang="fa-IR" sz="2800" dirty="0">
                <a:solidFill>
                  <a:srgbClr val="FF0000"/>
                </a:solidFill>
                <a:cs typeface="B Mitra" panose="00000400000000000000" pitchFamily="2" charset="-78"/>
              </a:rPr>
              <a:t>توصیف خصوصیات نمونه‎های </a:t>
            </a:r>
            <a:r>
              <a:rPr lang="fa-IR" sz="2800" dirty="0">
                <a:cs typeface="B Mitra" panose="00000400000000000000" pitchFamily="2" charset="-78"/>
              </a:rPr>
              <a:t>مورد بررسی در مطالعه است. اطلاعات در مورد نمونه‎ها را می توانید بصورت بسیار کارآمدی در یک جدول (معمولاً </a:t>
            </a:r>
            <a:r>
              <a:rPr lang="fa-IR" sz="2800" dirty="0">
                <a:solidFill>
                  <a:srgbClr val="FF0000"/>
                </a:solidFill>
                <a:cs typeface="B Mitra" panose="00000400000000000000" pitchFamily="2" charset="-78"/>
              </a:rPr>
              <a:t>جدول 1</a:t>
            </a:r>
            <a:r>
              <a:rPr lang="fa-IR" sz="2800" dirty="0">
                <a:cs typeface="B Mitra" panose="00000400000000000000" pitchFamily="2" charset="-78"/>
              </a:rPr>
              <a:t>) ارائه کنید که همچنین باید شامل مشخصات دموگرافیک اصلی و متغیرهای مهم بالینی و سبک زندگی باشد.</a:t>
            </a:r>
            <a:endParaRPr lang="en-US" sz="2800" dirty="0">
              <a:cs typeface="B Mitra" panose="00000400000000000000" pitchFamily="2" charset="-78"/>
            </a:endParaRPr>
          </a:p>
        </p:txBody>
      </p:sp>
    </p:spTree>
    <p:extLst>
      <p:ext uri="{BB962C8B-B14F-4D97-AF65-F5344CB8AC3E}">
        <p14:creationId xmlns:p14="http://schemas.microsoft.com/office/powerpoint/2010/main" val="10682754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196752"/>
            <a:ext cx="8424936" cy="5400600"/>
          </a:xfrm>
        </p:spPr>
        <p:txBody>
          <a:bodyPr>
            <a:noAutofit/>
          </a:bodyPr>
          <a:lstStyle/>
          <a:p>
            <a:pPr algn="just" rtl="1"/>
            <a:r>
              <a:rPr lang="fa-IR" sz="2800" dirty="0">
                <a:cs typeface="B Mitra" panose="00000400000000000000" pitchFamily="2" charset="-78"/>
              </a:rPr>
              <a:t>از جداول و نمودارهای بیشتر برای تایید متن اصلی بخش یافته ها استفاده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با </a:t>
            </a:r>
            <a:r>
              <a:rPr lang="fa-IR" sz="2800" dirty="0">
                <a:cs typeface="B Mitra" panose="00000400000000000000" pitchFamily="2" charset="-78"/>
              </a:rPr>
              <a:t>وجود تمام اطلاعات موجود</a:t>
            </a:r>
            <a:r>
              <a:rPr lang="ar-SA" sz="2800" dirty="0">
                <a:cs typeface="B Mitra" panose="00000400000000000000" pitchFamily="2" charset="-78"/>
              </a:rPr>
              <a:t> </a:t>
            </a:r>
            <a:r>
              <a:rPr lang="fa-IR" sz="2800" dirty="0">
                <a:cs typeface="B Mitra" panose="00000400000000000000" pitchFamily="2" charset="-78"/>
              </a:rPr>
              <a:t> در جداول و نمودارها، نباید این اطلاعات را بطور کامل در متن تکرار کنید، بلکه تنها یافته‎هایی را که فرضیه شما را حمایت می کنند و یا دور از انتظار هستند مورد تاکید قرار دهید.</a:t>
            </a:r>
            <a:endParaRPr lang="en-US" sz="2800" dirty="0">
              <a:cs typeface="B Mitra" panose="00000400000000000000" pitchFamily="2" charset="-78"/>
            </a:endParaRPr>
          </a:p>
          <a:p>
            <a:pPr algn="just" rtl="1"/>
            <a:endParaRPr lang="fa-IR" sz="2800" dirty="0" smtClean="0">
              <a:cs typeface="B Mitra" panose="00000400000000000000" pitchFamily="2" charset="-78"/>
            </a:endParaRPr>
          </a:p>
          <a:p>
            <a:pPr algn="just" rtl="1"/>
            <a:r>
              <a:rPr lang="fa-IR" sz="2800" dirty="0" smtClean="0">
                <a:cs typeface="B Mitra" panose="00000400000000000000" pitchFamily="2" charset="-78"/>
              </a:rPr>
              <a:t>یک </a:t>
            </a:r>
            <a:r>
              <a:rPr lang="fa-IR" sz="2800" dirty="0">
                <a:cs typeface="B Mitra" panose="00000400000000000000" pitchFamily="2" charset="-78"/>
              </a:rPr>
              <a:t>پاراگراف جدید برای نتایج حاصل از تجزیه و تحلیل اولیه بنویسید. این نتایج باید در ابتدای بخش یافته ها آورده شوند تا بر اهمیت آنها تاکید شود.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همچنین </a:t>
            </a:r>
            <a:r>
              <a:rPr lang="fa-IR" sz="2800" dirty="0">
                <a:cs typeface="B Mitra" panose="00000400000000000000" pitchFamily="2" charset="-78"/>
              </a:rPr>
              <a:t>یک پاراگراف جدا برای نتایج حاصل از تجزیه و تحلیل ثانویه قرار دهید. </a:t>
            </a:r>
            <a:r>
              <a:rPr lang="en-US" sz="2800" dirty="0">
                <a:cs typeface="B Mitra" panose="00000400000000000000" pitchFamily="2" charset="-78"/>
              </a:rPr>
              <a:t> </a:t>
            </a:r>
          </a:p>
          <a:p>
            <a:pPr algn="just" rtl="1"/>
            <a:endParaRPr lang="en-US" sz="2800" dirty="0">
              <a:cs typeface="B Mitra" panose="00000400000000000000" pitchFamily="2" charset="-78"/>
            </a:endParaRPr>
          </a:p>
        </p:txBody>
      </p:sp>
    </p:spTree>
    <p:extLst>
      <p:ext uri="{BB962C8B-B14F-4D97-AF65-F5344CB8AC3E}">
        <p14:creationId xmlns:p14="http://schemas.microsoft.com/office/powerpoint/2010/main" val="30184404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0"/>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891900"/>
            <a:ext cx="8424936" cy="5849467"/>
          </a:xfrm>
        </p:spPr>
        <p:txBody>
          <a:bodyPr>
            <a:noAutofit/>
          </a:bodyPr>
          <a:lstStyle/>
          <a:p>
            <a:pPr algn="just" rtl="1"/>
            <a:r>
              <a:rPr lang="fa-IR" sz="2800" dirty="0">
                <a:cs typeface="B Mitra" panose="00000400000000000000" pitchFamily="2" charset="-78"/>
              </a:rPr>
              <a:t>بخش یافته ها را با یک پاراگراف کوتاه درباره ی </a:t>
            </a:r>
            <a:r>
              <a:rPr lang="fa-IR" sz="2800" dirty="0">
                <a:solidFill>
                  <a:srgbClr val="FF0000"/>
                </a:solidFill>
                <a:cs typeface="B Mitra" panose="00000400000000000000" pitchFamily="2" charset="-78"/>
              </a:rPr>
              <a:t>یافته های اضافی </a:t>
            </a:r>
            <a:r>
              <a:rPr lang="fa-IR" sz="2800" dirty="0">
                <a:cs typeface="B Mitra" panose="00000400000000000000" pitchFamily="2" charset="-78"/>
              </a:rPr>
              <a:t>(از قبل پیش بینی نشده)، در صورت وجود، پایان دهید.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به </a:t>
            </a:r>
            <a:r>
              <a:rPr lang="fa-IR" sz="2800" dirty="0">
                <a:cs typeface="B Mitra" panose="00000400000000000000" pitchFamily="2" charset="-78"/>
              </a:rPr>
              <a:t>روشنی توضیح دهید که این یافته ها از تجزیه و تحلیل های جانبی (تحلیل های پسا – تجربه ای) حاصل شده‎اند و برای تولید فرضیات جدید در نظر گرفته </a:t>
            </a:r>
            <a:r>
              <a:rPr lang="fa-IR" sz="2800" dirty="0" smtClean="0">
                <a:cs typeface="B Mitra" panose="00000400000000000000" pitchFamily="2" charset="-78"/>
              </a:rPr>
              <a:t>می‌شوند</a:t>
            </a:r>
            <a:r>
              <a:rPr lang="fa-IR" sz="2800" dirty="0">
                <a:cs typeface="B Mitra" panose="00000400000000000000" pitchFamily="2" charset="-78"/>
              </a:rPr>
              <a:t>.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از </a:t>
            </a:r>
            <a:r>
              <a:rPr lang="fa-IR" sz="2800" dirty="0">
                <a:cs typeface="B Mitra" panose="00000400000000000000" pitchFamily="2" charset="-78"/>
              </a:rPr>
              <a:t>به کار بردن کلماتی مانند "به طور قابل ملاحظه ای" یا "به طور چشمگیری" که اشاره به تفسیر یافته ها دارند، اجتناب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از </a:t>
            </a:r>
            <a:r>
              <a:rPr lang="fa-IR" sz="2800" dirty="0">
                <a:cs typeface="B Mitra" panose="00000400000000000000" pitchFamily="2" charset="-78"/>
              </a:rPr>
              <a:t>جملات و کلمات مشابه برای ارائه نتایج یکسان استفاده کنید و سعی نکنید راه های جدیدی برای نوشتن یک مفهوم (مثلاً، مترادف ها) پیدا کنید، چون این کار تنها خواننده را به اشتباه می اندازد.</a:t>
            </a:r>
            <a:endParaRPr lang="en-US" sz="2800" dirty="0">
              <a:cs typeface="B Mitra" panose="00000400000000000000" pitchFamily="2" charset="-78"/>
            </a:endParaRPr>
          </a:p>
        </p:txBody>
      </p:sp>
    </p:spTree>
    <p:extLst>
      <p:ext uri="{BB962C8B-B14F-4D97-AF65-F5344CB8AC3E}">
        <p14:creationId xmlns:p14="http://schemas.microsoft.com/office/powerpoint/2010/main" val="317393731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32656"/>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340768"/>
            <a:ext cx="8424936" cy="5400599"/>
          </a:xfrm>
        </p:spPr>
        <p:txBody>
          <a:bodyPr>
            <a:noAutofit/>
          </a:bodyPr>
          <a:lstStyle/>
          <a:p>
            <a:pPr algn="just" rtl="1"/>
            <a:r>
              <a:rPr lang="fa-IR" sz="2800" dirty="0">
                <a:cs typeface="B Mitra" panose="00000400000000000000" pitchFamily="2" charset="-78"/>
              </a:rPr>
              <a:t>همیشه ترتیب مشابهی را برای ارائه اطلاعات استفاده کنید. برای مثال، همواره یافته های گروه مداخله را قبل از گروه شاهد گزارش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شاخص </a:t>
            </a:r>
            <a:r>
              <a:rPr lang="fa-IR" sz="2800" dirty="0">
                <a:cs typeface="B Mitra" panose="00000400000000000000" pitchFamily="2" charset="-78"/>
              </a:rPr>
              <a:t>های اندازه تاثیر، از جمله نسبت شانس (</a:t>
            </a:r>
            <a:r>
              <a:rPr lang="en-US" sz="2800" dirty="0">
                <a:cs typeface="B Mitra" panose="00000400000000000000" pitchFamily="2" charset="-78"/>
              </a:rPr>
              <a:t>OR</a:t>
            </a:r>
            <a:r>
              <a:rPr lang="fa-IR" sz="2800" dirty="0">
                <a:cs typeface="B Mitra" panose="00000400000000000000" pitchFamily="2" charset="-78"/>
              </a:rPr>
              <a:t>) و یا خطر </a:t>
            </a:r>
            <a:r>
              <a:rPr lang="fa-IR" sz="2800" dirty="0" smtClean="0">
                <a:cs typeface="B Mitra" panose="00000400000000000000" pitchFamily="2" charset="-78"/>
              </a:rPr>
              <a:t>نسبی (</a:t>
            </a:r>
            <a:r>
              <a:rPr lang="en-US" sz="2800" dirty="0" smtClean="0">
                <a:cs typeface="B Mitra" panose="00000400000000000000" pitchFamily="2" charset="-78"/>
              </a:rPr>
              <a:t>RR</a:t>
            </a:r>
            <a:r>
              <a:rPr lang="fa-IR" sz="2800" dirty="0" smtClean="0">
                <a:cs typeface="B Mitra" panose="00000400000000000000" pitchFamily="2" charset="-78"/>
              </a:rPr>
              <a:t>)، </a:t>
            </a:r>
            <a:r>
              <a:rPr lang="fa-IR" sz="2800" dirty="0">
                <a:cs typeface="B Mitra" panose="00000400000000000000" pitchFamily="2" charset="-78"/>
              </a:rPr>
              <a:t>را همراه با فاصله اطمینان 95٪ آنها ارائه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هرگز </a:t>
            </a:r>
            <a:r>
              <a:rPr lang="fa-IR" sz="2800" dirty="0">
                <a:cs typeface="B Mitra" panose="00000400000000000000" pitchFamily="2" charset="-78"/>
              </a:rPr>
              <a:t>نتایج را تنها با </a:t>
            </a:r>
            <a:r>
              <a:rPr lang="en-US" sz="2800" dirty="0">
                <a:cs typeface="B Mitra" panose="00000400000000000000" pitchFamily="2" charset="-78"/>
              </a:rPr>
              <a:t>P-value</a:t>
            </a:r>
            <a:r>
              <a:rPr lang="fa-IR" sz="2800" dirty="0">
                <a:cs typeface="B Mitra" panose="00000400000000000000" pitchFamily="2" charset="-78"/>
              </a:rPr>
              <a:t> گزارش نکنید.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p:txBody>
      </p:sp>
    </p:spTree>
    <p:extLst>
      <p:ext uri="{BB962C8B-B14F-4D97-AF65-F5344CB8AC3E}">
        <p14:creationId xmlns:p14="http://schemas.microsoft.com/office/powerpoint/2010/main" val="350395837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04291"/>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268760"/>
            <a:ext cx="8424936" cy="5472607"/>
          </a:xfrm>
        </p:spPr>
        <p:txBody>
          <a:bodyPr>
            <a:noAutofit/>
          </a:bodyPr>
          <a:lstStyle/>
          <a:p>
            <a:pPr algn="just" rtl="1"/>
            <a:r>
              <a:rPr lang="fa-IR" sz="2800" dirty="0" smtClean="0">
                <a:cs typeface="B Mitra" panose="00000400000000000000" pitchFamily="2" charset="-78"/>
              </a:rPr>
              <a:t>برای </a:t>
            </a:r>
            <a:r>
              <a:rPr lang="fa-IR" sz="2800" dirty="0">
                <a:cs typeface="B Mitra" panose="00000400000000000000" pitchFamily="2" charset="-78"/>
              </a:rPr>
              <a:t>گزارش ارقام، همواره از اعشار معنی دار استفاده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بنابراین </a:t>
            </a:r>
            <a:r>
              <a:rPr lang="fa-IR" sz="2800" dirty="0">
                <a:cs typeface="B Mitra" panose="00000400000000000000" pitchFamily="2" charset="-78"/>
              </a:rPr>
              <a:t>در غیر از موردی که حجم نمونه‎ی شما بسیار بزرگ باشد (فرض کنید 1000 &lt; ‎</a:t>
            </a:r>
            <a:r>
              <a:rPr lang="en-US" sz="2800" dirty="0">
                <a:cs typeface="B Mitra" panose="00000400000000000000" pitchFamily="2" charset="-78"/>
              </a:rPr>
              <a:t>N</a:t>
            </a:r>
            <a:r>
              <a:rPr lang="fa-IR" sz="2800" dirty="0">
                <a:cs typeface="B Mitra" panose="00000400000000000000" pitchFamily="2" charset="-78"/>
              </a:rPr>
              <a:t>)، مقادیر عددی را با یک اعشار بیان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علاوه </a:t>
            </a:r>
            <a:r>
              <a:rPr lang="fa-IR" sz="2800" dirty="0">
                <a:cs typeface="B Mitra" panose="00000400000000000000" pitchFamily="2" charset="-78"/>
              </a:rPr>
              <a:t>بر این، شاخص های مرکزی (</a:t>
            </a:r>
            <a:r>
              <a:rPr lang="en-US" sz="2800" dirty="0">
                <a:cs typeface="B Mitra" panose="00000400000000000000" pitchFamily="2" charset="-78"/>
              </a:rPr>
              <a:t>central tendency</a:t>
            </a:r>
            <a:r>
              <a:rPr lang="fa-IR" sz="2800" dirty="0">
                <a:cs typeface="B Mitra" panose="00000400000000000000" pitchFamily="2" charset="-78"/>
              </a:rPr>
              <a:t>) را همراه با سنجه‌های پراکندگی ارائه کنید: میانگین (انحراف معیار) و یا میانه (دامنه ی میان چارکی). </a:t>
            </a:r>
            <a:endParaRPr lang="en-US" sz="2800" dirty="0" smtClean="0">
              <a:cs typeface="B Mitra" panose="00000400000000000000" pitchFamily="2" charset="-78"/>
            </a:endParaRPr>
          </a:p>
          <a:p>
            <a:pPr algn="just" rtl="1"/>
            <a:endParaRPr lang="en-US" sz="2800" dirty="0">
              <a:cs typeface="B Mitra" panose="00000400000000000000" pitchFamily="2" charset="-78"/>
            </a:endParaRPr>
          </a:p>
          <a:p>
            <a:pPr algn="just" rtl="1"/>
            <a:r>
              <a:rPr lang="fa-IR" sz="2800" dirty="0" smtClean="0">
                <a:cs typeface="B Mitra" panose="00000400000000000000" pitchFamily="2" charset="-78"/>
              </a:rPr>
              <a:t>همیشه </a:t>
            </a:r>
            <a:r>
              <a:rPr lang="fa-IR" sz="2800" dirty="0">
                <a:cs typeface="B Mitra" panose="00000400000000000000" pitchFamily="2" charset="-78"/>
              </a:rPr>
              <a:t>تعداد مطلق موارد را علاوه بر مقادیر نسبی گزارش دهید (به عنوان مثال، "مقدار بدست آمده 22 درصد (33 از 150) در گروه مداخله در مقایسه با 15 درصد (23 از 150) در گروه شاهد بود").</a:t>
            </a:r>
            <a:endParaRPr lang="en-US" sz="2800" dirty="0">
              <a:cs typeface="B Mitra" panose="00000400000000000000" pitchFamily="2" charset="-78"/>
            </a:endParaRPr>
          </a:p>
          <a:p>
            <a:pPr algn="just" rtl="1"/>
            <a:endParaRPr lang="en-US" sz="2800" dirty="0">
              <a:cs typeface="B Mitra" panose="00000400000000000000" pitchFamily="2" charset="-78"/>
            </a:endParaRPr>
          </a:p>
        </p:txBody>
      </p:sp>
    </p:spTree>
    <p:extLst>
      <p:ext uri="{BB962C8B-B14F-4D97-AF65-F5344CB8AC3E}">
        <p14:creationId xmlns:p14="http://schemas.microsoft.com/office/powerpoint/2010/main" val="16186068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3"/>
          <p:cNvGraphicFramePr>
            <a:graphicFrameLocks noGrp="1"/>
          </p:cNvGraphicFramePr>
          <p:nvPr>
            <p:extLst>
              <p:ext uri="{D42A27DB-BD31-4B8C-83A1-F6EECF244321}">
                <p14:modId xmlns:p14="http://schemas.microsoft.com/office/powerpoint/2010/main" val="1279880292"/>
              </p:ext>
            </p:extLst>
          </p:nvPr>
        </p:nvGraphicFramePr>
        <p:xfrm>
          <a:off x="1043608" y="620688"/>
          <a:ext cx="7200800" cy="5832650"/>
        </p:xfrm>
        <a:graphic>
          <a:graphicData uri="http://schemas.openxmlformats.org/drawingml/2006/table">
            <a:tbl>
              <a:tblPr rtl="1" firstRow="1" firstCol="1" bandRow="1">
                <a:tableStyleId>{5C22544A-7EE6-4342-B048-85BDC9FD1C3A}</a:tableStyleId>
              </a:tblPr>
              <a:tblGrid>
                <a:gridCol w="7200800"/>
              </a:tblGrid>
              <a:tr h="564395">
                <a:tc>
                  <a:txBody>
                    <a:bodyPr/>
                    <a:lstStyle/>
                    <a:p>
                      <a:pPr algn="ctr" rtl="1">
                        <a:lnSpc>
                          <a:spcPct val="200000"/>
                        </a:lnSpc>
                        <a:spcAft>
                          <a:spcPts val="0"/>
                        </a:spcAft>
                      </a:pPr>
                      <a:r>
                        <a:rPr lang="fa-IR" sz="2000" dirty="0">
                          <a:solidFill>
                            <a:srgbClr val="FF0000"/>
                          </a:solidFill>
                          <a:effectLst/>
                          <a:cs typeface="B Titr" panose="00000700000000000000" pitchFamily="2" charset="-78"/>
                        </a:rPr>
                        <a:t>چک لیست بخش یافته ها</a:t>
                      </a:r>
                      <a:endParaRPr lang="en-US" sz="2000" dirty="0">
                        <a:solidFill>
                          <a:srgbClr val="FF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noFill/>
                  </a:tcPr>
                </a:tc>
              </a:tr>
              <a:tr h="564395">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بخش یافته ها را به زمان گذشته بنویسید.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1223140">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ساختار را به طور کلی بر این اساس قرار دهید: به کارگیری/پاسخ‌دهی، خصوصیات نمونه، یافته‌های حاصل از تجزیه و تحلیل اولیه، تجزیه و تحلیل ثانویه، و هر یافته ی فرعی.</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564395">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بخش یاقته ها را با بخش روش ها تطبیق دهید.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564395">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نتایج را بدون تفسیر ارائه کنید.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564395">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یافته های موجود در جداول و نمودارها را در متن مورد تاکید قرار دهید.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564395">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تخمین ها را با فاصله اطمینان 95٪ بیان کنید.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r h="1223140">
                <a:tc>
                  <a:txBody>
                    <a:bodyPr/>
                    <a:lstStyle/>
                    <a:p>
                      <a:pPr marL="342900" lvl="0" indent="-342900" algn="just" rtl="1">
                        <a:lnSpc>
                          <a:spcPct val="200000"/>
                        </a:lnSpc>
                        <a:spcAft>
                          <a:spcPts val="0"/>
                        </a:spcAft>
                        <a:buFont typeface="Symbol" panose="05050102010706020507" pitchFamily="18" charset="2"/>
                        <a:buChar char=""/>
                      </a:pPr>
                      <a:r>
                        <a:rPr lang="fa-IR" sz="1600" dirty="0">
                          <a:solidFill>
                            <a:schemeClr val="tx1"/>
                          </a:solidFill>
                          <a:effectLst/>
                          <a:cs typeface="B Mitra" panose="00000400000000000000" pitchFamily="2" charset="-78"/>
                        </a:rPr>
                        <a:t>ارائه نتایج اضافی به صورت جداول و نمودارها را به عنوان مطالب  تکمیلی که تنها در وب قرار داده می‎شوند در نظر بگیرید.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noFill/>
                  </a:tcPr>
                </a:tc>
              </a:tr>
            </a:tbl>
          </a:graphicData>
        </a:graphic>
      </p:graphicFrame>
    </p:spTree>
    <p:extLst>
      <p:ext uri="{BB962C8B-B14F-4D97-AF65-F5344CB8AC3E}">
        <p14:creationId xmlns:p14="http://schemas.microsoft.com/office/powerpoint/2010/main" val="1201484512"/>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3284984"/>
            <a:ext cx="7772400" cy="1362075"/>
          </a:xfrm>
        </p:spPr>
        <p:txBody>
          <a:bodyPr>
            <a:normAutofit/>
          </a:bodyPr>
          <a:lstStyle/>
          <a:p>
            <a:pPr algn="ctr"/>
            <a:r>
              <a:rPr lang="fa-IR" sz="4000" dirty="0" smtClean="0">
                <a:solidFill>
                  <a:srgbClr val="FF0000"/>
                </a:solidFill>
                <a:cs typeface="B Titr" panose="00000700000000000000" pitchFamily="2" charset="-78"/>
              </a:rPr>
              <a:t>بحث</a:t>
            </a:r>
            <a:r>
              <a:rPr lang="en-US" sz="4000" dirty="0">
                <a:solidFill>
                  <a:srgbClr val="FF0000"/>
                </a:solidFill>
                <a:cs typeface="B Titr" panose="00000700000000000000" pitchFamily="2" charset="-78"/>
              </a:rPr>
              <a:t/>
            </a:r>
            <a:br>
              <a:rPr lang="en-US" sz="4000" dirty="0">
                <a:solidFill>
                  <a:srgbClr val="FF0000"/>
                </a:solidFill>
                <a:cs typeface="B Titr" panose="00000700000000000000" pitchFamily="2" charset="-78"/>
              </a:rPr>
            </a:b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a:t>
            </a:r>
            <a:r>
              <a:rPr lang="fa-IR" sz="2800" dirty="0" smtClean="0">
                <a:solidFill>
                  <a:srgbClr val="FF0000"/>
                </a:solidFill>
                <a:cs typeface="B Titr" panose="00000700000000000000" pitchFamily="2" charset="-78"/>
              </a:rPr>
              <a:t>ششم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273174818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03634"/>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a:t>
            </a:r>
            <a:r>
              <a:rPr lang="ar-SA" b="1" dirty="0" smtClean="0">
                <a:solidFill>
                  <a:srgbClr val="FF0000"/>
                </a:solidFill>
                <a:cs typeface="B Titr" panose="00000700000000000000" pitchFamily="2" charset="-78"/>
              </a:rPr>
              <a:t>بدانید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467544" y="1412776"/>
            <a:ext cx="8352928" cy="4764187"/>
          </a:xfrm>
        </p:spPr>
        <p:txBody>
          <a:bodyPr>
            <a:normAutofit/>
          </a:bodyPr>
          <a:lstStyle/>
          <a:p>
            <a:pPr algn="just" rtl="1"/>
            <a:r>
              <a:rPr lang="ar-SA" sz="2800" dirty="0">
                <a:cs typeface="B Mitra" panose="00000400000000000000" pitchFamily="2" charset="-78"/>
              </a:rPr>
              <a:t>هدف از قسمت بحث این است که به خواننده خلاصه‎ای از یافته های اصلی</a:t>
            </a:r>
            <a:r>
              <a:rPr lang="fa-IR" sz="2800" dirty="0">
                <a:cs typeface="B Mitra" panose="00000400000000000000" pitchFamily="2" charset="-78"/>
              </a:rPr>
              <a:t> ارائه کند</a:t>
            </a:r>
            <a:r>
              <a:rPr lang="ar-SA" sz="2800" dirty="0">
                <a:cs typeface="B Mitra" panose="00000400000000000000" pitchFamily="2" charset="-78"/>
              </a:rPr>
              <a:t> و این یافته ها را در مقایسه با کارهای قبلی و بحث در مورد کاربرد های آینده و هر گونه کاستی مربوط به طرح تحقیق، قابل درک کند.</a:t>
            </a:r>
            <a:endParaRPr lang="en-US" sz="2800" dirty="0">
              <a:cs typeface="B Mitra" panose="00000400000000000000" pitchFamily="2" charset="-78"/>
            </a:endParaRPr>
          </a:p>
          <a:p>
            <a:pPr algn="just" rtl="1"/>
            <a:endParaRPr lang="fa-IR" sz="2800" dirty="0" smtClean="0">
              <a:cs typeface="B Mitra" panose="00000400000000000000" pitchFamily="2" charset="-78"/>
            </a:endParaRPr>
          </a:p>
          <a:p>
            <a:pPr algn="just" rtl="1"/>
            <a:r>
              <a:rPr lang="fa-IR" sz="2800" dirty="0" smtClean="0">
                <a:cs typeface="B Mitra" panose="00000400000000000000" pitchFamily="2" charset="-78"/>
              </a:rPr>
              <a:t>گرچه </a:t>
            </a:r>
            <a:r>
              <a:rPr lang="fa-IR" sz="2800" dirty="0">
                <a:cs typeface="B Mitra" panose="00000400000000000000" pitchFamily="2" charset="-78"/>
              </a:rPr>
              <a:t>ساختار بخش مقدمه را می‎توان به یک قیف تشبیه کرد، اما قسمت بحث را می توان به شکل یک قیف وارونه تجسم نمود.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بنابراین</a:t>
            </a:r>
            <a:r>
              <a:rPr lang="ar-SA" sz="2800" dirty="0">
                <a:cs typeface="B Mitra" panose="00000400000000000000" pitchFamily="2" charset="-78"/>
              </a:rPr>
              <a:t>، مقدمه و بحث با هم شکل یک ساعت شنی را بوجود می آورند. بحث از قسمت باریک با پاسخ دادن به سوال تحقیق در کنار خلاصه ای از یافته های اصلی شروع می‎شود، و سپس به تدریج با مقایسه با دیگر مطالعات و تفسیر یافته های این مطالعه در زمینه ای وسیع‎تر از موضوع مورد مطالعه گسترده می شود. </a:t>
            </a:r>
            <a:endParaRPr lang="en-US" sz="2800" dirty="0">
              <a:cs typeface="B Mitra" panose="00000400000000000000" pitchFamily="2" charset="-78"/>
            </a:endParaRPr>
          </a:p>
        </p:txBody>
      </p:sp>
    </p:spTree>
    <p:extLst>
      <p:ext uri="{BB962C8B-B14F-4D97-AF65-F5344CB8AC3E}">
        <p14:creationId xmlns:p14="http://schemas.microsoft.com/office/powerpoint/2010/main" val="37113799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530" y="260648"/>
            <a:ext cx="7886700" cy="903634"/>
          </a:xfrm>
        </p:spPr>
        <p:txBody>
          <a:bodyPr/>
          <a:lstStyle/>
          <a:p>
            <a:pPr algn="ctr" rtl="1"/>
            <a:r>
              <a:rPr lang="ar-SA" b="1"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251520" y="1825625"/>
            <a:ext cx="8263830" cy="4351338"/>
          </a:xfrm>
        </p:spPr>
        <p:txBody>
          <a:bodyPr>
            <a:normAutofit/>
          </a:bodyPr>
          <a:lstStyle/>
          <a:p>
            <a:pPr algn="just" rtl="1"/>
            <a:r>
              <a:rPr lang="ar-SA" sz="2800" dirty="0">
                <a:cs typeface="B Mitra" panose="00000400000000000000" pitchFamily="2" charset="-78"/>
              </a:rPr>
              <a:t>با اینکه بخش یافته‎ها فقط اطلاعات را بیان می‎کند، بخش بحث تفسیر اطلاعات را ارائه می‎دهد، و هرگز نباید نتایج جدیدی در آن مطرح شود.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قسمت </a:t>
            </a:r>
            <a:r>
              <a:rPr lang="ar-SA" sz="2800" dirty="0">
                <a:cs typeface="B Mitra" panose="00000400000000000000" pitchFamily="2" charset="-78"/>
              </a:rPr>
              <a:t>بحث به طور معمول شامل: </a:t>
            </a:r>
            <a:endParaRPr lang="fa-IR" sz="2800" dirty="0" smtClean="0">
              <a:cs typeface="B Mitra" panose="00000400000000000000" pitchFamily="2" charset="-78"/>
            </a:endParaRPr>
          </a:p>
          <a:p>
            <a:pPr lvl="8" algn="just" rtl="1"/>
            <a:r>
              <a:rPr lang="ar-SA" sz="2400" dirty="0" smtClean="0">
                <a:cs typeface="B Mitra" panose="00000400000000000000" pitchFamily="2" charset="-78"/>
              </a:rPr>
              <a:t>یافته </a:t>
            </a:r>
            <a:r>
              <a:rPr lang="ar-SA" sz="2400" dirty="0">
                <a:cs typeface="B Mitra" panose="00000400000000000000" pitchFamily="2" charset="-78"/>
              </a:rPr>
              <a:t>های اصلی، </a:t>
            </a:r>
            <a:endParaRPr lang="fa-IR" sz="2400" dirty="0" smtClean="0">
              <a:cs typeface="B Mitra" panose="00000400000000000000" pitchFamily="2" charset="-78"/>
            </a:endParaRPr>
          </a:p>
          <a:p>
            <a:pPr lvl="8" algn="just" rtl="1"/>
            <a:r>
              <a:rPr lang="ar-SA" sz="2400" dirty="0" smtClean="0">
                <a:cs typeface="B Mitra" panose="00000400000000000000" pitchFamily="2" charset="-78"/>
              </a:rPr>
              <a:t>مقایسه </a:t>
            </a:r>
            <a:r>
              <a:rPr lang="ar-SA" sz="2400" dirty="0">
                <a:cs typeface="B Mitra" panose="00000400000000000000" pitchFamily="2" charset="-78"/>
              </a:rPr>
              <a:t>یافته‎ها با آنچه در ادبیات تحقیق گزارش شده، </a:t>
            </a:r>
            <a:endParaRPr lang="fa-IR" sz="2400" dirty="0" smtClean="0">
              <a:cs typeface="B Mitra" panose="00000400000000000000" pitchFamily="2" charset="-78"/>
            </a:endParaRPr>
          </a:p>
          <a:p>
            <a:pPr lvl="8" algn="just" rtl="1"/>
            <a:r>
              <a:rPr lang="ar-SA" sz="2400" dirty="0" smtClean="0">
                <a:cs typeface="B Mitra" panose="00000400000000000000" pitchFamily="2" charset="-78"/>
              </a:rPr>
              <a:t>نقاط </a:t>
            </a:r>
            <a:r>
              <a:rPr lang="ar-SA" sz="2400" dirty="0">
                <a:cs typeface="B Mitra" panose="00000400000000000000" pitchFamily="2" charset="-78"/>
              </a:rPr>
              <a:t>قوت و محدودیت‎ها، </a:t>
            </a:r>
            <a:endParaRPr lang="fa-IR" sz="2400" dirty="0" smtClean="0">
              <a:cs typeface="B Mitra" panose="00000400000000000000" pitchFamily="2" charset="-78"/>
            </a:endParaRPr>
          </a:p>
          <a:p>
            <a:pPr lvl="8" algn="just" rtl="1"/>
            <a:r>
              <a:rPr lang="ar-SA" sz="2400" dirty="0" smtClean="0">
                <a:cs typeface="B Mitra" panose="00000400000000000000" pitchFamily="2" charset="-78"/>
              </a:rPr>
              <a:t>کاربردهای </a:t>
            </a:r>
            <a:r>
              <a:rPr lang="ar-SA" sz="2400" dirty="0">
                <a:cs typeface="B Mitra" panose="00000400000000000000" pitchFamily="2" charset="-78"/>
              </a:rPr>
              <a:t>این </a:t>
            </a:r>
            <a:r>
              <a:rPr lang="ar-SA" sz="2400" dirty="0" smtClean="0">
                <a:cs typeface="B Mitra" panose="00000400000000000000" pitchFamily="2" charset="-78"/>
              </a:rPr>
              <a:t>یافته</a:t>
            </a:r>
            <a:r>
              <a:rPr lang="fa-IR" sz="2400" dirty="0" smtClean="0">
                <a:cs typeface="B Mitra" panose="00000400000000000000" pitchFamily="2" charset="-78"/>
              </a:rPr>
              <a:t>‌</a:t>
            </a:r>
            <a:r>
              <a:rPr lang="ar-SA" sz="2400" dirty="0" smtClean="0">
                <a:cs typeface="B Mitra" panose="00000400000000000000" pitchFamily="2" charset="-78"/>
              </a:rPr>
              <a:t>ها </a:t>
            </a:r>
            <a:r>
              <a:rPr lang="ar-SA" sz="2400" dirty="0">
                <a:cs typeface="B Mitra" panose="00000400000000000000" pitchFamily="2" charset="-78"/>
              </a:rPr>
              <a:t>در </a:t>
            </a:r>
            <a:r>
              <a:rPr lang="ar-SA" sz="2400" dirty="0" smtClean="0">
                <a:cs typeface="B Mitra" panose="00000400000000000000" pitchFamily="2" charset="-78"/>
              </a:rPr>
              <a:t>زمینه </a:t>
            </a:r>
            <a:r>
              <a:rPr lang="ar-SA" sz="2400" dirty="0">
                <a:cs typeface="B Mitra" panose="00000400000000000000" pitchFamily="2" charset="-78"/>
              </a:rPr>
              <a:t>کار </a:t>
            </a:r>
            <a:r>
              <a:rPr lang="ar-SA" sz="2400" dirty="0" smtClean="0">
                <a:cs typeface="B Mitra" panose="00000400000000000000" pitchFamily="2" charset="-78"/>
              </a:rPr>
              <a:t>و/یا پژوهش</a:t>
            </a:r>
            <a:r>
              <a:rPr lang="fa-IR" sz="2400" dirty="0" smtClean="0">
                <a:cs typeface="B Mitra" panose="00000400000000000000" pitchFamily="2" charset="-78"/>
              </a:rPr>
              <a:t>‌</a:t>
            </a:r>
            <a:r>
              <a:rPr lang="ar-SA" sz="2400" dirty="0" smtClean="0">
                <a:cs typeface="B Mitra" panose="00000400000000000000" pitchFamily="2" charset="-78"/>
              </a:rPr>
              <a:t>های بالینی</a:t>
            </a:r>
            <a:endParaRPr lang="en-US" sz="2400" dirty="0">
              <a:cs typeface="B Mitra" panose="00000400000000000000" pitchFamily="2" charset="-78"/>
            </a:endParaRPr>
          </a:p>
        </p:txBody>
      </p:sp>
    </p:spTree>
    <p:extLst>
      <p:ext uri="{BB962C8B-B14F-4D97-AF65-F5344CB8AC3E}">
        <p14:creationId xmlns:p14="http://schemas.microsoft.com/office/powerpoint/2010/main" val="257245102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556792"/>
            <a:ext cx="8424936" cy="4752528"/>
          </a:xfrm>
        </p:spPr>
        <p:txBody>
          <a:bodyPr>
            <a:noAutofit/>
          </a:bodyPr>
          <a:lstStyle/>
          <a:p>
            <a:pPr algn="r" rtl="1"/>
            <a:r>
              <a:rPr lang="ar-SA" sz="2800" dirty="0">
                <a:cs typeface="B Mitra" panose="00000400000000000000" pitchFamily="2" charset="-78"/>
              </a:rPr>
              <a:t>از خودتان بپرسید که آیا از طرح کلی مقاله راضی هستید</a:t>
            </a:r>
            <a:r>
              <a:rPr lang="en-US" sz="2800" dirty="0">
                <a:cs typeface="B Mitra" panose="00000400000000000000" pitchFamily="2" charset="-78"/>
              </a:rPr>
              <a:t>.</a:t>
            </a:r>
            <a:r>
              <a:rPr lang="ar-SA" sz="2800" dirty="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ترجیحاً </a:t>
            </a:r>
            <a:r>
              <a:rPr lang="ar-SA" sz="2800" dirty="0">
                <a:cs typeface="B Mitra" panose="00000400000000000000" pitchFamily="2" charset="-78"/>
              </a:rPr>
              <a:t>به چارچوبی که طراحی کرده اید، نگاهی بیندازید، و جملات مهم اصلی را برای مقدمه انتخاب </a:t>
            </a:r>
            <a:r>
              <a:rPr lang="ar-SA" sz="2800" dirty="0" smtClean="0">
                <a:cs typeface="B Mitra" panose="00000400000000000000" pitchFamily="2" charset="-78"/>
              </a:rPr>
              <a:t>کنید</a:t>
            </a:r>
            <a:r>
              <a:rPr lang="fa-IR" sz="2800" dirty="0" smtClean="0">
                <a:cs typeface="B Mitra" panose="00000400000000000000" pitchFamily="2" charset="-78"/>
              </a:rPr>
              <a:t>.</a:t>
            </a:r>
          </a:p>
          <a:p>
            <a:pPr algn="r" rtl="1"/>
            <a:endParaRPr lang="fa-IR" sz="2800" dirty="0" smtClean="0">
              <a:cs typeface="B Mitra" panose="00000400000000000000" pitchFamily="2" charset="-78"/>
            </a:endParaRPr>
          </a:p>
          <a:p>
            <a:pPr algn="r" rtl="1"/>
            <a:r>
              <a:rPr lang="ar-SA" sz="2800" dirty="0" smtClean="0">
                <a:cs typeface="B Mitra" panose="00000400000000000000" pitchFamily="2" charset="-78"/>
              </a:rPr>
              <a:t>این </a:t>
            </a:r>
            <a:r>
              <a:rPr lang="ar-SA" sz="2800" dirty="0">
                <a:cs typeface="B Mitra" panose="00000400000000000000" pitchFamily="2" charset="-78"/>
              </a:rPr>
              <a:t>جملات اصلی را به </a:t>
            </a:r>
            <a:r>
              <a:rPr lang="ar-SA" sz="2800" dirty="0">
                <a:solidFill>
                  <a:srgbClr val="FF0000"/>
                </a:solidFill>
                <a:cs typeface="B Mitra" panose="00000400000000000000" pitchFamily="2" charset="-78"/>
              </a:rPr>
              <a:t>چهار یا پنج پاراگراف </a:t>
            </a:r>
            <a:r>
              <a:rPr lang="ar-SA" sz="2800" dirty="0">
                <a:cs typeface="B Mitra" panose="00000400000000000000" pitchFamily="2" charset="-78"/>
              </a:rPr>
              <a:t>گسترش دهید و در عین حال الگوی قیف را در نظر داشته باشید. </a:t>
            </a:r>
            <a:endParaRPr lang="fa-IR" sz="2800" dirty="0" smtClean="0">
              <a:cs typeface="B Mitra" panose="00000400000000000000" pitchFamily="2" charset="-78"/>
            </a:endParaRPr>
          </a:p>
          <a:p>
            <a:pPr algn="r" rtl="1"/>
            <a:endParaRPr lang="fa-IR" sz="2800" dirty="0">
              <a:solidFill>
                <a:srgbClr val="FF0000"/>
              </a:solidFill>
              <a:cs typeface="B Mitra" panose="00000400000000000000" pitchFamily="2" charset="-78"/>
            </a:endParaRPr>
          </a:p>
          <a:p>
            <a:pPr algn="r" rtl="1"/>
            <a:r>
              <a:rPr lang="ar-SA" sz="2800" dirty="0" smtClean="0">
                <a:solidFill>
                  <a:srgbClr val="FF0000"/>
                </a:solidFill>
                <a:cs typeface="B Mitra" panose="00000400000000000000" pitchFamily="2" charset="-78"/>
              </a:rPr>
              <a:t>درباره </a:t>
            </a:r>
            <a:r>
              <a:rPr lang="ar-SA" sz="2800" dirty="0">
                <a:solidFill>
                  <a:srgbClr val="FF0000"/>
                </a:solidFill>
                <a:cs typeface="B Mitra" panose="00000400000000000000" pitchFamily="2" charset="-78"/>
              </a:rPr>
              <a:t>موضوعیت، بحث در مورد مستندات موجود</a:t>
            </a:r>
            <a:r>
              <a:rPr lang="ar-SA" sz="2800" dirty="0">
                <a:cs typeface="B Mitra" panose="00000400000000000000" pitchFamily="2" charset="-78"/>
              </a:rPr>
              <a:t>، </a:t>
            </a:r>
            <a:r>
              <a:rPr lang="ar-SA" sz="2800" dirty="0">
                <a:solidFill>
                  <a:srgbClr val="FF0000"/>
                </a:solidFill>
                <a:cs typeface="B Mitra" panose="00000400000000000000" pitchFamily="2" charset="-78"/>
              </a:rPr>
              <a:t>شکاف در شواهد</a:t>
            </a:r>
            <a:r>
              <a:rPr lang="ar-SA" sz="2800" dirty="0">
                <a:cs typeface="B Mitra" panose="00000400000000000000" pitchFamily="2" charset="-78"/>
              </a:rPr>
              <a:t>، و منظور (</a:t>
            </a:r>
            <a:r>
              <a:rPr lang="ar-SA" sz="2800" dirty="0">
                <a:solidFill>
                  <a:srgbClr val="FF0000"/>
                </a:solidFill>
                <a:cs typeface="B Mitra" panose="00000400000000000000" pitchFamily="2" charset="-78"/>
              </a:rPr>
              <a:t>هدف</a:t>
            </a:r>
            <a:r>
              <a:rPr lang="ar-SA" sz="2800" dirty="0">
                <a:cs typeface="B Mitra" panose="00000400000000000000" pitchFamily="2" charset="-78"/>
              </a:rPr>
              <a:t>) در مقاله حاضر فکر کنید</a:t>
            </a:r>
            <a:r>
              <a:rPr lang="en-US" sz="2800" dirty="0">
                <a:cs typeface="B Mitra" panose="00000400000000000000" pitchFamily="2" charset="-78"/>
              </a:rPr>
              <a:t>.</a:t>
            </a: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19940557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rtl="1"/>
            <a:r>
              <a:rPr lang="fa-IR" dirty="0" smtClean="0">
                <a:solidFill>
                  <a:srgbClr val="FF0000"/>
                </a:solidFill>
                <a:cs typeface="B Titr" panose="00000700000000000000" pitchFamily="2" charset="-78"/>
              </a:rPr>
              <a:t>آنچه باید بدانید</a:t>
            </a:r>
            <a:endParaRPr lang="en-US" dirty="0">
              <a:solidFill>
                <a:srgbClr val="FF0000"/>
              </a:solidFill>
              <a:cs typeface="B Titr" panose="00000700000000000000" pitchFamily="2" charset="-78"/>
            </a:endParaRPr>
          </a:p>
        </p:txBody>
      </p:sp>
      <p:sp>
        <p:nvSpPr>
          <p:cNvPr id="5" name="Content Placeholder 4"/>
          <p:cNvSpPr>
            <a:spLocks noGrp="1"/>
          </p:cNvSpPr>
          <p:nvPr>
            <p:ph idx="1"/>
          </p:nvPr>
        </p:nvSpPr>
        <p:spPr>
          <a:xfrm>
            <a:off x="628650" y="1700808"/>
            <a:ext cx="7886700" cy="4351338"/>
          </a:xfrm>
        </p:spPr>
        <p:txBody>
          <a:bodyPr>
            <a:normAutofit/>
          </a:bodyPr>
          <a:lstStyle/>
          <a:p>
            <a:pPr algn="just" rtl="1"/>
            <a:r>
              <a:rPr lang="ar-SA" sz="2800" dirty="0">
                <a:cs typeface="B Mitra" panose="00000400000000000000" pitchFamily="2" charset="-78"/>
              </a:rPr>
              <a:t>اگر تحقیق را خوراک خوشمزه</a:t>
            </a:r>
            <a:r>
              <a:rPr lang="fa-IR" sz="2800" dirty="0">
                <a:cs typeface="B Mitra" panose="00000400000000000000" pitchFamily="2" charset="-78"/>
              </a:rPr>
              <a:t> ای </a:t>
            </a:r>
            <a:r>
              <a:rPr lang="ar-SA" sz="2800" dirty="0">
                <a:cs typeface="B Mitra" panose="00000400000000000000" pitchFamily="2" charset="-78"/>
              </a:rPr>
              <a:t>از دانش در نظر بگیرید، بخش روش های مقاله مانند دستور غذا است که تمام مواد لازم در مطالعه و این که چگونه باید در طول پخت و پز ترکیب شوند را فهرست می کند.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در </a:t>
            </a:r>
            <a:r>
              <a:rPr lang="ar-SA" sz="2800" dirty="0">
                <a:cs typeface="B Mitra" panose="00000400000000000000" pitchFamily="2" charset="-78"/>
              </a:rPr>
              <a:t>حالت مطلوب، این بخش به شما اجازه می دهد که همان غذا را دوباره با نتیجه مشابه آماده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بخش </a:t>
            </a:r>
            <a:r>
              <a:rPr lang="ar-SA" sz="2800" dirty="0">
                <a:cs typeface="B Mitra" panose="00000400000000000000" pitchFamily="2" charset="-78"/>
              </a:rPr>
              <a:t>روش</a:t>
            </a:r>
            <a:r>
              <a:rPr lang="fa-IR" sz="2800" dirty="0">
                <a:cs typeface="B Mitra" panose="00000400000000000000" pitchFamily="2" charset="-78"/>
              </a:rPr>
              <a:t>‎</a:t>
            </a:r>
            <a:r>
              <a:rPr lang="ar-SA" sz="2800" dirty="0">
                <a:cs typeface="B Mitra" panose="00000400000000000000" pitchFamily="2" charset="-78"/>
              </a:rPr>
              <a:t>ها، مقدمه را به بخش نتایج پیوند می</a:t>
            </a:r>
            <a:r>
              <a:rPr lang="fa-IR" sz="2800" dirty="0">
                <a:cs typeface="B Mitra" panose="00000400000000000000" pitchFamily="2" charset="-78"/>
              </a:rPr>
              <a:t>‎</a:t>
            </a:r>
            <a:r>
              <a:rPr lang="ar-SA" sz="2800" dirty="0">
                <a:cs typeface="B Mitra" panose="00000400000000000000" pitchFamily="2" charset="-78"/>
              </a:rPr>
              <a:t>دهد تا یک خط سیر روشن بوجود آورد؛ </a:t>
            </a:r>
            <a:r>
              <a:rPr lang="fa-IR" sz="2800" dirty="0">
                <a:cs typeface="B Mitra" panose="00000400000000000000" pitchFamily="2" charset="-78"/>
              </a:rPr>
              <a:t>و </a:t>
            </a:r>
            <a:r>
              <a:rPr lang="ar-SA" sz="2800" dirty="0">
                <a:cs typeface="B Mitra" panose="00000400000000000000" pitchFamily="2" charset="-78"/>
              </a:rPr>
              <a:t>باید برای پاسخ به سوال تحقیق رویکرد واضحی ارائه کند و ساختار مقاله را که بعداً در آن نتایج مطرح خواهد شد، تعریف نماید.</a:t>
            </a:r>
            <a:endParaRPr lang="en-US" sz="2800" dirty="0">
              <a:cs typeface="B Mitra" panose="00000400000000000000" pitchFamily="2" charset="-78"/>
            </a:endParaRPr>
          </a:p>
          <a:p>
            <a:pPr algn="just" rtl="1"/>
            <a:endParaRPr lang="en-US" sz="2800" dirty="0">
              <a:cs typeface="B Mitra" panose="00000400000000000000" pitchFamily="2" charset="-78"/>
            </a:endParaRPr>
          </a:p>
        </p:txBody>
      </p:sp>
    </p:spTree>
    <p:extLst>
      <p:ext uri="{BB962C8B-B14F-4D97-AF65-F5344CB8AC3E}">
        <p14:creationId xmlns:p14="http://schemas.microsoft.com/office/powerpoint/2010/main" val="11552816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ar-SA" sz="2800" dirty="0">
                <a:cs typeface="B Mitra" panose="00000400000000000000" pitchFamily="2" charset="-78"/>
              </a:rPr>
              <a:t>در مورد بخش بحث حتی قبل از جمع آوری داده های اولیه شروع کنید به فکر کردن.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بسیاری </a:t>
            </a:r>
            <a:r>
              <a:rPr lang="ar-SA" sz="2800" dirty="0">
                <a:cs typeface="B Mitra" panose="00000400000000000000" pitchFamily="2" charset="-78"/>
              </a:rPr>
              <a:t>از جنبه ها و نکات کلیدی و اشکالات در مطالعه و نیز ارتباط آن با مطالعات دیگر در این زمینه، در حین انجام تحقیق و تجزیه و تحلیل داده ها، و در </a:t>
            </a:r>
            <a:r>
              <a:rPr lang="ar-SA" sz="2800" dirty="0">
                <a:solidFill>
                  <a:srgbClr val="FF0000"/>
                </a:solidFill>
                <a:cs typeface="B Mitra" panose="00000400000000000000" pitchFamily="2" charset="-78"/>
              </a:rPr>
              <a:t>جلسات گروه پژوهشی</a:t>
            </a:r>
            <a:r>
              <a:rPr lang="ar-SA" sz="2800" dirty="0">
                <a:cs typeface="B Mitra" panose="00000400000000000000" pitchFamily="2" charset="-78"/>
              </a:rPr>
              <a:t> مورد بحث قرار خواهد گرفت.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از </a:t>
            </a:r>
            <a:r>
              <a:rPr lang="ar-SA" sz="2800" dirty="0">
                <a:cs typeface="B Mitra" panose="00000400000000000000" pitchFamily="2" charset="-78"/>
              </a:rPr>
              <a:t>این بحث‎های مفید یادداشت بردارید و </a:t>
            </a:r>
            <a:r>
              <a:rPr lang="ar-SA" sz="2800" dirty="0">
                <a:solidFill>
                  <a:srgbClr val="FF0000"/>
                </a:solidFill>
                <a:cs typeface="B Mitra" panose="00000400000000000000" pitchFamily="2" charset="-78"/>
              </a:rPr>
              <a:t>یک لیست از کلمات کلیدی </a:t>
            </a:r>
            <a:r>
              <a:rPr lang="ar-SA" sz="2800" dirty="0">
                <a:cs typeface="B Mitra" panose="00000400000000000000" pitchFamily="2" charset="-78"/>
              </a:rPr>
              <a:t>تهیه کنید که به نوعی برای شما یادآوری باشد، در حالی که در تمام مدت، خط سیر اصلی مطالعه خود را به یاد دارید. داشتن چنین لیستی تا حد زیادی نوشتن اولین پیش نویس قسمت بحث را تسهیل خواهد کرد و به عنوان یک چارچوب برای این بخش از مقاله به کار می </a:t>
            </a:r>
            <a:r>
              <a:rPr lang="ar-SA" sz="2800" dirty="0" smtClean="0">
                <a:cs typeface="B Mitra" panose="00000400000000000000" pitchFamily="2" charset="-78"/>
              </a:rPr>
              <a:t>رود.</a:t>
            </a:r>
            <a:endParaRPr lang="en-US" sz="2800" dirty="0">
              <a:cs typeface="B Mitra" panose="00000400000000000000" pitchFamily="2" charset="-78"/>
            </a:endParaRPr>
          </a:p>
        </p:txBody>
      </p:sp>
    </p:spTree>
    <p:extLst>
      <p:ext uri="{BB962C8B-B14F-4D97-AF65-F5344CB8AC3E}">
        <p14:creationId xmlns:p14="http://schemas.microsoft.com/office/powerpoint/2010/main" val="266048443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ar-SA" sz="2800" dirty="0">
                <a:cs typeface="B Mitra" panose="00000400000000000000" pitchFamily="2" charset="-78"/>
              </a:rPr>
              <a:t>در مورد بخش بحث حتی قبل از جمع آوری داده های اولیه شروع کنید به فکر کردن.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بسیاری </a:t>
            </a:r>
            <a:r>
              <a:rPr lang="ar-SA" sz="2800" dirty="0">
                <a:cs typeface="B Mitra" panose="00000400000000000000" pitchFamily="2" charset="-78"/>
              </a:rPr>
              <a:t>از جنبه ها و نکات کلیدی و اشکالات در مطالعه و نیز ارتباط آن با مطالعات دیگر در این زمینه، در حین انجام تحقیق و تجزیه و تحلیل داده ها، و در </a:t>
            </a:r>
            <a:r>
              <a:rPr lang="ar-SA" sz="2800" dirty="0">
                <a:solidFill>
                  <a:srgbClr val="FF0000"/>
                </a:solidFill>
                <a:cs typeface="B Mitra" panose="00000400000000000000" pitchFamily="2" charset="-78"/>
              </a:rPr>
              <a:t>جلسات گروه پژوهشی</a:t>
            </a:r>
            <a:r>
              <a:rPr lang="ar-SA" sz="2800" dirty="0">
                <a:cs typeface="B Mitra" panose="00000400000000000000" pitchFamily="2" charset="-78"/>
              </a:rPr>
              <a:t> مورد بحث قرار خواهد گرفت.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از </a:t>
            </a:r>
            <a:r>
              <a:rPr lang="ar-SA" sz="2800" dirty="0">
                <a:cs typeface="B Mitra" panose="00000400000000000000" pitchFamily="2" charset="-78"/>
              </a:rPr>
              <a:t>این بحث‎های مفید یادداشت بردارید و </a:t>
            </a:r>
            <a:r>
              <a:rPr lang="ar-SA" sz="2800" dirty="0">
                <a:solidFill>
                  <a:srgbClr val="FF0000"/>
                </a:solidFill>
                <a:cs typeface="B Mitra" panose="00000400000000000000" pitchFamily="2" charset="-78"/>
              </a:rPr>
              <a:t>یک لیست از کلمات کلیدی </a:t>
            </a:r>
            <a:r>
              <a:rPr lang="ar-SA" sz="2800" dirty="0">
                <a:cs typeface="B Mitra" panose="00000400000000000000" pitchFamily="2" charset="-78"/>
              </a:rPr>
              <a:t>تهیه کنید که به نوعی برای شما یادآوری باشد، در حالی که در تمام مدت، خط سیر اصلی مطالعه خود را به یاد دارید. داشتن چنین لیستی تا حد زیادی نوشتن اولین پیش نویس قسمت بحث را تسهیل خواهد کرد و به عنوان یک چارچوب برای این بخش از مقاله به کار می </a:t>
            </a:r>
            <a:r>
              <a:rPr lang="ar-SA" sz="2800" dirty="0" smtClean="0">
                <a:cs typeface="B Mitra" panose="00000400000000000000" pitchFamily="2" charset="-78"/>
              </a:rPr>
              <a:t>رود.</a:t>
            </a:r>
            <a:endParaRPr lang="en-US" sz="2800" dirty="0">
              <a:cs typeface="B Mitra" panose="00000400000000000000" pitchFamily="2" charset="-78"/>
            </a:endParaRPr>
          </a:p>
        </p:txBody>
      </p:sp>
    </p:spTree>
    <p:extLst>
      <p:ext uri="{BB962C8B-B14F-4D97-AF65-F5344CB8AC3E}">
        <p14:creationId xmlns:p14="http://schemas.microsoft.com/office/powerpoint/2010/main" val="13746345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ar-SA" sz="2800" dirty="0">
                <a:cs typeface="B Mitra" panose="00000400000000000000" pitchFamily="2" charset="-78"/>
              </a:rPr>
              <a:t>با ارائه </a:t>
            </a:r>
            <a:r>
              <a:rPr lang="ar-SA" sz="2800" dirty="0">
                <a:solidFill>
                  <a:srgbClr val="FF0000"/>
                </a:solidFill>
                <a:cs typeface="B Mitra" panose="00000400000000000000" pitchFamily="2" charset="-78"/>
              </a:rPr>
              <a:t>یافته های اصلی</a:t>
            </a:r>
            <a:r>
              <a:rPr lang="ar-SA" sz="2800" dirty="0">
                <a:cs typeface="B Mitra" panose="00000400000000000000" pitchFamily="2" charset="-78"/>
              </a:rPr>
              <a:t>، به سوال تحقیق که دقیقا به همان شیوه ی بخش مقدمه در اینجا مطرح می‎کنید، </a:t>
            </a:r>
            <a:r>
              <a:rPr lang="ar-SA" sz="2800" dirty="0" smtClean="0">
                <a:cs typeface="B Mitra" panose="00000400000000000000" pitchFamily="2" charset="-78"/>
              </a:rPr>
              <a:t>پاسخ بدهید</a:t>
            </a:r>
            <a:r>
              <a:rPr lang="fa-IR" sz="2800" dirty="0" smtClean="0">
                <a:cs typeface="B Mitra" panose="00000400000000000000" pitchFamily="2" charset="-78"/>
              </a:rPr>
              <a:t>.</a:t>
            </a:r>
            <a:r>
              <a:rPr lang="ar-SA" sz="2800" dirty="0" smtClean="0">
                <a:cs typeface="B Mitra" panose="00000400000000000000" pitchFamily="2" charset="-78"/>
              </a:rPr>
              <a:t>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اگر </a:t>
            </a:r>
            <a:r>
              <a:rPr lang="ar-SA" sz="2800" dirty="0">
                <a:cs typeface="B Mitra" panose="00000400000000000000" pitchFamily="2" charset="-78"/>
              </a:rPr>
              <a:t>نمی توانید یافته های اصلی را در </a:t>
            </a:r>
            <a:r>
              <a:rPr lang="ar-SA" sz="2800" dirty="0">
                <a:solidFill>
                  <a:srgbClr val="FF0000"/>
                </a:solidFill>
                <a:cs typeface="B Mitra" panose="00000400000000000000" pitchFamily="2" charset="-78"/>
              </a:rPr>
              <a:t>سه جمله </a:t>
            </a:r>
            <a:r>
              <a:rPr lang="ar-SA" sz="2800" dirty="0">
                <a:cs typeface="B Mitra" panose="00000400000000000000" pitchFamily="2" charset="-78"/>
              </a:rPr>
              <a:t>بیان کنید، ممکن است معنی آن این باشد که شما خط سیر مقاله را فراموش کرده اید.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با </a:t>
            </a:r>
            <a:r>
              <a:rPr lang="ar-SA" sz="2800" dirty="0">
                <a:cs typeface="B Mitra" panose="00000400000000000000" pitchFamily="2" charset="-78"/>
              </a:rPr>
              <a:t>تکرار نتایج و ذکر جزئیات آنها، کلمات را هدر ندهید، و اگر واقعا برای انتقال پیام شما لازم است، تنها به بیان اعداد و یا درصدها اکتفا کنید. </a:t>
            </a:r>
            <a:endParaRPr lang="en-US" sz="2800" dirty="0">
              <a:cs typeface="B Mitra" panose="00000400000000000000" pitchFamily="2" charset="-78"/>
            </a:endParaRPr>
          </a:p>
        </p:txBody>
      </p:sp>
    </p:spTree>
    <p:extLst>
      <p:ext uri="{BB962C8B-B14F-4D97-AF65-F5344CB8AC3E}">
        <p14:creationId xmlns:p14="http://schemas.microsoft.com/office/powerpoint/2010/main" val="220076798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ar-SA" sz="2800" dirty="0">
                <a:solidFill>
                  <a:srgbClr val="FF0000"/>
                </a:solidFill>
                <a:cs typeface="B Mitra" panose="00000400000000000000" pitchFamily="2" charset="-78"/>
              </a:rPr>
              <a:t>نتایج غیر دلخواه </a:t>
            </a:r>
            <a:r>
              <a:rPr lang="ar-SA" sz="2800" dirty="0">
                <a:cs typeface="B Mitra" panose="00000400000000000000" pitchFamily="2" charset="-78"/>
              </a:rPr>
              <a:t>را نادیده نگیرید و مخفی نکنید. داوران به هر حال آنها را مد نظر قرارمی دهند، و این تلاش برای پنهان کاری، مقاله شما را تضعیف می کند.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همچنین</a:t>
            </a:r>
            <a:r>
              <a:rPr lang="ar-SA" sz="2800" dirty="0">
                <a:cs typeface="B Mitra" panose="00000400000000000000" pitchFamily="2" charset="-78"/>
              </a:rPr>
              <a:t>، حتماً در مورد </a:t>
            </a:r>
            <a:r>
              <a:rPr lang="ar-SA" sz="2800" dirty="0">
                <a:solidFill>
                  <a:srgbClr val="FF0000"/>
                </a:solidFill>
                <a:cs typeface="B Mitra" panose="00000400000000000000" pitchFamily="2" charset="-78"/>
              </a:rPr>
              <a:t>یافته های دور از انتظار </a:t>
            </a:r>
            <a:r>
              <a:rPr lang="ar-SA" sz="2800" dirty="0">
                <a:cs typeface="B Mitra" panose="00000400000000000000" pitchFamily="2" charset="-78"/>
              </a:rPr>
              <a:t>به صراحت بنویسید که غیر منتظره بوده اند و به یک فرضیه پیشین ربط نداشته اند؛ چنین صداقتی جایگاه مقاله شما را تقویت می کند.</a:t>
            </a:r>
            <a:endParaRPr lang="en-US" sz="2800" dirty="0">
              <a:cs typeface="B Mitra" panose="00000400000000000000" pitchFamily="2" charset="-78"/>
            </a:endParaRPr>
          </a:p>
          <a:p>
            <a:pPr algn="just" rtl="1"/>
            <a:endParaRPr lang="fa-IR" sz="2800" dirty="0" smtClean="0">
              <a:cs typeface="B Mitra" panose="00000400000000000000" pitchFamily="2" charset="-78"/>
            </a:endParaRPr>
          </a:p>
          <a:p>
            <a:pPr algn="just" rtl="1"/>
            <a:r>
              <a:rPr lang="ar-SA" sz="2800" dirty="0" smtClean="0">
                <a:cs typeface="B Mitra" panose="00000400000000000000" pitchFamily="2" charset="-78"/>
              </a:rPr>
              <a:t>یک </a:t>
            </a:r>
            <a:r>
              <a:rPr lang="ar-SA" sz="2800" dirty="0">
                <a:cs typeface="B Mitra" panose="00000400000000000000" pitchFamily="2" charset="-78"/>
              </a:rPr>
              <a:t>بخش فرعی جداگانه در مورد </a:t>
            </a:r>
            <a:r>
              <a:rPr lang="ar-SA" sz="2800" dirty="0">
                <a:solidFill>
                  <a:srgbClr val="FF0000"/>
                </a:solidFill>
                <a:cs typeface="B Mitra" panose="00000400000000000000" pitchFamily="2" charset="-78"/>
              </a:rPr>
              <a:t>نقاط قوت و ضعف </a:t>
            </a:r>
            <a:r>
              <a:rPr lang="ar-SA" sz="2800" dirty="0">
                <a:cs typeface="B Mitra" panose="00000400000000000000" pitchFamily="2" charset="-78"/>
              </a:rPr>
              <a:t>مطالعه قرار بدهید. هر مطالعه ای محدودیت های خود را دارد، و شما باید اطمینان حاصل کنید که به آنها اشاره کرده اید. گاهی اوقات این امکان وجود دارد که، برای مثال با استناد به یک تجزیه و تحلیل فرعی، یک محدودیت را با نقطه قوت خاصی خنثی کنید.</a:t>
            </a:r>
            <a:endParaRPr lang="en-US" sz="2800" dirty="0">
              <a:cs typeface="B Mitra" panose="00000400000000000000" pitchFamily="2" charset="-78"/>
            </a:endParaRPr>
          </a:p>
        </p:txBody>
      </p:sp>
    </p:spTree>
    <p:extLst>
      <p:ext uri="{BB962C8B-B14F-4D97-AF65-F5344CB8AC3E}">
        <p14:creationId xmlns:p14="http://schemas.microsoft.com/office/powerpoint/2010/main" val="2418127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fa-IR" sz="2800" dirty="0">
                <a:cs typeface="B Mitra" panose="00000400000000000000" pitchFamily="2" charset="-78"/>
              </a:rPr>
              <a:t>هنگام مقایسه با مطالعات دیگر، دلایل تفاوت ها و شباهت های آنها با نتایج خود را بحث کنید و به صورت محترمانه و بی طرفانه محدودیت های این مطالعات را ذکر کنید، نکته مهم این است که سعی کنید تاکید نمایید اطلاعات شما چه چیزی به شواهد موجود اضافه می کند</a:t>
            </a:r>
            <a:r>
              <a:rPr lang="en-US" sz="2800" dirty="0">
                <a:cs typeface="B Mitra" panose="00000400000000000000" pitchFamily="2" charset="-78"/>
              </a:rPr>
              <a:t>.</a:t>
            </a:r>
          </a:p>
          <a:p>
            <a:pPr algn="just" rtl="1"/>
            <a:endParaRPr lang="fa-IR" sz="2800" dirty="0" smtClean="0">
              <a:cs typeface="B Mitra" panose="00000400000000000000" pitchFamily="2" charset="-78"/>
            </a:endParaRPr>
          </a:p>
          <a:p>
            <a:pPr algn="just" rtl="1"/>
            <a:r>
              <a:rPr lang="fa-IR" sz="2800" dirty="0" smtClean="0">
                <a:cs typeface="B Mitra" panose="00000400000000000000" pitchFamily="2" charset="-78"/>
              </a:rPr>
              <a:t>بحث </a:t>
            </a:r>
            <a:r>
              <a:rPr lang="fa-IR" sz="2800" dirty="0">
                <a:cs typeface="B Mitra" panose="00000400000000000000" pitchFamily="2" charset="-78"/>
              </a:rPr>
              <a:t>را با تصور کردن خود در گفت و گو با یک خواننده علاقه مند </a:t>
            </a:r>
            <a:r>
              <a:rPr lang="fa-IR" sz="2800" dirty="0" smtClean="0">
                <a:cs typeface="B Mitra" panose="00000400000000000000" pitchFamily="2" charset="-78"/>
              </a:rPr>
              <a:t>بنویسید.</a:t>
            </a:r>
          </a:p>
          <a:p>
            <a:pPr algn="just" rtl="1"/>
            <a:endParaRPr lang="fa-IR" sz="2800" dirty="0">
              <a:cs typeface="B Mitra" panose="00000400000000000000" pitchFamily="2" charset="-78"/>
            </a:endParaRPr>
          </a:p>
        </p:txBody>
      </p:sp>
    </p:spTree>
    <p:extLst>
      <p:ext uri="{BB962C8B-B14F-4D97-AF65-F5344CB8AC3E}">
        <p14:creationId xmlns:p14="http://schemas.microsoft.com/office/powerpoint/2010/main" val="17185311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fa-IR" sz="2800" dirty="0" smtClean="0">
                <a:cs typeface="B Mitra" panose="00000400000000000000" pitchFamily="2" charset="-78"/>
              </a:rPr>
              <a:t>بسته </a:t>
            </a:r>
            <a:r>
              <a:rPr lang="fa-IR" sz="2800" dirty="0">
                <a:cs typeface="B Mitra" panose="00000400000000000000" pitchFamily="2" charset="-78"/>
              </a:rPr>
              <a:t>به حوزه کاری مجله علمی، پیش بینی کنید که خوانندگان (و در نتیجه داوران و سردبیران) چه نوع سوالاتی ممکن است داشته </a:t>
            </a:r>
            <a:r>
              <a:rPr lang="fa-IR" sz="2800" dirty="0" smtClean="0">
                <a:cs typeface="B Mitra" panose="00000400000000000000" pitchFamily="2" charset="-78"/>
              </a:rPr>
              <a:t>باشند.</a:t>
            </a: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این </a:t>
            </a:r>
            <a:r>
              <a:rPr lang="fa-IR" sz="2800" dirty="0">
                <a:cs typeface="B Mitra" panose="00000400000000000000" pitchFamily="2" charset="-78"/>
              </a:rPr>
              <a:t>روش به شما کمک خواهد کرد که تصمیم بگیرید کدام جوانب مطالعه شایسته ی دریافت بیشترین توجه است، و در نتیجه بیشترین تعداد کلمات در بحث را به خود اختصاص می </a:t>
            </a:r>
            <a:r>
              <a:rPr lang="fa-IR" sz="2800" dirty="0" smtClean="0">
                <a:cs typeface="B Mitra" panose="00000400000000000000" pitchFamily="2" charset="-78"/>
              </a:rPr>
              <a:t>دهد.</a:t>
            </a: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در </a:t>
            </a:r>
            <a:r>
              <a:rPr lang="fa-IR" sz="2800" dirty="0">
                <a:cs typeface="B Mitra" panose="00000400000000000000" pitchFamily="2" charset="-78"/>
              </a:rPr>
              <a:t>انتخاب کلمات بیش از حد قوی محتاط باشید. استفاده از "می‎تواند"، "ممکن است"، "به نظر می‎رسد"، "نشان می‎دهد" و "اشاره دارد به" مناسب تر است تا "اثبات می شود" که بندرت می توان از آن در پژوهش استفاده کرد.</a:t>
            </a:r>
            <a:endParaRPr lang="en-US" sz="2800" dirty="0">
              <a:cs typeface="B Mitra" panose="00000400000000000000" pitchFamily="2" charset="-78"/>
            </a:endParaRPr>
          </a:p>
        </p:txBody>
      </p:sp>
    </p:spTree>
    <p:extLst>
      <p:ext uri="{BB962C8B-B14F-4D97-AF65-F5344CB8AC3E}">
        <p14:creationId xmlns:p14="http://schemas.microsoft.com/office/powerpoint/2010/main" val="123414424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fa-IR" sz="2800" dirty="0">
                <a:cs typeface="B Mitra" panose="00000400000000000000" pitchFamily="2" charset="-78"/>
              </a:rPr>
              <a:t>سعی کنید کاربرد های ممکن را  به جزییات بیان کنید (برای کارها و / یا پژوهش های بالینی، بر اساس نقطه تمرکز مقاله).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هرگز</a:t>
            </a:r>
            <a:r>
              <a:rPr lang="ar-SA" sz="2800" dirty="0">
                <a:cs typeface="B Mitra" panose="00000400000000000000" pitchFamily="2" charset="-78"/>
              </a:rPr>
              <a:t>، هرگز(!)، فقط ننویسید که تحقیقات بیشتری مورد نیاز است. این درست مثل آن است که به مردم بگویید فراموش نکنند نفس بکشند.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همچنین</a:t>
            </a:r>
            <a:r>
              <a:rPr lang="ar-SA" sz="2800" dirty="0">
                <a:cs typeface="B Mitra" panose="00000400000000000000" pitchFamily="2" charset="-78"/>
              </a:rPr>
              <a:t>، سعی نکنید مطالعات </a:t>
            </a:r>
            <a:r>
              <a:rPr lang="ar-SA" sz="2800" dirty="0" smtClean="0">
                <a:cs typeface="B Mitra" panose="00000400000000000000" pitchFamily="2" charset="-78"/>
              </a:rPr>
              <a:t>آینده</a:t>
            </a:r>
            <a:r>
              <a:rPr lang="fa-IR" sz="2800" dirty="0" smtClean="0">
                <a:cs typeface="B Mitra" panose="00000400000000000000" pitchFamily="2" charset="-78"/>
              </a:rPr>
              <a:t>‌</a:t>
            </a:r>
            <a:r>
              <a:rPr lang="ar-SA" sz="2800" dirty="0" smtClean="0">
                <a:cs typeface="B Mitra" panose="00000400000000000000" pitchFamily="2" charset="-78"/>
              </a:rPr>
              <a:t>تان </a:t>
            </a:r>
            <a:r>
              <a:rPr lang="ar-SA" sz="2800" dirty="0">
                <a:cs typeface="B Mitra" panose="00000400000000000000" pitchFamily="2" charset="-78"/>
              </a:rPr>
              <a:t>را "عرضه" و یا اعلام کنید، چرا که سردبیران یا خوانندگان مجله در آن زمان به این اطلاعات دسترسی ندارند.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p:txBody>
      </p:sp>
    </p:spTree>
    <p:extLst>
      <p:ext uri="{BB962C8B-B14F-4D97-AF65-F5344CB8AC3E}">
        <p14:creationId xmlns:p14="http://schemas.microsoft.com/office/powerpoint/2010/main" val="38951645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4654" y="188640"/>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124744"/>
            <a:ext cx="8424936" cy="5184576"/>
          </a:xfrm>
        </p:spPr>
        <p:txBody>
          <a:bodyPr>
            <a:noAutofit/>
          </a:bodyPr>
          <a:lstStyle/>
          <a:p>
            <a:pPr algn="just" rtl="1"/>
            <a:r>
              <a:rPr lang="ar-SA" sz="2800" dirty="0" smtClean="0">
                <a:solidFill>
                  <a:srgbClr val="FF0000"/>
                </a:solidFill>
                <a:cs typeface="B Mitra" panose="00000400000000000000" pitchFamily="2" charset="-78"/>
              </a:rPr>
              <a:t>منحصربه </a:t>
            </a:r>
            <a:r>
              <a:rPr lang="ar-SA" sz="2800" dirty="0">
                <a:solidFill>
                  <a:srgbClr val="FF0000"/>
                </a:solidFill>
                <a:cs typeface="B Mitra" panose="00000400000000000000" pitchFamily="2" charset="-78"/>
              </a:rPr>
              <a:t>فرد بودن </a:t>
            </a:r>
            <a:r>
              <a:rPr lang="ar-SA" sz="2800" dirty="0">
                <a:cs typeface="B Mitra" panose="00000400000000000000" pitchFamily="2" charset="-78"/>
              </a:rPr>
              <a:t>این مطالعه خاص را دریابید و همواره به یاد داشته باشید که بر خط سیر اصلی مقاله ثابت بمانید.</a:t>
            </a:r>
            <a:endParaRPr lang="en-US" sz="2800" dirty="0">
              <a:cs typeface="B Mitra" panose="00000400000000000000" pitchFamily="2" charset="-78"/>
            </a:endParaRPr>
          </a:p>
          <a:p>
            <a:pPr algn="just" rtl="1"/>
            <a:endParaRPr lang="fa-IR" sz="2800" dirty="0" smtClean="0">
              <a:cs typeface="B Mitra" panose="00000400000000000000" pitchFamily="2" charset="-78"/>
            </a:endParaRPr>
          </a:p>
          <a:p>
            <a:pPr algn="just" rtl="1"/>
            <a:r>
              <a:rPr lang="ar-SA" sz="2800" dirty="0" smtClean="0">
                <a:cs typeface="B Mitra" panose="00000400000000000000" pitchFamily="2" charset="-78"/>
              </a:rPr>
              <a:t>قسمت </a:t>
            </a:r>
            <a:r>
              <a:rPr lang="ar-SA" sz="2800" dirty="0">
                <a:cs typeface="B Mitra" panose="00000400000000000000" pitchFamily="2" charset="-78"/>
              </a:rPr>
              <a:t>بحث را با </a:t>
            </a:r>
            <a:r>
              <a:rPr lang="fa-IR" sz="2800" dirty="0">
                <a:cs typeface="B Mitra" panose="00000400000000000000" pitchFamily="2" charset="-78"/>
              </a:rPr>
              <a:t>یک </a:t>
            </a:r>
            <a:r>
              <a:rPr lang="ar-SA" sz="2800" dirty="0" smtClean="0">
                <a:solidFill>
                  <a:srgbClr val="FF0000"/>
                </a:solidFill>
                <a:cs typeface="B Mitra" panose="00000400000000000000" pitchFamily="2" charset="-78"/>
              </a:rPr>
              <a:t>نتیجه</a:t>
            </a:r>
            <a:r>
              <a:rPr lang="fa-IR" sz="2800" dirty="0" smtClean="0">
                <a:solidFill>
                  <a:srgbClr val="FF0000"/>
                </a:solidFill>
                <a:cs typeface="B Mitra" panose="00000400000000000000" pitchFamily="2" charset="-78"/>
              </a:rPr>
              <a:t>‌</a:t>
            </a:r>
            <a:r>
              <a:rPr lang="ar-SA" sz="2800" dirty="0" smtClean="0">
                <a:solidFill>
                  <a:srgbClr val="FF0000"/>
                </a:solidFill>
                <a:cs typeface="B Mitra" panose="00000400000000000000" pitchFamily="2" charset="-78"/>
              </a:rPr>
              <a:t>گیری </a:t>
            </a:r>
            <a:r>
              <a:rPr lang="ar-SA" sz="2800" dirty="0">
                <a:cs typeface="B Mitra" panose="00000400000000000000" pitchFamily="2" charset="-78"/>
              </a:rPr>
              <a:t>شامل ارائه یافته های خود در پرتو شواهد در این زمینه و نقاط قوت خاص و محدودیت های تحقیق پایان بدهید.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جمله </a:t>
            </a:r>
            <a:r>
              <a:rPr lang="ar-SA" sz="2800" dirty="0">
                <a:cs typeface="B Mitra" panose="00000400000000000000" pitchFamily="2" charset="-78"/>
              </a:rPr>
              <a:t>نتیجه گیری را </a:t>
            </a:r>
            <a:r>
              <a:rPr lang="ar-SA" sz="2800" dirty="0">
                <a:solidFill>
                  <a:srgbClr val="FF0000"/>
                </a:solidFill>
                <a:cs typeface="B Mitra" panose="00000400000000000000" pitchFamily="2" charset="-78"/>
              </a:rPr>
              <a:t>یک عبارت </a:t>
            </a:r>
            <a:r>
              <a:rPr lang="ar-SA" sz="2800" dirty="0" smtClean="0">
                <a:solidFill>
                  <a:srgbClr val="FF0000"/>
                </a:solidFill>
                <a:cs typeface="B Mitra" panose="00000400000000000000" pitchFamily="2" charset="-78"/>
              </a:rPr>
              <a:t>تک</a:t>
            </a:r>
            <a:r>
              <a:rPr lang="fa-IR" sz="2800" dirty="0" smtClean="0">
                <a:solidFill>
                  <a:srgbClr val="FF0000"/>
                </a:solidFill>
                <a:cs typeface="B Mitra" panose="00000400000000000000" pitchFamily="2" charset="-78"/>
              </a:rPr>
              <a:t>‌</a:t>
            </a:r>
            <a:r>
              <a:rPr lang="ar-SA" sz="2800" dirty="0" smtClean="0">
                <a:solidFill>
                  <a:srgbClr val="FF0000"/>
                </a:solidFill>
                <a:cs typeface="B Mitra" panose="00000400000000000000" pitchFamily="2" charset="-78"/>
              </a:rPr>
              <a:t>خطی</a:t>
            </a:r>
            <a:r>
              <a:rPr lang="ar-SA" sz="2800" dirty="0" smtClean="0">
                <a:cs typeface="B Mitra" panose="00000400000000000000" pitchFamily="2" charset="-78"/>
              </a:rPr>
              <a:t> </a:t>
            </a:r>
            <a:r>
              <a:rPr lang="ar-SA" sz="2800" dirty="0">
                <a:cs typeface="B Mitra" panose="00000400000000000000" pitchFamily="2" charset="-78"/>
              </a:rPr>
              <a:t>(قابل نقل قول) که خوانندگان باید بعد از دیدن کار شما به یاد بیاورند، بنویسید.</a:t>
            </a:r>
            <a:endParaRPr lang="en-US" sz="2800" dirty="0">
              <a:cs typeface="B Mitra" panose="00000400000000000000" pitchFamily="2" charset="-78"/>
            </a:endParaRPr>
          </a:p>
        </p:txBody>
      </p:sp>
    </p:spTree>
    <p:extLst>
      <p:ext uri="{BB962C8B-B14F-4D97-AF65-F5344CB8AC3E}">
        <p14:creationId xmlns:p14="http://schemas.microsoft.com/office/powerpoint/2010/main" val="294409827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270443879"/>
              </p:ext>
            </p:extLst>
          </p:nvPr>
        </p:nvGraphicFramePr>
        <p:xfrm>
          <a:off x="755576" y="404664"/>
          <a:ext cx="7632848" cy="6128598"/>
        </p:xfrm>
        <a:graphic>
          <a:graphicData uri="http://schemas.openxmlformats.org/drawingml/2006/table">
            <a:tbl>
              <a:tblPr rtl="1" firstRow="1" firstCol="1" bandRow="1">
                <a:tableStyleId>{5C22544A-7EE6-4342-B048-85BDC9FD1C3A}</a:tableStyleId>
              </a:tblPr>
              <a:tblGrid>
                <a:gridCol w="7632848"/>
              </a:tblGrid>
              <a:tr h="437586">
                <a:tc>
                  <a:txBody>
                    <a:bodyPr/>
                    <a:lstStyle/>
                    <a:p>
                      <a:pPr algn="ctr" rtl="1">
                        <a:lnSpc>
                          <a:spcPct val="200000"/>
                        </a:lnSpc>
                        <a:spcAft>
                          <a:spcPts val="0"/>
                        </a:spcAft>
                      </a:pPr>
                      <a:r>
                        <a:rPr lang="fa-IR" sz="1600" dirty="0">
                          <a:solidFill>
                            <a:srgbClr val="FF0000"/>
                          </a:solidFill>
                          <a:effectLst/>
                          <a:cs typeface="B Titr" panose="00000700000000000000" pitchFamily="2" charset="-78"/>
                        </a:rPr>
                        <a:t>چک لیست برای بحث</a:t>
                      </a:r>
                      <a:endParaRPr lang="en-US" sz="1600" dirty="0">
                        <a:solidFill>
                          <a:srgbClr val="FF0000"/>
                        </a:solidFill>
                        <a:effectLst/>
                        <a:latin typeface="Calibri" panose="020F0502020204030204" pitchFamily="34" charset="0"/>
                        <a:ea typeface="Calibri" panose="020F0502020204030204" pitchFamily="34" charset="0"/>
                        <a:cs typeface="B Titr" panose="00000700000000000000" pitchFamily="2" charset="-78"/>
                      </a:endParaRPr>
                    </a:p>
                  </a:txBody>
                  <a:tcPr marL="62760" marR="62760" marT="0" marB="0">
                    <a:noFill/>
                  </a:tcPr>
                </a:tc>
              </a:tr>
              <a:tr h="437586">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دقت کنید که قسمت بحث مشخصاً به شکل یک قیف وارونه با بخش های متمایز باشد، شامل:</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algn="just" rtl="1">
                        <a:lnSpc>
                          <a:spcPct val="200000"/>
                        </a:lnSpc>
                        <a:spcAft>
                          <a:spcPts val="0"/>
                        </a:spcAft>
                      </a:pPr>
                      <a:r>
                        <a:rPr lang="fa-IR" sz="1600" dirty="0" smtClean="0">
                          <a:solidFill>
                            <a:schemeClr val="tx1"/>
                          </a:solidFill>
                          <a:effectLst/>
                          <a:cs typeface="B Mitra" panose="00000400000000000000" pitchFamily="2" charset="-78"/>
                        </a:rPr>
                        <a:t>          - </a:t>
                      </a:r>
                      <a:r>
                        <a:rPr lang="fa-IR" sz="1600" dirty="0">
                          <a:solidFill>
                            <a:schemeClr val="tx1"/>
                          </a:solidFill>
                          <a:effectLst/>
                          <a:cs typeface="B Mitra" panose="00000400000000000000" pitchFamily="2" charset="-78"/>
                        </a:rPr>
                        <a:t>خلاصه ای از یافته های اصلی (چه پیدا کرده ایم؟).</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875175">
                <a:tc>
                  <a:txBody>
                    <a:bodyPr/>
                    <a:lstStyle/>
                    <a:p>
                      <a:pPr algn="just" rtl="1">
                        <a:lnSpc>
                          <a:spcPct val="200000"/>
                        </a:lnSpc>
                        <a:spcAft>
                          <a:spcPts val="0"/>
                        </a:spcAft>
                        <a:tabLst>
                          <a:tab pos="3186430" algn="l"/>
                        </a:tabLst>
                      </a:pPr>
                      <a:r>
                        <a:rPr lang="fa-IR" sz="1600" dirty="0" smtClean="0">
                          <a:solidFill>
                            <a:schemeClr val="tx1"/>
                          </a:solidFill>
                          <a:effectLst/>
                          <a:cs typeface="B Mitra" panose="00000400000000000000" pitchFamily="2" charset="-78"/>
                        </a:rPr>
                        <a:t>          </a:t>
                      </a:r>
                      <a:r>
                        <a:rPr lang="ar-SA" sz="1600" dirty="0" smtClean="0">
                          <a:solidFill>
                            <a:schemeClr val="tx1"/>
                          </a:solidFill>
                          <a:effectLst/>
                          <a:cs typeface="B Mitra" panose="00000400000000000000" pitchFamily="2" charset="-78"/>
                        </a:rPr>
                        <a:t>- </a:t>
                      </a:r>
                      <a:r>
                        <a:rPr lang="ar-SA" sz="1600" dirty="0">
                          <a:solidFill>
                            <a:schemeClr val="tx1"/>
                          </a:solidFill>
                          <a:effectLst/>
                          <a:cs typeface="B Mitra" panose="00000400000000000000" pitchFamily="2" charset="-78"/>
                        </a:rPr>
                        <a:t>مقایسه با سایر مطالعات (چه چیزی معلوم شده است؟، چه چیزی جدید است؟، و چگونه در بین مطالعات دیگر جا می گیرد؟)،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algn="just" rtl="1">
                        <a:lnSpc>
                          <a:spcPct val="200000"/>
                        </a:lnSpc>
                        <a:spcAft>
                          <a:spcPts val="0"/>
                        </a:spcAft>
                      </a:pPr>
                      <a:r>
                        <a:rPr lang="fa-IR" sz="1600" dirty="0" smtClean="0">
                          <a:solidFill>
                            <a:schemeClr val="tx1"/>
                          </a:solidFill>
                          <a:effectLst/>
                          <a:cs typeface="B Mitra" panose="00000400000000000000" pitchFamily="2" charset="-78"/>
                        </a:rPr>
                        <a:t>          - </a:t>
                      </a:r>
                      <a:r>
                        <a:rPr lang="fa-IR" sz="1600" dirty="0">
                          <a:solidFill>
                            <a:schemeClr val="tx1"/>
                          </a:solidFill>
                          <a:effectLst/>
                          <a:cs typeface="B Mitra" panose="00000400000000000000" pitchFamily="2" charset="-78"/>
                        </a:rPr>
                        <a:t>نقاط قوت و محدودیت (آیا یافته ها درست هستند؟)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algn="just" rtl="1">
                        <a:lnSpc>
                          <a:spcPct val="200000"/>
                        </a:lnSpc>
                        <a:spcAft>
                          <a:spcPts val="0"/>
                        </a:spcAft>
                      </a:pPr>
                      <a:r>
                        <a:rPr lang="fa-IR" sz="1600" dirty="0" smtClean="0">
                          <a:solidFill>
                            <a:schemeClr val="tx1"/>
                          </a:solidFill>
                          <a:effectLst/>
                          <a:cs typeface="B Mitra" panose="00000400000000000000" pitchFamily="2" charset="-78"/>
                        </a:rPr>
                        <a:t>          - </a:t>
                      </a:r>
                      <a:r>
                        <a:rPr lang="fa-IR" sz="1600" dirty="0">
                          <a:solidFill>
                            <a:schemeClr val="tx1"/>
                          </a:solidFill>
                          <a:effectLst/>
                          <a:cs typeface="B Mitra" panose="00000400000000000000" pitchFamily="2" charset="-78"/>
                        </a:rPr>
                        <a:t>کاربرد ها (آیا یافته ها مهم هستند؟ با آنها چه می توانیم بکنیم؟).</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875175">
                <a:tc>
                  <a:txBody>
                    <a:bodyPr/>
                    <a:lstStyle/>
                    <a:p>
                      <a:pPr marL="342900" lvl="0" indent="-342900" algn="just" rtl="1">
                        <a:lnSpc>
                          <a:spcPct val="200000"/>
                        </a:lnSpc>
                        <a:spcAft>
                          <a:spcPts val="0"/>
                        </a:spcAft>
                        <a:buFont typeface="Symbol" panose="05050102010706020507" pitchFamily="18" charset="2"/>
                        <a:buChar char=""/>
                      </a:pPr>
                      <a:r>
                        <a:rPr lang="ar-SA" sz="1600">
                          <a:solidFill>
                            <a:schemeClr val="tx1"/>
                          </a:solidFill>
                          <a:effectLst/>
                          <a:cs typeface="B Mitra" panose="00000400000000000000" pitchFamily="2" charset="-78"/>
                        </a:rPr>
                        <a:t>به </a:t>
                      </a:r>
                      <a:r>
                        <a:rPr lang="fa-IR" sz="1600">
                          <a:solidFill>
                            <a:schemeClr val="tx1"/>
                          </a:solidFill>
                          <a:effectLst/>
                          <a:cs typeface="B Mitra" panose="00000400000000000000" pitchFamily="2" charset="-78"/>
                        </a:rPr>
                        <a:t>سوال تحقیق در پاراگراف اول جواب بدهید و دقت کنید که در راستای سوال تحقیق مطرح شده در مقدمه باشد (مدل ساعت شنی).</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بررسی کنید که در قسمت بحث نتایج جدید مطرح نشده باشد.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در مورد اعتراف به محدودیت‎ها صریح و بی‎پرده باشید.</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marL="342900" lvl="0" indent="-342900" algn="just" rtl="1">
                        <a:lnSpc>
                          <a:spcPct val="200000"/>
                        </a:lnSpc>
                        <a:spcAft>
                          <a:spcPts val="0"/>
                        </a:spcAft>
                        <a:buFont typeface="Symbol" panose="05050102010706020507" pitchFamily="18" charset="2"/>
                        <a:buChar char=""/>
                      </a:pPr>
                      <a:r>
                        <a:rPr lang="fa-IR" sz="1600">
                          <a:solidFill>
                            <a:schemeClr val="tx1"/>
                          </a:solidFill>
                          <a:effectLst/>
                          <a:cs typeface="B Mitra" panose="00000400000000000000" pitchFamily="2" charset="-78"/>
                        </a:rPr>
                        <a:t>مطمئن شوید که یک پایان روشن برای خط سیر مقاله ارائه شده است (عبارت قابل نقل قول).</a:t>
                      </a:r>
                      <a:endParaRPr lang="en-US" sz="16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r h="437586">
                <a:tc>
                  <a:txBody>
                    <a:bodyPr/>
                    <a:lstStyle/>
                    <a:p>
                      <a:pPr marL="342900" lvl="0" indent="-342900" algn="just" rtl="1">
                        <a:lnSpc>
                          <a:spcPct val="200000"/>
                        </a:lnSpc>
                        <a:spcAft>
                          <a:spcPts val="0"/>
                        </a:spcAft>
                        <a:buFont typeface="Symbol" panose="05050102010706020507" pitchFamily="18" charset="2"/>
                        <a:buChar char=""/>
                      </a:pPr>
                      <a:r>
                        <a:rPr lang="fa-IR" sz="1600" dirty="0">
                          <a:solidFill>
                            <a:schemeClr val="tx1"/>
                          </a:solidFill>
                          <a:effectLst/>
                          <a:cs typeface="B Mitra" panose="00000400000000000000" pitchFamily="2" charset="-78"/>
                        </a:rPr>
                        <a:t>به </a:t>
                      </a:r>
                      <a:r>
                        <a:rPr lang="ar-SA" sz="1600" dirty="0">
                          <a:solidFill>
                            <a:schemeClr val="tx1"/>
                          </a:solidFill>
                          <a:effectLst/>
                          <a:cs typeface="B Mitra" panose="00000400000000000000" pitchFamily="2" charset="-78"/>
                        </a:rPr>
                        <a:t>عنوان آخرین جمله مقاله، یک عبارت تک خطی روشن و مختصر بنویسید.</a:t>
                      </a:r>
                      <a:endParaRPr lang="en-US" sz="16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2760" marR="62760" marT="0" marB="0">
                    <a:noFill/>
                  </a:tcPr>
                </a:tc>
              </a:tr>
            </a:tbl>
          </a:graphicData>
        </a:graphic>
      </p:graphicFrame>
    </p:spTree>
    <p:extLst>
      <p:ext uri="{BB962C8B-B14F-4D97-AF65-F5344CB8AC3E}">
        <p14:creationId xmlns:p14="http://schemas.microsoft.com/office/powerpoint/2010/main" val="34934933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922114"/>
          </a:xfrm>
        </p:spPr>
        <p:txBody>
          <a:bodyPr/>
          <a:lstStyle/>
          <a:p>
            <a:pPr algn="ctr"/>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287524" y="1340768"/>
            <a:ext cx="8568952" cy="5342582"/>
          </a:xfrm>
        </p:spPr>
        <p:txBody>
          <a:bodyPr>
            <a:normAutofit/>
          </a:bodyPr>
          <a:lstStyle/>
          <a:p>
            <a:pPr algn="just" rtl="1"/>
            <a:r>
              <a:rPr lang="ar-SA" sz="2800" dirty="0">
                <a:cs typeface="B Mitra" panose="00000400000000000000" pitchFamily="2" charset="-78"/>
              </a:rPr>
              <a:t>بخش روش</a:t>
            </a:r>
            <a:r>
              <a:rPr lang="fa-IR" sz="2800" dirty="0">
                <a:cs typeface="B Mitra" panose="00000400000000000000" pitchFamily="2" charset="-78"/>
              </a:rPr>
              <a:t>‎</a:t>
            </a:r>
            <a:r>
              <a:rPr lang="ar-SA" sz="2800" dirty="0">
                <a:cs typeface="B Mitra" panose="00000400000000000000" pitchFamily="2" charset="-78"/>
              </a:rPr>
              <a:t>های مقاله ی اصیل پژوهشی برگرفته از یک مطالعه کمّی دارای چهار عنصر اصلی </a:t>
            </a:r>
            <a:r>
              <a:rPr lang="ar-SA" sz="2800" dirty="0" smtClean="0">
                <a:cs typeface="B Mitra" panose="00000400000000000000" pitchFamily="2" charset="-78"/>
              </a:rPr>
              <a:t>است</a:t>
            </a:r>
            <a:r>
              <a:rPr lang="fa-IR" sz="2800" dirty="0" smtClean="0">
                <a:cs typeface="B Mitra" panose="00000400000000000000" pitchFamily="2" charset="-78"/>
              </a:rPr>
              <a:t>: </a:t>
            </a:r>
          </a:p>
          <a:p>
            <a:pPr marL="2857500" lvl="7" indent="-457200" algn="just" rtl="1">
              <a:buFont typeface="+mj-lt"/>
              <a:buAutoNum type="arabicPeriod"/>
            </a:pPr>
            <a:r>
              <a:rPr lang="ar-SA" sz="2400" dirty="0" smtClean="0">
                <a:cs typeface="B Mitra" panose="00000400000000000000" pitchFamily="2" charset="-78"/>
              </a:rPr>
              <a:t>طرح </a:t>
            </a:r>
            <a:r>
              <a:rPr lang="ar-SA" sz="2400" dirty="0">
                <a:cs typeface="B Mitra" panose="00000400000000000000" pitchFamily="2" charset="-78"/>
              </a:rPr>
              <a:t>مطالعه، </a:t>
            </a:r>
            <a:endParaRPr lang="fa-IR" sz="2400" dirty="0" smtClean="0">
              <a:cs typeface="B Mitra" panose="00000400000000000000" pitchFamily="2" charset="-78"/>
            </a:endParaRPr>
          </a:p>
          <a:p>
            <a:pPr marL="2857500" lvl="7" indent="-457200" algn="just" rtl="1">
              <a:buFont typeface="+mj-lt"/>
              <a:buAutoNum type="arabicPeriod"/>
            </a:pPr>
            <a:r>
              <a:rPr lang="ar-SA" sz="2400" dirty="0" smtClean="0">
                <a:cs typeface="B Mitra" panose="00000400000000000000" pitchFamily="2" charset="-78"/>
              </a:rPr>
              <a:t>زمینه </a:t>
            </a:r>
            <a:r>
              <a:rPr lang="ar-SA" sz="2400" dirty="0">
                <a:cs typeface="B Mitra" panose="00000400000000000000" pitchFamily="2" charset="-78"/>
              </a:rPr>
              <a:t>و موضوع مطالعه، </a:t>
            </a:r>
            <a:endParaRPr lang="fa-IR" sz="2400" dirty="0" smtClean="0">
              <a:cs typeface="B Mitra" panose="00000400000000000000" pitchFamily="2" charset="-78"/>
            </a:endParaRPr>
          </a:p>
          <a:p>
            <a:pPr marL="2857500" lvl="7" indent="-457200" algn="just" rtl="1">
              <a:buFont typeface="+mj-lt"/>
              <a:buAutoNum type="arabicPeriod"/>
            </a:pPr>
            <a:r>
              <a:rPr lang="ar-SA" sz="2400" dirty="0" smtClean="0">
                <a:cs typeface="B Mitra" panose="00000400000000000000" pitchFamily="2" charset="-78"/>
              </a:rPr>
              <a:t>جمع </a:t>
            </a:r>
            <a:r>
              <a:rPr lang="ar-SA" sz="2400" dirty="0">
                <a:cs typeface="B Mitra" panose="00000400000000000000" pitchFamily="2" charset="-78"/>
              </a:rPr>
              <a:t>آوری داده ها، </a:t>
            </a:r>
            <a:endParaRPr lang="fa-IR" sz="2400" dirty="0" smtClean="0">
              <a:cs typeface="B Mitra" panose="00000400000000000000" pitchFamily="2" charset="-78"/>
            </a:endParaRPr>
          </a:p>
          <a:p>
            <a:pPr marL="2857500" lvl="7" indent="-457200" algn="just" rtl="1">
              <a:buFont typeface="+mj-lt"/>
              <a:buAutoNum type="arabicPeriod"/>
            </a:pPr>
            <a:r>
              <a:rPr lang="ar-SA" sz="2400" dirty="0" smtClean="0">
                <a:cs typeface="B Mitra" panose="00000400000000000000" pitchFamily="2" charset="-78"/>
              </a:rPr>
              <a:t>تحلیل </a:t>
            </a:r>
            <a:r>
              <a:rPr lang="ar-SA" sz="2400" dirty="0">
                <a:cs typeface="B Mitra" panose="00000400000000000000" pitchFamily="2" charset="-78"/>
              </a:rPr>
              <a:t>داده </a:t>
            </a:r>
            <a:r>
              <a:rPr lang="ar-SA" sz="2400" dirty="0" smtClean="0">
                <a:cs typeface="B Mitra" panose="00000400000000000000" pitchFamily="2" charset="-78"/>
              </a:rPr>
              <a:t>ها. </a:t>
            </a:r>
            <a:endParaRPr lang="en-US" sz="2400" dirty="0" smtClean="0">
              <a:cs typeface="B Mitra" panose="00000400000000000000" pitchFamily="2" charset="-78"/>
            </a:endParaRPr>
          </a:p>
          <a:p>
            <a:pPr algn="just" rtl="1"/>
            <a:endParaRPr lang="en-US" sz="2800" dirty="0">
              <a:cs typeface="B Mitra" panose="00000400000000000000" pitchFamily="2" charset="-78"/>
            </a:endParaRPr>
          </a:p>
          <a:p>
            <a:pPr algn="just" rtl="1"/>
            <a:r>
              <a:rPr lang="ar-SA" sz="2800" dirty="0" smtClean="0">
                <a:cs typeface="B Mitra" panose="00000400000000000000" pitchFamily="2" charset="-78"/>
              </a:rPr>
              <a:t>استفاده </a:t>
            </a:r>
            <a:r>
              <a:rPr lang="ar-SA" sz="2800" dirty="0">
                <a:cs typeface="B Mitra" panose="00000400000000000000" pitchFamily="2" charset="-78"/>
              </a:rPr>
              <a:t>از چنین عنوان</a:t>
            </a:r>
            <a:r>
              <a:rPr lang="fa-IR" sz="2800" dirty="0">
                <a:cs typeface="B Mitra" panose="00000400000000000000" pitchFamily="2" charset="-78"/>
              </a:rPr>
              <a:t>‎</a:t>
            </a:r>
            <a:r>
              <a:rPr lang="ar-SA" sz="2800" dirty="0">
                <a:cs typeface="B Mitra" panose="00000400000000000000" pitchFamily="2" charset="-78"/>
              </a:rPr>
              <a:t>های‌ فرعی‌ برای ساختار بخش روش ها کاملاً رایج است (مجله مورد نظر ممکن است راهنمایی خاصی پیشنهاد دهد). </a:t>
            </a:r>
            <a:endParaRPr lang="en-US" sz="2800" dirty="0" smtClean="0">
              <a:cs typeface="B Mitra" panose="00000400000000000000" pitchFamily="2" charset="-78"/>
            </a:endParaRPr>
          </a:p>
          <a:p>
            <a:pPr algn="just" rtl="1"/>
            <a:endParaRPr lang="en-US" sz="2800" dirty="0">
              <a:cs typeface="B Mitra" panose="00000400000000000000" pitchFamily="2" charset="-78"/>
            </a:endParaRPr>
          </a:p>
          <a:p>
            <a:pPr algn="just" rtl="1"/>
            <a:r>
              <a:rPr lang="ar-SA" sz="2800" dirty="0" smtClean="0">
                <a:cs typeface="B Mitra" panose="00000400000000000000" pitchFamily="2" charset="-78"/>
              </a:rPr>
              <a:t>در </a:t>
            </a:r>
            <a:r>
              <a:rPr lang="ar-SA" sz="2800" dirty="0">
                <a:cs typeface="B Mitra" panose="00000400000000000000" pitchFamily="2" charset="-78"/>
              </a:rPr>
              <a:t>مورد پژوهش بر روی انسان، لازم است </a:t>
            </a:r>
            <a:r>
              <a:rPr lang="ar-SA" sz="2800" dirty="0">
                <a:solidFill>
                  <a:srgbClr val="FF0000"/>
                </a:solidFill>
                <a:cs typeface="B Mitra" panose="00000400000000000000" pitchFamily="2" charset="-78"/>
              </a:rPr>
              <a:t>تاییدیه کمیته اخلاق پزشکی </a:t>
            </a:r>
            <a:r>
              <a:rPr lang="ar-SA" sz="2800" dirty="0">
                <a:cs typeface="B Mitra" panose="00000400000000000000" pitchFamily="2" charset="-78"/>
              </a:rPr>
              <a:t>نیز اظهار شود.</a:t>
            </a:r>
            <a:endParaRPr lang="en-US" sz="2800" dirty="0">
              <a:cs typeface="B Mitra" panose="00000400000000000000" pitchFamily="2" charset="-78"/>
            </a:endParaRPr>
          </a:p>
        </p:txBody>
      </p:sp>
    </p:spTree>
    <p:extLst>
      <p:ext uri="{BB962C8B-B14F-4D97-AF65-F5344CB8AC3E}">
        <p14:creationId xmlns:p14="http://schemas.microsoft.com/office/powerpoint/2010/main" val="330553640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825624"/>
            <a:ext cx="7886700" cy="4843735"/>
          </a:xfrm>
        </p:spPr>
        <p:txBody>
          <a:bodyPr>
            <a:noAutofit/>
          </a:bodyPr>
          <a:lstStyle/>
          <a:p>
            <a:pPr algn="just" rtl="1"/>
            <a:r>
              <a:rPr lang="ar-SA" sz="2800" dirty="0">
                <a:cs typeface="B Mitra" panose="00000400000000000000" pitchFamily="2" charset="-78"/>
              </a:rPr>
              <a:t>با شرح و بسط یک </a:t>
            </a:r>
            <a:r>
              <a:rPr lang="fa-IR" sz="2800" dirty="0">
                <a:cs typeface="B Mitra" panose="00000400000000000000" pitchFamily="2" charset="-78"/>
              </a:rPr>
              <a:t>"</a:t>
            </a:r>
            <a:r>
              <a:rPr lang="ar-SA" sz="2800" dirty="0">
                <a:cs typeface="B Mitra" panose="00000400000000000000" pitchFamily="2" charset="-78"/>
              </a:rPr>
              <a:t>چارچوب" متشکل از عناصر اصلی بخش روش ها شروع </a:t>
            </a:r>
            <a:r>
              <a:rPr lang="ar-SA" sz="2800" dirty="0" smtClean="0">
                <a:cs typeface="B Mitra" panose="00000400000000000000" pitchFamily="2" charset="-78"/>
              </a:rPr>
              <a:t>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در </a:t>
            </a:r>
            <a:r>
              <a:rPr lang="ar-SA" sz="2800" dirty="0">
                <a:cs typeface="B Mitra" panose="00000400000000000000" pitchFamily="2" charset="-78"/>
              </a:rPr>
              <a:t>صورت امکان، به یک </a:t>
            </a:r>
            <a:r>
              <a:rPr lang="ar-SA" sz="2800" dirty="0">
                <a:solidFill>
                  <a:srgbClr val="FF0000"/>
                </a:solidFill>
                <a:cs typeface="B Mitra" panose="00000400000000000000" pitchFamily="2" charset="-78"/>
              </a:rPr>
              <a:t>پروتکل منتشر شده یا مقالات قبلی </a:t>
            </a:r>
            <a:r>
              <a:rPr lang="ar-SA" sz="2800" dirty="0">
                <a:cs typeface="B Mitra" panose="00000400000000000000" pitchFamily="2" charset="-78"/>
              </a:rPr>
              <a:t>منتشر شده از همان طرح تحقیقاتی برای کسب اطلاعات بیشتر در مورد روش‎ها مراجعه </a:t>
            </a:r>
            <a:r>
              <a:rPr lang="ar-SA" sz="2800" dirty="0" smtClean="0">
                <a:cs typeface="B Mitra" panose="00000400000000000000" pitchFamily="2" charset="-78"/>
              </a:rPr>
              <a:t>کنید</a:t>
            </a:r>
            <a:r>
              <a:rPr lang="fa-IR" sz="2800" dirty="0" smtClean="0">
                <a:cs typeface="B Mitra" panose="00000400000000000000" pitchFamily="2" charset="-78"/>
              </a:rPr>
              <a:t>. </a:t>
            </a:r>
            <a:r>
              <a:rPr lang="ar-SA" sz="2800" dirty="0" smtClean="0">
                <a:cs typeface="B Mitra" panose="00000400000000000000" pitchFamily="2" charset="-78"/>
              </a:rPr>
              <a:t>این </a:t>
            </a:r>
            <a:r>
              <a:rPr lang="ar-SA" sz="2800" dirty="0">
                <a:cs typeface="B Mitra" panose="00000400000000000000" pitchFamily="2" charset="-78"/>
              </a:rPr>
              <a:t>کار به شما امکان می دهد بخش روش</a:t>
            </a:r>
            <a:r>
              <a:rPr lang="fa-IR" sz="2800" dirty="0">
                <a:cs typeface="B Mitra" panose="00000400000000000000" pitchFamily="2" charset="-78"/>
              </a:rPr>
              <a:t>‎</a:t>
            </a:r>
            <a:r>
              <a:rPr lang="ar-SA" sz="2800" dirty="0">
                <a:cs typeface="B Mitra" panose="00000400000000000000" pitchFamily="2" charset="-78"/>
              </a:rPr>
              <a:t>ها را </a:t>
            </a:r>
            <a:r>
              <a:rPr lang="ar-SA" sz="2800" dirty="0" smtClean="0">
                <a:cs typeface="B Mitra" panose="00000400000000000000" pitchFamily="2" charset="-78"/>
              </a:rPr>
              <a:t>خلاصه</a:t>
            </a:r>
            <a:r>
              <a:rPr lang="fa-IR" sz="2800" dirty="0" smtClean="0">
                <a:cs typeface="B Mitra" panose="00000400000000000000" pitchFamily="2" charset="-78"/>
              </a:rPr>
              <a:t>‌</a:t>
            </a:r>
            <a:r>
              <a:rPr lang="ar-SA" sz="2800" dirty="0" smtClean="0">
                <a:cs typeface="B Mitra" panose="00000400000000000000" pitchFamily="2" charset="-78"/>
              </a:rPr>
              <a:t>تر </a:t>
            </a:r>
            <a:r>
              <a:rPr lang="ar-SA" sz="2800" dirty="0">
                <a:cs typeface="B Mitra" panose="00000400000000000000" pitchFamily="2" charset="-78"/>
              </a:rPr>
              <a:t>نگه دارید.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با </a:t>
            </a:r>
            <a:r>
              <a:rPr lang="ar-SA" sz="2800" dirty="0">
                <a:cs typeface="B Mitra" panose="00000400000000000000" pitchFamily="2" charset="-78"/>
              </a:rPr>
              <a:t>این حال مطمئن شویدکه تمام اطلاعات در مورد چگونگی بدست آمدن یافته</a:t>
            </a:r>
            <a:r>
              <a:rPr lang="fa-IR" sz="2800" dirty="0">
                <a:cs typeface="B Mitra" panose="00000400000000000000" pitchFamily="2" charset="-78"/>
              </a:rPr>
              <a:t>‎</a:t>
            </a:r>
            <a:r>
              <a:rPr lang="ar-SA" sz="2800" dirty="0">
                <a:cs typeface="B Mitra" panose="00000400000000000000" pitchFamily="2" charset="-78"/>
              </a:rPr>
              <a:t>های کلیدی مقاله که خواننده به دانستن آنها نیاز دارد، عنوان شده است.</a:t>
            </a:r>
            <a:endParaRPr lang="en-US" sz="2800" dirty="0">
              <a:cs typeface="B Mitra" panose="00000400000000000000" pitchFamily="2" charset="-78"/>
            </a:endParaRPr>
          </a:p>
        </p:txBody>
      </p:sp>
    </p:spTree>
    <p:extLst>
      <p:ext uri="{BB962C8B-B14F-4D97-AF65-F5344CB8AC3E}">
        <p14:creationId xmlns:p14="http://schemas.microsoft.com/office/powerpoint/2010/main" val="383724257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825624"/>
            <a:ext cx="7886700" cy="4843735"/>
          </a:xfrm>
        </p:spPr>
        <p:txBody>
          <a:bodyPr>
            <a:noAutofit/>
          </a:bodyPr>
          <a:lstStyle/>
          <a:p>
            <a:pPr algn="just" rtl="1"/>
            <a:r>
              <a:rPr lang="ar-SA" sz="2800" dirty="0">
                <a:solidFill>
                  <a:srgbClr val="FF0000"/>
                </a:solidFill>
                <a:cs typeface="B Mitra" panose="00000400000000000000" pitchFamily="2" charset="-78"/>
              </a:rPr>
              <a:t>نوع مطالعه </a:t>
            </a:r>
            <a:r>
              <a:rPr lang="ar-SA" sz="2800" dirty="0">
                <a:cs typeface="B Mitra" panose="00000400000000000000" pitchFamily="2" charset="-78"/>
              </a:rPr>
              <a:t>حاضر را ذکر کنید، از جمله کارآزمایی بالینی تصادفی، مطالعه کوهورت گذشته نگ</a:t>
            </a:r>
            <a:r>
              <a:rPr lang="fa-IR" sz="2800" dirty="0">
                <a:cs typeface="B Mitra" panose="00000400000000000000" pitchFamily="2" charset="-78"/>
              </a:rPr>
              <a:t>ر</a:t>
            </a:r>
            <a:r>
              <a:rPr lang="ar-SA" sz="2800" dirty="0">
                <a:cs typeface="B Mitra" panose="00000400000000000000" pitchFamily="2" charset="-78"/>
              </a:rPr>
              <a:t> / آینده</a:t>
            </a:r>
            <a:r>
              <a:rPr lang="en-US" sz="2800" dirty="0">
                <a:cs typeface="B Mitra" panose="00000400000000000000" pitchFamily="2" charset="-78"/>
              </a:rPr>
              <a:t> </a:t>
            </a:r>
            <a:r>
              <a:rPr lang="ar-SA" sz="2800" dirty="0">
                <a:cs typeface="B Mitra" panose="00000400000000000000" pitchFamily="2" charset="-78"/>
              </a:rPr>
              <a:t>نگر، مطالعه مورد-شاهدی، و یا مطالعه مقطعی.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cs typeface="B Mitra" panose="00000400000000000000" pitchFamily="2" charset="-78"/>
              </a:rPr>
              <a:t>اگر </a:t>
            </a:r>
            <a:r>
              <a:rPr lang="ar-SA" sz="2800" dirty="0">
                <a:cs typeface="B Mitra" panose="00000400000000000000" pitchFamily="2" charset="-78"/>
              </a:rPr>
              <a:t>فکر می</a:t>
            </a:r>
            <a:r>
              <a:rPr lang="fa-IR" sz="2800" dirty="0">
                <a:cs typeface="B Mitra" panose="00000400000000000000" pitchFamily="2" charset="-78"/>
              </a:rPr>
              <a:t>‎کنید</a:t>
            </a:r>
            <a:r>
              <a:rPr lang="ar-SA" sz="2800" dirty="0">
                <a:cs typeface="B Mitra" panose="00000400000000000000" pitchFamily="2" charset="-78"/>
              </a:rPr>
              <a:t> تعیین نوع مطالعه در یک قالب مشخص دشوار است، تلاش کنید که اجزای کلیدی طرح خود را توصیف نمایید، برای مثال این که آیا طرح مطالعه شما مداخله ای </a:t>
            </a:r>
            <a:r>
              <a:rPr lang="ar-SA" sz="2800" dirty="0" smtClean="0">
                <a:cs typeface="B Mitra" panose="00000400000000000000" pitchFamily="2" charset="-78"/>
              </a:rPr>
              <a:t>و/یا مشاهده</a:t>
            </a:r>
            <a:r>
              <a:rPr lang="fa-IR" sz="2800" dirty="0" smtClean="0">
                <a:cs typeface="B Mitra" panose="00000400000000000000" pitchFamily="2" charset="-78"/>
              </a:rPr>
              <a:t>‌</a:t>
            </a:r>
            <a:r>
              <a:rPr lang="ar-SA" sz="2800" dirty="0" smtClean="0">
                <a:cs typeface="B Mitra" panose="00000400000000000000" pitchFamily="2" charset="-78"/>
              </a:rPr>
              <a:t>ای </a:t>
            </a:r>
            <a:r>
              <a:rPr lang="ar-SA" sz="2800" dirty="0">
                <a:cs typeface="B Mitra" panose="00000400000000000000" pitchFamily="2" charset="-78"/>
              </a:rPr>
              <a:t>بوده و این که آیا داده ها در جهت طولی </a:t>
            </a:r>
            <a:r>
              <a:rPr lang="ar-SA" sz="2800" dirty="0" smtClean="0">
                <a:cs typeface="B Mitra" panose="00000400000000000000" pitchFamily="2" charset="-78"/>
              </a:rPr>
              <a:t>و/یا </a:t>
            </a:r>
            <a:r>
              <a:rPr lang="ar-SA" sz="2800" dirty="0">
                <a:cs typeface="B Mitra" panose="00000400000000000000" pitchFamily="2" charset="-78"/>
              </a:rPr>
              <a:t>به صورت مقطعی جمع آوری شده است</a:t>
            </a:r>
            <a:r>
              <a:rPr lang="en-US" sz="2800" dirty="0">
                <a:cs typeface="B Mitra" panose="00000400000000000000" pitchFamily="2" charset="-78"/>
              </a:rPr>
              <a:t>.</a:t>
            </a:r>
          </a:p>
        </p:txBody>
      </p:sp>
    </p:spTree>
    <p:extLst>
      <p:ext uri="{BB962C8B-B14F-4D97-AF65-F5344CB8AC3E}">
        <p14:creationId xmlns:p14="http://schemas.microsoft.com/office/powerpoint/2010/main" val="27967132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825624"/>
            <a:ext cx="7886700" cy="4843735"/>
          </a:xfrm>
        </p:spPr>
        <p:txBody>
          <a:bodyPr>
            <a:noAutofit/>
          </a:bodyPr>
          <a:lstStyle/>
          <a:p>
            <a:pPr algn="just" rtl="1"/>
            <a:r>
              <a:rPr lang="ar-SA" sz="2800" dirty="0">
                <a:cs typeface="B Mitra" panose="00000400000000000000" pitchFamily="2" charset="-78"/>
              </a:rPr>
              <a:t>توضیح دهید که مطالعه </a:t>
            </a:r>
            <a:r>
              <a:rPr lang="ar-SA" sz="2800" dirty="0">
                <a:solidFill>
                  <a:srgbClr val="FF0000"/>
                </a:solidFill>
                <a:cs typeface="B Mitra" panose="00000400000000000000" pitchFamily="2" charset="-78"/>
              </a:rPr>
              <a:t>کی و کجا </a:t>
            </a:r>
            <a:r>
              <a:rPr lang="ar-SA" sz="2800" dirty="0">
                <a:cs typeface="B Mitra" panose="00000400000000000000" pitchFamily="2" charset="-78"/>
              </a:rPr>
              <a:t>انجام شده است، نمونه ها </a:t>
            </a:r>
            <a:r>
              <a:rPr lang="ar-SA" sz="2800" dirty="0">
                <a:solidFill>
                  <a:srgbClr val="FF0000"/>
                </a:solidFill>
                <a:cs typeface="B Mitra" panose="00000400000000000000" pitchFamily="2" charset="-78"/>
              </a:rPr>
              <a:t>چگونه</a:t>
            </a:r>
            <a:r>
              <a:rPr lang="ar-SA" sz="2800" dirty="0">
                <a:cs typeface="B Mitra" panose="00000400000000000000" pitchFamily="2" charset="-78"/>
              </a:rPr>
              <a:t> به مطالعه وارد و یا انتخاب شده‎اند، و چه </a:t>
            </a:r>
            <a:r>
              <a:rPr lang="ar-SA" sz="2800" dirty="0">
                <a:solidFill>
                  <a:srgbClr val="FF0000"/>
                </a:solidFill>
                <a:cs typeface="B Mitra" panose="00000400000000000000" pitchFamily="2" charset="-78"/>
              </a:rPr>
              <a:t>معیارهای </a:t>
            </a:r>
            <a:r>
              <a:rPr lang="ar-SA" sz="2800" dirty="0" smtClean="0">
                <a:solidFill>
                  <a:srgbClr val="FF0000"/>
                </a:solidFill>
                <a:cs typeface="B Mitra" panose="00000400000000000000" pitchFamily="2" charset="-78"/>
              </a:rPr>
              <a:t>ورود</a:t>
            </a:r>
            <a:r>
              <a:rPr lang="fa-IR" sz="2800" dirty="0" smtClean="0">
                <a:solidFill>
                  <a:srgbClr val="FF0000"/>
                </a:solidFill>
                <a:cs typeface="B Mitra" panose="00000400000000000000" pitchFamily="2" charset="-78"/>
              </a:rPr>
              <a:t>/خروج </a:t>
            </a:r>
            <a:r>
              <a:rPr lang="ar-SA" sz="2800" dirty="0" smtClean="0">
                <a:cs typeface="B Mitra" panose="00000400000000000000" pitchFamily="2" charset="-78"/>
              </a:rPr>
              <a:t>به مطالعه استفاده </a:t>
            </a:r>
            <a:r>
              <a:rPr lang="ar-SA" sz="2800" dirty="0">
                <a:cs typeface="B Mitra" panose="00000400000000000000" pitchFamily="2" charset="-78"/>
              </a:rPr>
              <a:t>شده است.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ar-SA" sz="2800" dirty="0" smtClean="0">
                <a:solidFill>
                  <a:srgbClr val="FF0000"/>
                </a:solidFill>
                <a:cs typeface="B Mitra" panose="00000400000000000000" pitchFamily="2" charset="-78"/>
              </a:rPr>
              <a:t>محاسبة </a:t>
            </a:r>
            <a:r>
              <a:rPr lang="ar-SA" sz="2800" dirty="0">
                <a:solidFill>
                  <a:srgbClr val="FF0000"/>
                </a:solidFill>
                <a:cs typeface="B Mitra" panose="00000400000000000000" pitchFamily="2" charset="-78"/>
              </a:rPr>
              <a:t>حجم نمونه‎ای </a:t>
            </a:r>
            <a:r>
              <a:rPr lang="ar-SA" sz="2800" dirty="0">
                <a:cs typeface="B Mitra" panose="00000400000000000000" pitchFamily="2" charset="-78"/>
              </a:rPr>
              <a:t>تدارک ببینید که برای آزمون فرضیه های خاص از نظر آماری در مطالعات تعیین می شود. </a:t>
            </a:r>
            <a:endParaRPr lang="en-US" sz="2800" dirty="0">
              <a:cs typeface="B Mitra" panose="00000400000000000000" pitchFamily="2" charset="-78"/>
            </a:endParaRPr>
          </a:p>
        </p:txBody>
      </p:sp>
    </p:spTree>
    <p:extLst>
      <p:ext uri="{BB962C8B-B14F-4D97-AF65-F5344CB8AC3E}">
        <p14:creationId xmlns:p14="http://schemas.microsoft.com/office/powerpoint/2010/main" val="11711722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467544" y="1690689"/>
            <a:ext cx="8318748" cy="4843735"/>
          </a:xfrm>
        </p:spPr>
        <p:txBody>
          <a:bodyPr>
            <a:noAutofit/>
          </a:bodyPr>
          <a:lstStyle/>
          <a:p>
            <a:pPr algn="just" rtl="1"/>
            <a:r>
              <a:rPr lang="ar-SA" sz="2800" dirty="0">
                <a:cs typeface="B Mitra" panose="00000400000000000000" pitchFamily="2" charset="-78"/>
              </a:rPr>
              <a:t>با توجه به جمع آوری داده ها، دقیقا تعریف کنید </a:t>
            </a:r>
            <a:r>
              <a:rPr lang="ar-SA" sz="2800" dirty="0" smtClean="0">
                <a:cs typeface="B Mitra" panose="00000400000000000000" pitchFamily="2" charset="-78"/>
              </a:rPr>
              <a:t>که</a:t>
            </a:r>
            <a:r>
              <a:rPr lang="fa-IR" sz="2800" dirty="0" smtClean="0">
                <a:cs typeface="B Mitra" panose="00000400000000000000" pitchFamily="2" charset="-78"/>
              </a:rPr>
              <a:t>:</a:t>
            </a:r>
          </a:p>
          <a:p>
            <a:pPr lvl="6" algn="just" rtl="1">
              <a:buFont typeface="Wingdings" panose="05000000000000000000" pitchFamily="2" charset="2"/>
              <a:buChar char="ü"/>
            </a:pPr>
            <a:r>
              <a:rPr lang="ar-SA" sz="2400" dirty="0" smtClean="0">
                <a:solidFill>
                  <a:srgbClr val="FF0000"/>
                </a:solidFill>
                <a:cs typeface="B Mitra" panose="00000400000000000000" pitchFamily="2" charset="-78"/>
              </a:rPr>
              <a:t>چه </a:t>
            </a:r>
            <a:r>
              <a:rPr lang="ar-SA" sz="2400" dirty="0">
                <a:solidFill>
                  <a:srgbClr val="FF0000"/>
                </a:solidFill>
                <a:cs typeface="B Mitra" panose="00000400000000000000" pitchFamily="2" charset="-78"/>
              </a:rPr>
              <a:t>عوامل تاثیرگذار </a:t>
            </a:r>
            <a:r>
              <a:rPr lang="ar-SA" sz="2400" dirty="0">
                <a:cs typeface="B Mitra" panose="00000400000000000000" pitchFamily="2" charset="-78"/>
              </a:rPr>
              <a:t>(به عنوان مثال، حوادث استرس زا در زندگی) یا </a:t>
            </a:r>
            <a:r>
              <a:rPr lang="ar-SA" sz="2400" dirty="0" smtClean="0">
                <a:cs typeface="B Mitra" panose="00000400000000000000" pitchFamily="2" charset="-78"/>
              </a:rPr>
              <a:t>مداخله</a:t>
            </a:r>
            <a:r>
              <a:rPr lang="fa-IR" sz="2400" dirty="0" smtClean="0">
                <a:cs typeface="B Mitra" panose="00000400000000000000" pitchFamily="2" charset="-78"/>
              </a:rPr>
              <a:t>‌</a:t>
            </a:r>
            <a:r>
              <a:rPr lang="ar-SA" sz="2400" dirty="0" smtClean="0">
                <a:cs typeface="B Mitra" panose="00000400000000000000" pitchFamily="2" charset="-78"/>
              </a:rPr>
              <a:t>ای </a:t>
            </a:r>
            <a:r>
              <a:rPr lang="ar-SA" sz="2400" dirty="0">
                <a:cs typeface="B Mitra" panose="00000400000000000000" pitchFamily="2" charset="-78"/>
              </a:rPr>
              <a:t>(مثلاً، درمان رفتاری شناختی) را مورد بررسی قرار داده </a:t>
            </a:r>
            <a:r>
              <a:rPr lang="ar-SA" sz="2400" dirty="0" smtClean="0">
                <a:cs typeface="B Mitra" panose="00000400000000000000" pitchFamily="2" charset="-78"/>
              </a:rPr>
              <a:t>اید</a:t>
            </a:r>
            <a:endParaRPr lang="fa-IR" sz="2400" dirty="0" smtClean="0">
              <a:cs typeface="B Mitra" panose="00000400000000000000" pitchFamily="2" charset="-78"/>
            </a:endParaRPr>
          </a:p>
          <a:p>
            <a:pPr lvl="6" algn="just" rtl="1">
              <a:buFont typeface="Wingdings" panose="05000000000000000000" pitchFamily="2" charset="2"/>
              <a:buChar char="ü"/>
            </a:pPr>
            <a:r>
              <a:rPr lang="ar-SA" sz="2400" dirty="0" smtClean="0">
                <a:solidFill>
                  <a:srgbClr val="FF0000"/>
                </a:solidFill>
                <a:cs typeface="B Mitra" panose="00000400000000000000" pitchFamily="2" charset="-78"/>
              </a:rPr>
              <a:t>چه </a:t>
            </a:r>
            <a:r>
              <a:rPr lang="ar-SA" sz="2400" dirty="0">
                <a:solidFill>
                  <a:srgbClr val="FF0000"/>
                </a:solidFill>
                <a:cs typeface="B Mitra" panose="00000400000000000000" pitchFamily="2" charset="-78"/>
              </a:rPr>
              <a:t>پیامدهایی </a:t>
            </a:r>
            <a:r>
              <a:rPr lang="ar-SA" sz="2400" dirty="0">
                <a:cs typeface="B Mitra" panose="00000400000000000000" pitchFamily="2" charset="-78"/>
              </a:rPr>
              <a:t>را اندازه گیری کرده اید (مثلاً، افسردگی)، </a:t>
            </a:r>
            <a:endParaRPr lang="fa-IR" sz="2400" dirty="0" smtClean="0">
              <a:cs typeface="B Mitra" panose="00000400000000000000" pitchFamily="2" charset="-78"/>
            </a:endParaRPr>
          </a:p>
          <a:p>
            <a:pPr lvl="6" algn="just" rtl="1">
              <a:buFont typeface="Wingdings" panose="05000000000000000000" pitchFamily="2" charset="2"/>
              <a:buChar char="ü"/>
            </a:pPr>
            <a:r>
              <a:rPr lang="ar-SA" sz="2400" dirty="0" smtClean="0">
                <a:solidFill>
                  <a:srgbClr val="FF0000"/>
                </a:solidFill>
                <a:cs typeface="B Mitra" panose="00000400000000000000" pitchFamily="2" charset="-78"/>
              </a:rPr>
              <a:t>چگونه</a:t>
            </a:r>
            <a:r>
              <a:rPr lang="ar-SA" sz="2400" dirty="0" smtClean="0">
                <a:cs typeface="B Mitra" panose="00000400000000000000" pitchFamily="2" charset="-78"/>
              </a:rPr>
              <a:t> </a:t>
            </a:r>
            <a:r>
              <a:rPr lang="ar-SA" sz="2400" dirty="0">
                <a:cs typeface="B Mitra" panose="00000400000000000000" pitchFamily="2" charset="-78"/>
              </a:rPr>
              <a:t>آنها را اندازه گیری کرده اید (به عنوان مثال، با استفاده از مقیاس افسردگی خود گویه ای)، </a:t>
            </a:r>
            <a:endParaRPr lang="fa-IR" sz="2400" dirty="0" smtClean="0">
              <a:cs typeface="B Mitra" panose="00000400000000000000" pitchFamily="2" charset="-78"/>
            </a:endParaRPr>
          </a:p>
          <a:p>
            <a:pPr lvl="6" algn="just" rtl="1">
              <a:buFont typeface="Wingdings" panose="05000000000000000000" pitchFamily="2" charset="2"/>
              <a:buChar char="ü"/>
            </a:pPr>
            <a:r>
              <a:rPr lang="ar-SA" sz="2400" dirty="0" smtClean="0">
                <a:solidFill>
                  <a:srgbClr val="FF0000"/>
                </a:solidFill>
                <a:cs typeface="B Mitra" panose="00000400000000000000" pitchFamily="2" charset="-78"/>
              </a:rPr>
              <a:t>کی</a:t>
            </a:r>
            <a:r>
              <a:rPr lang="ar-SA" sz="2400" dirty="0" smtClean="0">
                <a:cs typeface="B Mitra" panose="00000400000000000000" pitchFamily="2" charset="-78"/>
              </a:rPr>
              <a:t> </a:t>
            </a:r>
            <a:r>
              <a:rPr lang="ar-SA" sz="2400" dirty="0">
                <a:cs typeface="B Mitra" panose="00000400000000000000" pitchFamily="2" charset="-78"/>
              </a:rPr>
              <a:t>این اندازه گیری ها را انجام داده اید (مثلاً، حین غربالگری و پس از 12 ماه پیگیری). </a:t>
            </a:r>
            <a:endParaRPr lang="en-US" sz="2400" dirty="0">
              <a:cs typeface="B Mitra" panose="00000400000000000000" pitchFamily="2" charset="-78"/>
            </a:endParaRPr>
          </a:p>
        </p:txBody>
      </p:sp>
    </p:spTree>
    <p:extLst>
      <p:ext uri="{BB962C8B-B14F-4D97-AF65-F5344CB8AC3E}">
        <p14:creationId xmlns:p14="http://schemas.microsoft.com/office/powerpoint/2010/main" val="13829109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556792"/>
            <a:ext cx="7886700" cy="4843735"/>
          </a:xfrm>
        </p:spPr>
        <p:txBody>
          <a:bodyPr>
            <a:noAutofit/>
          </a:bodyPr>
          <a:lstStyle/>
          <a:p>
            <a:pPr algn="just" rtl="1"/>
            <a:r>
              <a:rPr lang="fa-IR" sz="2800" dirty="0">
                <a:cs typeface="B Mitra" panose="00000400000000000000" pitchFamily="2" charset="-78"/>
              </a:rPr>
              <a:t>به پژوهش اصلی که منبع شناسایی ابزار اندازه گیری مورد استفاده شما بوده اشاره کنید و اگر ابزاری را به طور خاص برای این مطالعه طراحی کرده اید بیان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در </a:t>
            </a:r>
            <a:r>
              <a:rPr lang="fa-IR" sz="2800" dirty="0">
                <a:cs typeface="B Mitra" panose="00000400000000000000" pitchFamily="2" charset="-78"/>
              </a:rPr>
              <a:t>صورتی که جزئیات خصوصیات اندازه گیری انجام شده (تکرارپذیری، روائی، و پاسخ دهی) برای تفسیر نتایج اصلی مهم باشند، آنها را مطرح کنید. </a:t>
            </a:r>
            <a:endParaRPr lang="fa-IR" sz="2800" dirty="0" smtClean="0">
              <a:cs typeface="B Mitra" panose="00000400000000000000" pitchFamily="2" charset="-78"/>
            </a:endParaRPr>
          </a:p>
          <a:p>
            <a:pPr algn="just" rtl="1"/>
            <a:endParaRPr lang="fa-IR" sz="2800" dirty="0">
              <a:cs typeface="B Mitra" panose="00000400000000000000" pitchFamily="2" charset="-78"/>
            </a:endParaRPr>
          </a:p>
          <a:p>
            <a:pPr algn="just" rtl="1"/>
            <a:r>
              <a:rPr lang="fa-IR" sz="2800" dirty="0" smtClean="0">
                <a:cs typeface="B Mitra" panose="00000400000000000000" pitchFamily="2" charset="-78"/>
              </a:rPr>
              <a:t>یک </a:t>
            </a:r>
            <a:r>
              <a:rPr lang="fa-IR" sz="2800" dirty="0">
                <a:cs typeface="B Mitra" panose="00000400000000000000" pitchFamily="2" charset="-78"/>
              </a:rPr>
              <a:t>چینش مناسب در صورتی که از اندازه گیری های مختلفی استفاده کرده اید این است که با معيار اندازه گیری پیامد (یا متغیر وابسته) شروع کنید و سپس معیارهای مواجهه (یا متغیرهای مستقل اصلی) و متغیرهای کمکی ممکن را ذکر کنید.</a:t>
            </a:r>
            <a:endParaRPr lang="en-US" sz="2050" dirty="0">
              <a:cs typeface="B Mitra" panose="00000400000000000000" pitchFamily="2" charset="-78"/>
            </a:endParaRPr>
          </a:p>
        </p:txBody>
      </p:sp>
    </p:spTree>
    <p:extLst>
      <p:ext uri="{BB962C8B-B14F-4D97-AF65-F5344CB8AC3E}">
        <p14:creationId xmlns:p14="http://schemas.microsoft.com/office/powerpoint/2010/main" val="6586704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1128</TotalTime>
  <Words>3523</Words>
  <Application>Microsoft Office PowerPoint</Application>
  <PresentationFormat>On-screen Show (4:3)</PresentationFormat>
  <Paragraphs>237</Paragraphs>
  <Slides>38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38</vt:i4>
      </vt:variant>
    </vt:vector>
  </HeadingPairs>
  <TitlesOfParts>
    <vt:vector size="48" baseType="lpstr">
      <vt:lpstr>Arial</vt:lpstr>
      <vt:lpstr>Arial Black</vt:lpstr>
      <vt:lpstr>B Mitra</vt:lpstr>
      <vt:lpstr>B Titr</vt:lpstr>
      <vt:lpstr>Calibri</vt:lpstr>
      <vt:lpstr>Calibri Light</vt:lpstr>
      <vt:lpstr>Symbol</vt:lpstr>
      <vt:lpstr>Times New Roman</vt:lpstr>
      <vt:lpstr>Wingdings</vt:lpstr>
      <vt:lpstr>Office Theme</vt:lpstr>
      <vt:lpstr>Effective Writing  Methods Results Discussion</vt:lpstr>
      <vt:lpstr>روش‌ها </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PowerPoint Presentation</vt:lpstr>
      <vt:lpstr>یافته‌ها</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PowerPoint Presentation</vt:lpstr>
      <vt:lpstr>بحث </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Writing</dc:title>
  <dc:creator>acadp65</dc:creator>
  <cp:lastModifiedBy>asus</cp:lastModifiedBy>
  <cp:revision>226</cp:revision>
  <dcterms:created xsi:type="dcterms:W3CDTF">2013-07-07T08:07:42Z</dcterms:created>
  <dcterms:modified xsi:type="dcterms:W3CDTF">2016-12-22T05:45:00Z</dcterms:modified>
</cp:coreProperties>
</file>