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4" r:id="rId27"/>
    <p:sldId id="282" r:id="rId28"/>
    <p:sldId id="283"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2/16/2020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2/16/2020</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589366" y="1626434"/>
            <a:ext cx="7073960" cy="1515533"/>
          </a:xfrm>
          <a:prstGeom prst="rect">
            <a:avLst/>
          </a:prstGeom>
          <a:effectLst/>
        </p:spPr>
        <p:txBody>
          <a:bodyPr vert="horz" lIns="91440" tIns="45720" rIns="91440" bIns="45720" rtlCol="0" anchor="b">
            <a:noAutofit/>
          </a:bodyPr>
          <a:lstStyle>
            <a:lvl1pPr algn="ctr" defTabSz="457200" rtl="0" eaLnBrk="1" latinLnBrk="0" hangingPunct="1">
              <a:spcBef>
                <a:spcPct val="0"/>
              </a:spcBef>
              <a:buNone/>
              <a:defRPr sz="5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rtl="1"/>
            <a:r>
              <a:rPr lang="fa-IR" sz="2800" dirty="0" smtClean="0">
                <a:solidFill>
                  <a:srgbClr val="FF0000"/>
                </a:solidFill>
                <a:latin typeface="A Suls" pitchFamily="2" charset="-78"/>
                <a:cs typeface="A Suls" pitchFamily="2" charset="-78"/>
              </a:rPr>
              <a:t>جایگاه عرفان و </a:t>
            </a:r>
            <a:r>
              <a:rPr lang="fa-IR" sz="2800" dirty="0" smtClean="0">
                <a:solidFill>
                  <a:srgbClr val="FF0000"/>
                </a:solidFill>
                <a:latin typeface="A Suls" pitchFamily="2" charset="-78"/>
                <a:cs typeface="A Suls" pitchFamily="2" charset="-78"/>
              </a:rPr>
              <a:t>اخلاق در </a:t>
            </a:r>
            <a:r>
              <a:rPr lang="fa-IR" sz="2800" dirty="0" smtClean="0">
                <a:solidFill>
                  <a:srgbClr val="FF0000"/>
                </a:solidFill>
                <a:latin typeface="A Suls" pitchFamily="2" charset="-78"/>
                <a:cs typeface="A Suls" pitchFamily="2" charset="-78"/>
              </a:rPr>
              <a:t>معارف و علوم اسلامی</a:t>
            </a:r>
            <a:endParaRPr lang="en-US" sz="2800" dirty="0">
              <a:solidFill>
                <a:srgbClr val="FF0000"/>
              </a:solidFill>
              <a:latin typeface="A Suls" pitchFamily="2" charset="-78"/>
              <a:cs typeface="A Suls" pitchFamily="2" charset="-78"/>
            </a:endParaRPr>
          </a:p>
        </p:txBody>
      </p:sp>
      <p:sp>
        <p:nvSpPr>
          <p:cNvPr id="6" name="TextBox 5"/>
          <p:cNvSpPr txBox="1"/>
          <p:nvPr/>
        </p:nvSpPr>
        <p:spPr>
          <a:xfrm>
            <a:off x="4162319" y="4082603"/>
            <a:ext cx="4134118" cy="523220"/>
          </a:xfrm>
          <a:prstGeom prst="rect">
            <a:avLst/>
          </a:prstGeom>
          <a:noFill/>
        </p:spPr>
        <p:txBody>
          <a:bodyPr wrap="square" rtlCol="0">
            <a:spAutoFit/>
          </a:bodyPr>
          <a:lstStyle/>
          <a:p>
            <a:pPr algn="ctr" rtl="1"/>
            <a:r>
              <a:rPr lang="fa-IR" sz="2800" b="1" dirty="0" smtClean="0">
                <a:solidFill>
                  <a:srgbClr val="FF0000"/>
                </a:solidFill>
                <a:latin typeface="Adobe Arabic" panose="02040503050201020203" pitchFamily="18" charset="-78"/>
                <a:cs typeface="Adobe Arabic" panose="02040503050201020203" pitchFamily="18" charset="-78"/>
              </a:rPr>
              <a:t>دکتر صونیا زارع</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7" name="TextBox 6"/>
          <p:cNvSpPr txBox="1"/>
          <p:nvPr/>
        </p:nvSpPr>
        <p:spPr>
          <a:xfrm>
            <a:off x="4819141" y="536304"/>
            <a:ext cx="2405906" cy="523220"/>
          </a:xfrm>
          <a:prstGeom prst="rect">
            <a:avLst/>
          </a:prstGeom>
          <a:noFill/>
        </p:spPr>
        <p:txBody>
          <a:bodyPr wrap="square" rtlCol="0">
            <a:spAutoFit/>
          </a:bodyPr>
          <a:lstStyle/>
          <a:p>
            <a:pPr algn="ctr" rtl="1"/>
            <a:r>
              <a:rPr lang="fa-IR" sz="2800" b="1" dirty="0" smtClean="0">
                <a:solidFill>
                  <a:srgbClr val="C00000"/>
                </a:solidFill>
                <a:latin typeface="Adobe Arabic" panose="02040503050201020203" pitchFamily="18" charset="-78"/>
                <a:cs typeface="Adobe Arabic" panose="02040503050201020203" pitchFamily="18" charset="-78"/>
              </a:rPr>
              <a:t>به نام خدا</a:t>
            </a:r>
            <a:endParaRPr lang="en-US" sz="2800" b="1" dirty="0">
              <a:solidFill>
                <a:srgbClr val="C0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534600311"/>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39404" y="721217"/>
            <a:ext cx="9259909" cy="2308324"/>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2- </a:t>
            </a:r>
            <a:r>
              <a:rPr lang="ar-SA" sz="2400" b="1" dirty="0" smtClean="0">
                <a:solidFill>
                  <a:srgbClr val="002060"/>
                </a:solidFill>
                <a:cs typeface="B Compset" panose="00000400000000000000" pitchFamily="2" charset="-78"/>
              </a:rPr>
              <a:t>روش </a:t>
            </a:r>
            <a:r>
              <a:rPr lang="ar-SA" sz="2400" b="1" dirty="0">
                <a:solidFill>
                  <a:srgbClr val="002060"/>
                </a:solidFill>
                <a:cs typeface="B Compset" panose="00000400000000000000" pitchFamily="2" charset="-78"/>
              </a:rPr>
              <a:t>علمی که </a:t>
            </a:r>
            <a:r>
              <a:rPr lang="ar-SA" sz="2400" b="1" u="sng" dirty="0">
                <a:solidFill>
                  <a:srgbClr val="002060"/>
                </a:solidFill>
                <a:cs typeface="B Compset" panose="00000400000000000000" pitchFamily="2" charset="-78"/>
              </a:rPr>
              <a:t>برمبنای کشف و شهود و اشراق </a:t>
            </a:r>
            <a:r>
              <a:rPr lang="ar-SA" sz="2400" b="1" dirty="0">
                <a:solidFill>
                  <a:srgbClr val="002060"/>
                </a:solidFill>
                <a:cs typeface="B Compset" panose="00000400000000000000" pitchFamily="2" charset="-78"/>
              </a:rPr>
              <a:t>است و در علوم باطنی و کشفی از جمله عرفان و حکمت اشراقی به کار می­رود. عارف و حکیم اشراقی در سلوک، راه باطن و درون­گرایی را دنبال می­کنند و طریقه علمی این دو در وصول به معرفت کشف و شهود و اشراق است</a:t>
            </a:r>
            <a:r>
              <a:rPr lang="en-US" sz="2400" b="1" dirty="0">
                <a:solidFill>
                  <a:srgbClr val="002060"/>
                </a:solidFill>
                <a:cs typeface="B Compset" panose="00000400000000000000" pitchFamily="2" charset="-78"/>
              </a:rPr>
              <a:t>.</a:t>
            </a:r>
          </a:p>
          <a:p>
            <a:pPr algn="just" rtl="1">
              <a:lnSpc>
                <a:spcPct val="150000"/>
              </a:lnSpc>
            </a:pPr>
            <a:endParaRPr lang="en-US" sz="2400" b="1" dirty="0">
              <a:solidFill>
                <a:srgbClr val="002060"/>
              </a:solidFill>
              <a:cs typeface="B Compset" panose="00000400000000000000" pitchFamily="2" charset="-78"/>
            </a:endParaRPr>
          </a:p>
        </p:txBody>
      </p:sp>
      <p:sp>
        <p:nvSpPr>
          <p:cNvPr id="5" name="TextBox 4"/>
          <p:cNvSpPr txBox="1"/>
          <p:nvPr/>
        </p:nvSpPr>
        <p:spPr>
          <a:xfrm>
            <a:off x="1429555" y="2717441"/>
            <a:ext cx="9234152" cy="281615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عارف راه هر دو، حکیم مشّایی و متکلم را ناقص و بیراهه می­پندارد و جز از طریق کشف و شهود که مبتنی بر وحی و شریعت باشد، وصول به حقیقت را ممکن نمی­داند</a:t>
            </a:r>
            <a:r>
              <a:rPr lang="en-US" sz="2400" b="1" dirty="0">
                <a:solidFill>
                  <a:srgbClr val="002060"/>
                </a:solidFill>
                <a:cs typeface="B Compset" panose="00000400000000000000" pitchFamily="2" charset="-78"/>
              </a:rPr>
              <a:t>. </a:t>
            </a:r>
            <a:r>
              <a:rPr lang="ar-SA" sz="2400" b="1" dirty="0">
                <a:solidFill>
                  <a:srgbClr val="002060"/>
                </a:solidFill>
                <a:cs typeface="B Compset" panose="00000400000000000000" pitchFamily="2" charset="-78"/>
              </a:rPr>
              <a:t> تفاوت فلسفه و کلام با عرفان، هم در روش و هم در هدف است؛ زیرا شیوه فلسفه و کلام بر ظاهر و استدلال متکی ­اند و هدف آنها دستیابی به علم است، در حالی که شیوه عرفان کشف و شهود و هدف آن دستیابی به حقیقت است. </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840949699"/>
      </p:ext>
    </p:extLst>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9708" y="1777294"/>
            <a:ext cx="8603087" cy="2308324"/>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اگر چه عارف واقعی بدون سیر و سلوک در شریعت و آشنایی با شرع و علوم وابسته به آن به منزل مقصود نخواهد رسید. اگرچه قلمرو عرفان بالاتر از عقل است، اما عقل را نفی نمی­کند و اگر بر عقل خرده می­گیرد، مقصود عقل جزیی و عقل جدلی است نه عقل کلی</a:t>
            </a:r>
            <a:r>
              <a:rPr lang="en-US" sz="2400" b="1" dirty="0">
                <a:solidFill>
                  <a:srgbClr val="002060"/>
                </a:solidFill>
                <a:cs typeface="B Compset" panose="00000400000000000000" pitchFamily="2" charset="-78"/>
              </a:rPr>
              <a:t>.</a:t>
            </a:r>
          </a:p>
          <a:p>
            <a:pPr algn="just" rtl="1">
              <a:lnSpc>
                <a:spcPct val="150000"/>
              </a:lnSpc>
            </a:pPr>
            <a:endParaRPr lang="en-US" sz="2400" b="1" dirty="0">
              <a:solidFill>
                <a:srgbClr val="002060"/>
              </a:solidFill>
              <a:cs typeface="B Compset" panose="00000400000000000000" pitchFamily="2" charset="-78"/>
            </a:endParaRPr>
          </a:p>
        </p:txBody>
      </p:sp>
      <p:sp>
        <p:nvSpPr>
          <p:cNvPr id="5" name="TextBox 4"/>
          <p:cNvSpPr txBox="1"/>
          <p:nvPr/>
        </p:nvSpPr>
        <p:spPr>
          <a:xfrm>
            <a:off x="2279561" y="4227271"/>
            <a:ext cx="7186411" cy="461665"/>
          </a:xfrm>
          <a:prstGeom prst="rect">
            <a:avLst/>
          </a:prstGeom>
          <a:noFill/>
        </p:spPr>
        <p:txBody>
          <a:bodyPr wrap="square" rtlCol="0">
            <a:spAutoFit/>
          </a:bodyPr>
          <a:lstStyle/>
          <a:p>
            <a:pPr algn="ctr" rtl="1"/>
            <a:r>
              <a:rPr lang="ar-SA" sz="2400" b="1" dirty="0">
                <a:solidFill>
                  <a:srgbClr val="C00000"/>
                </a:solidFill>
                <a:latin typeface="Adobe Arabic" panose="02040503050201020203" pitchFamily="18" charset="-78"/>
                <a:cs typeface="Adobe Arabic" panose="02040503050201020203" pitchFamily="18" charset="-78"/>
              </a:rPr>
              <a:t>این جهان یک فکرت است از عقل کل              عقل چون شاه است و صورت­ها رسل</a:t>
            </a:r>
            <a:endParaRPr lang="en-US" sz="2400" dirty="0">
              <a:solidFill>
                <a:srgbClr val="C00000"/>
              </a:solidFill>
              <a:latin typeface="Adobe Arabic" panose="02040503050201020203" pitchFamily="18" charset="-78"/>
              <a:cs typeface="Adobe Arabic" panose="02040503050201020203" pitchFamily="18" charset="-78"/>
            </a:endParaRPr>
          </a:p>
        </p:txBody>
      </p:sp>
      <p:sp>
        <p:nvSpPr>
          <p:cNvPr id="6" name="TextBox 5"/>
          <p:cNvSpPr txBox="1"/>
          <p:nvPr/>
        </p:nvSpPr>
        <p:spPr>
          <a:xfrm>
            <a:off x="914400" y="5022760"/>
            <a:ext cx="3026534" cy="400110"/>
          </a:xfrm>
          <a:prstGeom prst="rect">
            <a:avLst/>
          </a:prstGeom>
          <a:noFill/>
        </p:spPr>
        <p:txBody>
          <a:bodyPr wrap="square" rtlCol="0">
            <a:spAutoFit/>
          </a:bodyPr>
          <a:lstStyle/>
          <a:p>
            <a:r>
              <a:rPr lang="ar-SA" sz="2000" b="1" dirty="0">
                <a:solidFill>
                  <a:srgbClr val="002060"/>
                </a:solidFill>
                <a:cs typeface="B Compset" panose="00000400000000000000" pitchFamily="2" charset="-78"/>
              </a:rPr>
              <a:t>(مولوی / دفتر دوم: </a:t>
            </a:r>
            <a:r>
              <a:rPr lang="fa-IR" sz="2000" b="1" dirty="0">
                <a:solidFill>
                  <a:srgbClr val="002060"/>
                </a:solidFill>
                <a:cs typeface="B Compset" panose="00000400000000000000" pitchFamily="2" charset="-78"/>
              </a:rPr>
              <a:t>۹۶۰</a:t>
            </a:r>
            <a:r>
              <a:rPr lang="ar-SA" sz="2000" b="1" dirty="0">
                <a:solidFill>
                  <a:srgbClr val="002060"/>
                </a:solidFill>
                <a:cs typeface="B Compset" panose="00000400000000000000" pitchFamily="2" charset="-78"/>
              </a:rPr>
              <a:t> تا </a:t>
            </a:r>
            <a:r>
              <a:rPr lang="fa-IR" sz="2000" b="1" dirty="0">
                <a:solidFill>
                  <a:srgbClr val="002060"/>
                </a:solidFill>
                <a:cs typeface="B Compset" panose="00000400000000000000" pitchFamily="2" charset="-78"/>
              </a:rPr>
              <a:t>۱۰۴۷</a:t>
            </a:r>
            <a:r>
              <a:rPr lang="ar-SA" sz="2000" b="1" dirty="0">
                <a:solidFill>
                  <a:srgbClr val="002060"/>
                </a:solidFill>
                <a:cs typeface="B Compset" panose="00000400000000000000" pitchFamily="2" charset="-78"/>
              </a:rPr>
              <a:t>)</a:t>
            </a:r>
            <a:endParaRPr lang="en-US" sz="20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664978974"/>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51528" y="1790164"/>
            <a:ext cx="8512935" cy="3364191"/>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مکتب فلسفی اصفهان در حکمت متعالیه بین ظاهر و باطن وغیب و شهود، بدون این که یکی فدای دیگری شود، جمع شده است. تفاوت روشی عرفان با فلسفه اشراق این است که عرفان بیشتر به شهود مقید به شرع و اشراق به شهود محض می­پردازد. ملاصدرا برای معرفی و شناخت علوم نظری و معارف شهودی می­نویسد : تفاوت عیان این دو نوع معرفت مانند تفاوت فهمیدن معنای شیرینی و چشیدن آن است.</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4031963764"/>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97757" y="1236372"/>
            <a:ext cx="5679584"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تعریف عرفان و تصوف</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622738" y="2421229"/>
            <a:ext cx="8860665" cy="3970318"/>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دو واژه عرفان و تصوف در ابتدا و در مبانی نظری تفاوت چندانی با هم نداشت اما در متون قدیم اسلامی چه در قرآن و چه در احادیث معصومان (ع) و نهج البلاغه و کلمات قصار اولیای الهی واژه­های عرفان، معرفت و عارف پیش از کلمه تصوف و صوفی استعمال شده­اند و از واژه­های اصیل اسلامی است. در قرن اول هجری نشانی از کلمه تصوف و صوفی به معنای اصطلاحی مشاهده نمی­شود. این واژه از کلمات داخل شده در زبان عربی است. معنای لغوی عرفان و معرفت هر دو از مصدر عرف به معنای شناختن است. </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17351540"/>
      </p:ext>
    </p:extLst>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53060" y="965911"/>
            <a:ext cx="6426558"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تفاوت بین لغت عرفان و علم</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940157" y="1803030"/>
            <a:ext cx="10225825" cy="4524315"/>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1- </a:t>
            </a:r>
            <a:r>
              <a:rPr lang="ar-SA" sz="2400" b="1" dirty="0" smtClean="0">
                <a:solidFill>
                  <a:srgbClr val="002060"/>
                </a:solidFill>
                <a:cs typeface="B Compset" panose="00000400000000000000" pitchFamily="2" charset="-78"/>
              </a:rPr>
              <a:t>مورد </a:t>
            </a:r>
            <a:r>
              <a:rPr lang="ar-SA" sz="2400" b="1" dirty="0">
                <a:solidFill>
                  <a:srgbClr val="002060"/>
                </a:solidFill>
                <a:cs typeface="B Compset" panose="00000400000000000000" pitchFamily="2" charset="-78"/>
              </a:rPr>
              <a:t>شناخت در معرفت کاملا از غیر خود متمایز است چون معروف تمایز وجودی از امور دیگر دارد.</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2- </a:t>
            </a:r>
            <a:r>
              <a:rPr lang="ar-SA" sz="2400" b="1" dirty="0" smtClean="0">
                <a:solidFill>
                  <a:srgbClr val="002060"/>
                </a:solidFill>
                <a:cs typeface="B Compset" panose="00000400000000000000" pitchFamily="2" charset="-78"/>
              </a:rPr>
              <a:t>علم </a:t>
            </a:r>
            <a:r>
              <a:rPr lang="ar-SA" sz="2400" b="1" dirty="0">
                <a:solidFill>
                  <a:srgbClr val="002060"/>
                </a:solidFill>
                <a:cs typeface="B Compset" panose="00000400000000000000" pitchFamily="2" charset="-78"/>
              </a:rPr>
              <a:t>به شیء سبب می­گردد که عالم همیشه در انتظار دریافت اطلاعات بیشتر باشد در حالی که عارف به حقیقت شیء می­رسد و نیازی به انتظار ندارد.</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3- </a:t>
            </a:r>
            <a:r>
              <a:rPr lang="ar-SA" sz="2400" b="1" dirty="0" smtClean="0">
                <a:solidFill>
                  <a:srgbClr val="002060"/>
                </a:solidFill>
                <a:cs typeface="B Compset" panose="00000400000000000000" pitchFamily="2" charset="-78"/>
              </a:rPr>
              <a:t>معرفت </a:t>
            </a:r>
            <a:r>
              <a:rPr lang="ar-SA" sz="2400" b="1" dirty="0">
                <a:solidFill>
                  <a:srgbClr val="002060"/>
                </a:solidFill>
                <a:cs typeface="B Compset" panose="00000400000000000000" pitchFamily="2" charset="-78"/>
              </a:rPr>
              <a:t>ادراک امور بسیط و جزیی است ولی علم ادراک مرکبات و کلیات است. متعلق علم مفاهیم انتزاعی و متعلق معرفت وجودهای مشخص و متعین جزیی است.</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4- </a:t>
            </a:r>
            <a:r>
              <a:rPr lang="ar-SA" sz="2400" b="1" dirty="0" smtClean="0">
                <a:solidFill>
                  <a:srgbClr val="002060"/>
                </a:solidFill>
                <a:cs typeface="B Compset" panose="00000400000000000000" pitchFamily="2" charset="-78"/>
              </a:rPr>
              <a:t>علم </a:t>
            </a:r>
            <a:r>
              <a:rPr lang="ar-SA" sz="2400" b="1" dirty="0">
                <a:solidFill>
                  <a:srgbClr val="002060"/>
                </a:solidFill>
                <a:cs typeface="B Compset" panose="00000400000000000000" pitchFamily="2" charset="-78"/>
              </a:rPr>
              <a:t>عالم از حال و صفتش گسترده­تر است در حالیکه حال و صفت عارف از تعبیرات کلامی او فراتر است.</a:t>
            </a:r>
            <a:endParaRPr lang="en-US" sz="2400" b="1" dirty="0">
              <a:solidFill>
                <a:srgbClr val="002060"/>
              </a:solidFill>
              <a:cs typeface="B Compset" panose="00000400000000000000" pitchFamily="2" charset="-78"/>
            </a:endParaRPr>
          </a:p>
          <a:p>
            <a:pPr algn="just">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4275090945"/>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63662" y="721213"/>
            <a:ext cx="7044744"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برخی تعریف­های معرفت به معنای خاص</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390918" y="1334586"/>
            <a:ext cx="9517488" cy="3416320"/>
          </a:xfrm>
          <a:prstGeom prst="rect">
            <a:avLst/>
          </a:prstGeom>
          <a:noFill/>
        </p:spPr>
        <p:txBody>
          <a:bodyPr wrap="square" rtlCol="0">
            <a:spAutoFit/>
          </a:bodyPr>
          <a:lstStyle/>
          <a:p>
            <a:pPr lvl="0" algn="r" rtl="1">
              <a:lnSpc>
                <a:spcPct val="150000"/>
              </a:lnSpc>
            </a:pPr>
            <a:r>
              <a:rPr lang="fa-IR" sz="2400" b="1" dirty="0" smtClean="0">
                <a:solidFill>
                  <a:srgbClr val="002060"/>
                </a:solidFill>
                <a:cs typeface="B Compset" panose="00000400000000000000" pitchFamily="2" charset="-78"/>
              </a:rPr>
              <a:t>1- </a:t>
            </a:r>
            <a:r>
              <a:rPr lang="ar-SA" sz="2400" b="1" dirty="0" smtClean="0">
                <a:solidFill>
                  <a:srgbClr val="002060"/>
                </a:solidFill>
                <a:cs typeface="B Compset" panose="00000400000000000000" pitchFamily="2" charset="-78"/>
              </a:rPr>
              <a:t>معرفت </a:t>
            </a:r>
            <a:r>
              <a:rPr lang="ar-SA" sz="2400" b="1" dirty="0">
                <a:solidFill>
                  <a:srgbClr val="002060"/>
                </a:solidFill>
                <a:cs typeface="B Compset" panose="00000400000000000000" pitchFamily="2" charset="-78"/>
              </a:rPr>
              <a:t>مشاهده حق تعالی بدون درنظر گرفتن مخلوقات به گونه­ای که تمام هستی برای مشاهده کننده در جنب حق تعالی کوچکتر از دانه خردلی جلوه نماید.</a:t>
            </a:r>
            <a:endParaRPr lang="en-US" sz="2400" b="1" dirty="0">
              <a:solidFill>
                <a:srgbClr val="002060"/>
              </a:solidFill>
              <a:cs typeface="B Compset" panose="00000400000000000000" pitchFamily="2" charset="-78"/>
            </a:endParaRPr>
          </a:p>
          <a:p>
            <a:pPr lvl="0" algn="r" rtl="1">
              <a:lnSpc>
                <a:spcPct val="150000"/>
              </a:lnSpc>
            </a:pPr>
            <a:r>
              <a:rPr lang="fa-IR" sz="2400" b="1" dirty="0" smtClean="0">
                <a:solidFill>
                  <a:srgbClr val="002060"/>
                </a:solidFill>
                <a:cs typeface="B Compset" panose="00000400000000000000" pitchFamily="2" charset="-78"/>
              </a:rPr>
              <a:t>2- </a:t>
            </a:r>
            <a:r>
              <a:rPr lang="ar-SA" sz="2400" b="1" dirty="0" smtClean="0">
                <a:solidFill>
                  <a:srgbClr val="002060"/>
                </a:solidFill>
                <a:cs typeface="B Compset" panose="00000400000000000000" pitchFamily="2" charset="-78"/>
              </a:rPr>
              <a:t>معرفت </a:t>
            </a:r>
            <a:r>
              <a:rPr lang="ar-SA" sz="2400" b="1" dirty="0">
                <a:solidFill>
                  <a:srgbClr val="002060"/>
                </a:solidFill>
                <a:cs typeface="B Compset" panose="00000400000000000000" pitchFamily="2" charset="-78"/>
              </a:rPr>
              <a:t>فراموش کردن خلق و فراموش کردن عرف و عادتی است که خلق بدان خو گرفته­اند</a:t>
            </a:r>
            <a:r>
              <a:rPr lang="ar-SA" sz="2400" b="1" dirty="0" smtClean="0">
                <a:solidFill>
                  <a:srgbClr val="002060"/>
                </a:solidFill>
                <a:cs typeface="B Compset" panose="00000400000000000000" pitchFamily="2" charset="-78"/>
              </a:rPr>
              <a:t>. </a:t>
            </a:r>
            <a:endParaRPr lang="fa-IR" sz="2400" b="1" dirty="0" smtClean="0">
              <a:solidFill>
                <a:srgbClr val="002060"/>
              </a:solidFill>
              <a:cs typeface="B Compset" panose="00000400000000000000" pitchFamily="2" charset="-78"/>
            </a:endParaRPr>
          </a:p>
          <a:p>
            <a:pPr lvl="0" algn="r" rtl="1">
              <a:lnSpc>
                <a:spcPct val="150000"/>
              </a:lnSpc>
            </a:pPr>
            <a:r>
              <a:rPr lang="fa-IR" sz="2400" b="1" dirty="0" smtClean="0">
                <a:solidFill>
                  <a:srgbClr val="002060"/>
                </a:solidFill>
                <a:cs typeface="B Compset" panose="00000400000000000000" pitchFamily="2" charset="-78"/>
              </a:rPr>
              <a:t>3- </a:t>
            </a:r>
            <a:r>
              <a:rPr lang="ar-SA" sz="2400" b="1" dirty="0" smtClean="0">
                <a:solidFill>
                  <a:srgbClr val="002060"/>
                </a:solidFill>
                <a:cs typeface="B Compset" panose="00000400000000000000" pitchFamily="2" charset="-78"/>
              </a:rPr>
              <a:t>قطع </a:t>
            </a:r>
            <a:r>
              <a:rPr lang="ar-SA" sz="2400" b="1" dirty="0">
                <a:solidFill>
                  <a:srgbClr val="002060"/>
                </a:solidFill>
                <a:cs typeface="B Compset" panose="00000400000000000000" pitchFamily="2" charset="-78"/>
              </a:rPr>
              <a:t>رابطه قلب با هر خواسته­ای جز حق تعالی.</a:t>
            </a:r>
            <a:endParaRPr lang="en-US" sz="2400" b="1" dirty="0">
              <a:solidFill>
                <a:srgbClr val="002060"/>
              </a:solidFill>
              <a:cs typeface="B Compset" panose="00000400000000000000" pitchFamily="2" charset="-78"/>
            </a:endParaRPr>
          </a:p>
          <a:p>
            <a:pPr lvl="0" algn="r" rtl="1">
              <a:lnSpc>
                <a:spcPct val="150000"/>
              </a:lnSpc>
            </a:pPr>
            <a:r>
              <a:rPr lang="fa-IR" sz="2400" b="1" dirty="0" smtClean="0">
                <a:solidFill>
                  <a:srgbClr val="002060"/>
                </a:solidFill>
                <a:cs typeface="B Compset" panose="00000400000000000000" pitchFamily="2" charset="-78"/>
              </a:rPr>
              <a:t>4- </a:t>
            </a:r>
            <a:r>
              <a:rPr lang="ar-SA" sz="2400" b="1" dirty="0" smtClean="0">
                <a:solidFill>
                  <a:srgbClr val="002060"/>
                </a:solidFill>
                <a:cs typeface="B Compset" panose="00000400000000000000" pitchFamily="2" charset="-78"/>
              </a:rPr>
              <a:t>معرفت </a:t>
            </a:r>
            <a:r>
              <a:rPr lang="ar-SA" sz="2400" b="1" dirty="0">
                <a:solidFill>
                  <a:srgbClr val="002060"/>
                </a:solidFill>
                <a:cs typeface="B Compset" panose="00000400000000000000" pitchFamily="2" charset="-78"/>
              </a:rPr>
              <a:t>تطهیر کردن باطن است برای حق از هر چیزی جز حق.</a:t>
            </a:r>
            <a:endParaRPr lang="en-US" sz="2400" b="1" dirty="0">
              <a:solidFill>
                <a:srgbClr val="002060"/>
              </a:solidFill>
              <a:cs typeface="B Compset" panose="00000400000000000000" pitchFamily="2" charset="-78"/>
            </a:endParaRPr>
          </a:p>
          <a:p>
            <a:pPr algn="r">
              <a:lnSpc>
                <a:spcPct val="150000"/>
              </a:lnSpc>
            </a:pPr>
            <a:endParaRPr lang="en-US" sz="2400" b="1" dirty="0">
              <a:solidFill>
                <a:srgbClr val="002060"/>
              </a:solidFill>
              <a:cs typeface="B Compset" panose="00000400000000000000" pitchFamily="2" charset="-78"/>
            </a:endParaRPr>
          </a:p>
        </p:txBody>
      </p:sp>
      <p:sp>
        <p:nvSpPr>
          <p:cNvPr id="6" name="TextBox 5"/>
          <p:cNvSpPr txBox="1"/>
          <p:nvPr/>
        </p:nvSpPr>
        <p:spPr>
          <a:xfrm>
            <a:off x="1107583" y="4313025"/>
            <a:ext cx="9800823" cy="1754326"/>
          </a:xfrm>
          <a:prstGeom prst="rect">
            <a:avLst/>
          </a:prstGeom>
          <a:noFill/>
        </p:spPr>
        <p:txBody>
          <a:bodyPr wrap="square" rtlCol="0">
            <a:spAutoFit/>
          </a:bodyPr>
          <a:lstStyle/>
          <a:p>
            <a:pPr algn="r" rtl="1">
              <a:lnSpc>
                <a:spcPct val="150000"/>
              </a:lnSpc>
            </a:pPr>
            <a:r>
              <a:rPr lang="ar-SA" sz="2400" b="1" dirty="0">
                <a:solidFill>
                  <a:srgbClr val="002060"/>
                </a:solidFill>
                <a:cs typeface="B Compset" panose="00000400000000000000" pitchFamily="2" charset="-78"/>
              </a:rPr>
              <a:t>علامه طباطبایی در معرفی عرفان می­نویسد : عرفان مطابقت صورت حاصل در ادراک با آن چیزی است که در گنجینخ ذهن وجود دارد. و به همین جهت گفته شده که عرفان ادراکی است بعد از علم پیشین.</a:t>
            </a:r>
            <a:endParaRPr lang="en-US" sz="2400" b="1" dirty="0">
              <a:solidFill>
                <a:srgbClr val="002060"/>
              </a:solidFill>
              <a:cs typeface="B Compset" panose="00000400000000000000" pitchFamily="2" charset="-78"/>
            </a:endParaRPr>
          </a:p>
          <a:p>
            <a:pPr algn="r"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48894740"/>
      </p:ext>
    </p:extLst>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302320" y="1313645"/>
            <a:ext cx="3618964" cy="800219"/>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تفاوت عرفان و تصوف</a:t>
            </a:r>
            <a:endParaRPr lang="en-US" sz="2800" b="1" dirty="0">
              <a:solidFill>
                <a:srgbClr val="FF0000"/>
              </a:solidFill>
              <a:latin typeface="Adobe Arabic" panose="02040503050201020203" pitchFamily="18" charset="-78"/>
              <a:cs typeface="Adobe Arabic" panose="02040503050201020203" pitchFamily="18" charset="-78"/>
            </a:endParaRPr>
          </a:p>
          <a:p>
            <a:endParaRPr lang="en-US" dirty="0"/>
          </a:p>
        </p:txBody>
      </p:sp>
      <p:sp>
        <p:nvSpPr>
          <p:cNvPr id="5" name="TextBox 4"/>
          <p:cNvSpPr txBox="1"/>
          <p:nvPr/>
        </p:nvSpPr>
        <p:spPr>
          <a:xfrm>
            <a:off x="1429554" y="2601533"/>
            <a:ext cx="9350061" cy="281615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اهل عرفان هرگاه با عنوان فرهنگى یاد شوند با عنوان«عرفا » و هرگاه با عنوان اجتماعی­شان یاد شوند غالباً با عنوان «متصوفه» یاد مى­شوند</a:t>
            </a:r>
            <a:r>
              <a:rPr lang="en-US" sz="2400" b="1" dirty="0">
                <a:solidFill>
                  <a:srgbClr val="002060"/>
                </a:solidFill>
                <a:cs typeface="B Compset" panose="00000400000000000000" pitchFamily="2" charset="-78"/>
              </a:rPr>
              <a:t>. </a:t>
            </a:r>
            <a:r>
              <a:rPr lang="ar-SA" sz="2400" b="1" dirty="0">
                <a:solidFill>
                  <a:srgbClr val="002060"/>
                </a:solidFill>
                <a:cs typeface="B Compset" panose="00000400000000000000" pitchFamily="2" charset="-78"/>
              </a:rPr>
              <a:t>البته‏ همواره خصوصاً در میان شیعه عرفایی بوده و هستند که هیچ امتیاز ظاهری با دیگران ندارند و در عین حال عمیقاً اهل سیر و سلوک عرفانی می‏باشند و در حقیقت عرفای حقیقی این طبقه‏اند، نه گروه‌هایی که صدها آداب از خود اختراع کرده و بدعت‌ها ایجاد کرده‏اند</a:t>
            </a:r>
            <a:r>
              <a:rPr lang="ar-SA"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115976664"/>
      </p:ext>
    </p:extLst>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68981" y="824244"/>
            <a:ext cx="4559121"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اشاره­ای به تعاریف متقدمان از تصوف</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751527" y="1262127"/>
            <a:ext cx="8976575" cy="3364191"/>
          </a:xfrm>
          <a:prstGeom prst="rect">
            <a:avLst/>
          </a:prstGeom>
          <a:noFill/>
        </p:spPr>
        <p:txBody>
          <a:bodyPr wrap="square" rtlCol="0">
            <a:spAutoFit/>
          </a:bodyPr>
          <a:lstStyle/>
          <a:p>
            <a:pPr algn="r" rtl="1">
              <a:lnSpc>
                <a:spcPct val="150000"/>
              </a:lnSpc>
            </a:pPr>
            <a:r>
              <a:rPr lang="ar-SA" sz="2400" b="1" dirty="0">
                <a:solidFill>
                  <a:srgbClr val="002060"/>
                </a:solidFill>
                <a:cs typeface="B Compset" panose="00000400000000000000" pitchFamily="2" charset="-78"/>
              </a:rPr>
              <a:t>جنید بغدادی: تصوف آن است که تو را خدای عز و جل از تو بمیراند و به خود زنده کند.</a:t>
            </a:r>
            <a:endParaRPr lang="en-US" sz="2400" b="1" dirty="0">
              <a:solidFill>
                <a:srgbClr val="002060"/>
              </a:solidFill>
              <a:cs typeface="B Compset" panose="00000400000000000000" pitchFamily="2" charset="-78"/>
            </a:endParaRPr>
          </a:p>
          <a:p>
            <a:pPr algn="r" rtl="1">
              <a:lnSpc>
                <a:spcPct val="150000"/>
              </a:lnSpc>
            </a:pPr>
            <a:r>
              <a:rPr lang="ar-SA" sz="2400" b="1" dirty="0">
                <a:solidFill>
                  <a:srgbClr val="002060"/>
                </a:solidFill>
                <a:cs typeface="B Compset" panose="00000400000000000000" pitchFamily="2" charset="-78"/>
              </a:rPr>
              <a:t>تصوف آن است که محو گرداند تو را از تو و به خود زنده گرداند. </a:t>
            </a:r>
            <a:endParaRPr lang="en-US" sz="2400" b="1" dirty="0">
              <a:solidFill>
                <a:srgbClr val="002060"/>
              </a:solidFill>
              <a:cs typeface="B Compset" panose="00000400000000000000" pitchFamily="2" charset="-78"/>
            </a:endParaRPr>
          </a:p>
          <a:p>
            <a:pPr algn="r" rtl="1">
              <a:lnSpc>
                <a:spcPct val="150000"/>
              </a:lnSpc>
            </a:pPr>
            <a:r>
              <a:rPr lang="ar-SA" sz="2400" b="1" dirty="0">
                <a:solidFill>
                  <a:srgbClr val="002060"/>
                </a:solidFill>
                <a:cs typeface="B Compset" panose="00000400000000000000" pitchFamily="2" charset="-78"/>
              </a:rPr>
              <a:t>صوفی چون زمین باشد که پلیدی می­ستاند و پاکی باز می­دهد.</a:t>
            </a:r>
            <a:endParaRPr lang="en-US" sz="2400" b="1" dirty="0">
              <a:solidFill>
                <a:srgbClr val="002060"/>
              </a:solidFill>
              <a:cs typeface="B Compset" panose="00000400000000000000" pitchFamily="2" charset="-78"/>
            </a:endParaRPr>
          </a:p>
          <a:p>
            <a:pPr algn="r" rtl="1">
              <a:lnSpc>
                <a:spcPct val="150000"/>
              </a:lnSpc>
            </a:pPr>
            <a:r>
              <a:rPr lang="ar-SA" sz="2400" b="1" dirty="0">
                <a:solidFill>
                  <a:srgbClr val="002060"/>
                </a:solidFill>
                <a:cs typeface="B Compset" panose="00000400000000000000" pitchFamily="2" charset="-78"/>
              </a:rPr>
              <a:t>از جنبه عملی و تربیتی تصوف با عرفان عملی یکی است و تفاوتی ندارد.</a:t>
            </a:r>
            <a:endParaRPr lang="en-US" sz="2400" b="1" dirty="0">
              <a:solidFill>
                <a:srgbClr val="002060"/>
              </a:solidFill>
              <a:cs typeface="B Compset" panose="00000400000000000000" pitchFamily="2" charset="-78"/>
            </a:endParaRPr>
          </a:p>
          <a:p>
            <a:pPr algn="r" rtl="1">
              <a:lnSpc>
                <a:spcPct val="150000"/>
              </a:lnSpc>
            </a:pPr>
            <a:r>
              <a:rPr lang="ar-SA" sz="2400" b="1" dirty="0">
                <a:solidFill>
                  <a:srgbClr val="002060"/>
                </a:solidFill>
                <a:cs typeface="B Compset" panose="00000400000000000000" pitchFamily="2" charset="-78"/>
              </a:rPr>
              <a:t>از جنبه علمی تصوف با عرفان نظری تفاوتی ندارد.</a:t>
            </a:r>
            <a:endParaRPr lang="en-US" sz="2400" b="1" dirty="0">
              <a:solidFill>
                <a:srgbClr val="002060"/>
              </a:solidFill>
              <a:cs typeface="B Compset" panose="00000400000000000000" pitchFamily="2" charset="-78"/>
            </a:endParaRPr>
          </a:p>
          <a:p>
            <a:pPr algn="r">
              <a:lnSpc>
                <a:spcPct val="150000"/>
              </a:lnSpc>
            </a:pPr>
            <a:endParaRPr lang="en-US" sz="2400" b="1" dirty="0">
              <a:solidFill>
                <a:srgbClr val="002060"/>
              </a:solidFill>
              <a:cs typeface="B Compset" panose="00000400000000000000" pitchFamily="2" charset="-78"/>
            </a:endParaRPr>
          </a:p>
        </p:txBody>
      </p:sp>
      <p:sp>
        <p:nvSpPr>
          <p:cNvPr id="6" name="TextBox 5"/>
          <p:cNvSpPr txBox="1"/>
          <p:nvPr/>
        </p:nvSpPr>
        <p:spPr>
          <a:xfrm>
            <a:off x="1635617" y="4043958"/>
            <a:ext cx="9144001" cy="2308324"/>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موضوع عرفان و تصوف به عنوان علم کشفی عبارت است از وجود حق از حیث صفات و اسماء مسائل آن عبارت است از : بیان تجلی اول و دوم که از طریق این دو، معرفت ارتباط حق با جهان و پیوند جهان با حق  صدور کثرت از وحدت حقیقی و کیفیت بازگشت کثرت به او.</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551403217"/>
      </p:ext>
    </p:extLst>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63674" y="1210615"/>
            <a:ext cx="5190186" cy="800219"/>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سیمای عارفان در نهج البلاغه</a:t>
            </a:r>
            <a:endParaRPr lang="en-US" sz="2800" b="1" dirty="0">
              <a:solidFill>
                <a:srgbClr val="FF0000"/>
              </a:solidFill>
              <a:latin typeface="Adobe Arabic" panose="02040503050201020203" pitchFamily="18" charset="-78"/>
              <a:cs typeface="Adobe Arabic" panose="02040503050201020203" pitchFamily="18" charset="-78"/>
            </a:endParaRPr>
          </a:p>
          <a:p>
            <a:endParaRPr lang="en-US" dirty="0"/>
          </a:p>
        </p:txBody>
      </p:sp>
      <p:sp>
        <p:nvSpPr>
          <p:cNvPr id="5" name="TextBox 4"/>
          <p:cNvSpPr txBox="1"/>
          <p:nvPr/>
        </p:nvSpPr>
        <p:spPr>
          <a:xfrm>
            <a:off x="1674253" y="2807592"/>
            <a:ext cx="9040970" cy="2585323"/>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همانا خداوند متعال یاد خود را روشنی بخش دل­ها کرد تا پس از سنگینی، شنوا و پس از شب کوری، بینا و پس از سرکشی رام گردند، همواره در هر زمانی پس از زمانی دیگر و دوره فترت میان پیامبران بندگانی بوده­اند که از راه اندیشه با آنها در راز است و از طریق خرد دمساز و آنان چراغ راه هدایت را برافروختند به نور بیداری که در گوش­ها و دیده­ها و دل­ها توختند.</a:t>
            </a:r>
            <a:endParaRPr lang="en-US" sz="2400" b="1" dirty="0">
              <a:solidFill>
                <a:srgbClr val="002060"/>
              </a:solidFill>
              <a:cs typeface="B Compset" panose="00000400000000000000" pitchFamily="2" charset="-78"/>
            </a:endParaRPr>
          </a:p>
          <a:p>
            <a:endParaRPr lang="en-US" dirty="0"/>
          </a:p>
        </p:txBody>
      </p:sp>
    </p:spTree>
    <p:extLst>
      <p:ext uri="{BB962C8B-B14F-4D97-AF65-F5344CB8AC3E}">
        <p14:creationId xmlns:p14="http://schemas.microsoft.com/office/powerpoint/2010/main" val="1729520737"/>
      </p:ext>
    </p:extLst>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63674" y="1210615"/>
            <a:ext cx="5190186" cy="800219"/>
          </a:xfrm>
          <a:prstGeom prst="rect">
            <a:avLst/>
          </a:prstGeom>
          <a:noFill/>
        </p:spPr>
        <p:txBody>
          <a:bodyPr wrap="square" rtlCol="0">
            <a:spAutoFit/>
          </a:bodyPr>
          <a:lstStyle/>
          <a:p>
            <a:pPr algn="r" rtl="1"/>
            <a:r>
              <a:rPr lang="fa-IR" sz="2800" b="1" dirty="0" smtClean="0">
                <a:solidFill>
                  <a:srgbClr val="FF0000"/>
                </a:solidFill>
                <a:latin typeface="Adobe Arabic" panose="02040503050201020203" pitchFamily="18" charset="-78"/>
                <a:cs typeface="Adobe Arabic" panose="02040503050201020203" pitchFamily="18" charset="-78"/>
              </a:rPr>
              <a:t>تفاوت عارف و زاهد و عابد</a:t>
            </a:r>
            <a:endParaRPr lang="en-US" sz="2800" b="1" dirty="0">
              <a:solidFill>
                <a:srgbClr val="FF0000"/>
              </a:solidFill>
              <a:latin typeface="Adobe Arabic" panose="02040503050201020203" pitchFamily="18" charset="-78"/>
              <a:cs typeface="Adobe Arabic" panose="02040503050201020203" pitchFamily="18" charset="-78"/>
            </a:endParaRPr>
          </a:p>
          <a:p>
            <a:endParaRPr lang="en-US" dirty="0"/>
          </a:p>
        </p:txBody>
      </p:sp>
      <p:sp>
        <p:nvSpPr>
          <p:cNvPr id="5" name="TextBox 4"/>
          <p:cNvSpPr txBox="1"/>
          <p:nvPr/>
        </p:nvSpPr>
        <p:spPr>
          <a:xfrm>
            <a:off x="1674253" y="2962140"/>
            <a:ext cx="9040970" cy="2262158"/>
          </a:xfrm>
          <a:prstGeom prst="rect">
            <a:avLst/>
          </a:prstGeom>
          <a:noFill/>
        </p:spPr>
        <p:txBody>
          <a:bodyPr wrap="square" rtlCol="0">
            <a:spAutoFit/>
          </a:bodyPr>
          <a:lstStyle/>
          <a:p>
            <a:pPr algn="just" rtl="1">
              <a:lnSpc>
                <a:spcPct val="150000"/>
              </a:lnSpc>
            </a:pPr>
            <a:r>
              <a:rPr lang="ar-SA" sz="2400" b="1" dirty="0" smtClean="0">
                <a:solidFill>
                  <a:srgbClr val="002060"/>
                </a:solidFill>
                <a:cs typeface="B Compset" panose="00000400000000000000" pitchFamily="2" charset="-78"/>
              </a:rPr>
              <a:t>زاهد </a:t>
            </a:r>
            <a:r>
              <a:rPr lang="ar-SA" sz="2400" b="1" dirty="0">
                <a:solidFill>
                  <a:srgbClr val="002060"/>
                </a:solidFill>
                <a:cs typeface="B Compset" panose="00000400000000000000" pitchFamily="2" charset="-78"/>
              </a:rPr>
              <a:t>كسى است كه از متاع ها و خوشى هاى دنيوى دوری می­کند و عابد كسى است كه بر عبادات مواظبت </a:t>
            </a:r>
            <a:r>
              <a:rPr lang="ar-SA" sz="2400" b="1" dirty="0" smtClean="0">
                <a:solidFill>
                  <a:srgbClr val="002060"/>
                </a:solidFill>
                <a:cs typeface="B Compset" panose="00000400000000000000" pitchFamily="2" charset="-78"/>
              </a:rPr>
              <a:t>دارد</a:t>
            </a:r>
            <a:r>
              <a:rPr lang="fa-IR" sz="2400" b="1" dirty="0" smtClean="0">
                <a:solidFill>
                  <a:srgbClr val="002060"/>
                </a:solidFill>
                <a:cs typeface="B Compset" panose="00000400000000000000" pitchFamily="2" charset="-78"/>
              </a:rPr>
              <a:t>،</a:t>
            </a:r>
            <a:r>
              <a:rPr lang="ar-SA" sz="2400" b="1" dirty="0" smtClean="0">
                <a:solidFill>
                  <a:srgbClr val="002060"/>
                </a:solidFill>
                <a:cs typeface="B Compset" panose="00000400000000000000" pitchFamily="2" charset="-78"/>
              </a:rPr>
              <a:t> </a:t>
            </a:r>
            <a:r>
              <a:rPr lang="ar-SA" sz="2400" b="1" dirty="0">
                <a:solidFill>
                  <a:srgbClr val="002060"/>
                </a:solidFill>
                <a:cs typeface="B Compset" panose="00000400000000000000" pitchFamily="2" charset="-78"/>
              </a:rPr>
              <a:t>ولى عارف كسى است كه تمام فكر خود را متوجّه عالم قدسى مى كند، تا نور حق پيوسته بر او بتابد</a:t>
            </a:r>
            <a:r>
              <a:rPr lang="en-US" sz="2400" b="1" dirty="0">
                <a:solidFill>
                  <a:srgbClr val="002060"/>
                </a:solidFill>
                <a:cs typeface="B Compset" panose="00000400000000000000" pitchFamily="2" charset="-78"/>
              </a:rPr>
              <a:t>.</a:t>
            </a: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909167751"/>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81104" y="1068946"/>
            <a:ext cx="4237150" cy="523220"/>
          </a:xfrm>
          <a:prstGeom prst="rect">
            <a:avLst/>
          </a:prstGeom>
          <a:noFill/>
        </p:spPr>
        <p:txBody>
          <a:bodyPr wrap="square" rtlCol="0">
            <a:spAutoFit/>
          </a:bodyPr>
          <a:lstStyle/>
          <a:p>
            <a:pPr algn="r" rtl="1"/>
            <a:r>
              <a:rPr lang="fa-IR" sz="2800" b="1" dirty="0">
                <a:solidFill>
                  <a:srgbClr val="FF0000"/>
                </a:solidFill>
                <a:latin typeface="Adobe Arabic" panose="02040503050201020203" pitchFamily="18" charset="-78"/>
                <a:cs typeface="Adobe Arabic" panose="02040503050201020203" pitchFamily="18" charset="-78"/>
              </a:rPr>
              <a:t>تقسیم بندی علوم اسلامی</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275007" y="2627289"/>
            <a:ext cx="9813701" cy="281615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ارزش و منزلت هر انسان در عالم معنا به مرتبه علمی و میزان معرفت او بستگی دارد و قدر و منزلت هر علم و معرفت نیز با معلوم و معروف، یعنی موضوع مورد بحث آن، مرتبط است. بر این اساس، علم و معرفت هر عالم و عارفی با معلوم و معروف آن پیوند دارد. و قدر و مرتبت هر عالم و عارفی به میزان ارزش علم و معرفت او بستگی دارد. حدیث نبوی: «قیمه کلّ امریء ما یعلم» </a:t>
            </a:r>
            <a:r>
              <a:rPr lang="ar-SA" b="1" dirty="0">
                <a:solidFill>
                  <a:srgbClr val="002060"/>
                </a:solidFill>
                <a:cs typeface="B Compset" panose="00000400000000000000" pitchFamily="2" charset="-78"/>
              </a:rPr>
              <a:t>(غررالحکم و دررالکلم، ص </a:t>
            </a:r>
            <a:r>
              <a:rPr lang="fa-IR" b="1" dirty="0">
                <a:solidFill>
                  <a:srgbClr val="002060"/>
                </a:solidFill>
                <a:cs typeface="B Compset" panose="00000400000000000000" pitchFamily="2" charset="-78"/>
              </a:rPr>
              <a:t>۴۲</a:t>
            </a:r>
            <a:r>
              <a:rPr lang="ar-SA" b="1" dirty="0">
                <a:solidFill>
                  <a:srgbClr val="002060"/>
                </a:solidFill>
                <a:cs typeface="B Compset" panose="00000400000000000000" pitchFamily="2" charset="-78"/>
              </a:rPr>
              <a:t>، آمدی، عبدالواحد، غررالحکم و دررالکلم، دانشگاه تهران، </a:t>
            </a:r>
            <a:r>
              <a:rPr lang="fa-IR" b="1" dirty="0">
                <a:solidFill>
                  <a:srgbClr val="002060"/>
                </a:solidFill>
                <a:cs typeface="B Compset" panose="00000400000000000000" pitchFamily="2" charset="-78"/>
              </a:rPr>
              <a:t>۱۳۶۶</a:t>
            </a:r>
            <a:r>
              <a:rPr lang="ar-SA" b="1" dirty="0">
                <a:solidFill>
                  <a:srgbClr val="002060"/>
                </a:solidFill>
                <a:cs typeface="B Compset" panose="00000400000000000000" pitchFamily="2" charset="-78"/>
              </a:rPr>
              <a:t> هـ.ق.)</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2415002636"/>
      </p:ext>
    </p:extLst>
  </p:cSld>
  <p:clrMapOvr>
    <a:masterClrMapping/>
  </p:clrMapOvr>
  <p:transition spd="med">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25769" y="991673"/>
            <a:ext cx="8925059" cy="1154162"/>
          </a:xfrm>
          <a:prstGeom prst="rect">
            <a:avLst/>
          </a:prstGeom>
          <a:noFill/>
        </p:spPr>
        <p:txBody>
          <a:bodyPr wrap="square" rtlCol="0">
            <a:spAutoFit/>
          </a:bodyPr>
          <a:lstStyle/>
          <a:p>
            <a:pPr algn="r" rtl="1">
              <a:lnSpc>
                <a:spcPct val="150000"/>
              </a:lnSpc>
            </a:pPr>
            <a:r>
              <a:rPr lang="ar-SA" sz="2400" b="1" dirty="0">
                <a:solidFill>
                  <a:srgbClr val="002060"/>
                </a:solidFill>
                <a:cs typeface="B Compset" panose="00000400000000000000" pitchFamily="2" charset="-78"/>
              </a:rPr>
              <a:t>عارف نام خاص کسی است فکر خود را به عالم قدس جبروت متوجه ساخته و پیوسته در باطن خود از اشراقات نور حق برخوردار می­باشد</a:t>
            </a:r>
            <a:r>
              <a:rPr lang="ar-SA"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p:txBody>
      </p:sp>
      <p:sp>
        <p:nvSpPr>
          <p:cNvPr id="5" name="TextBox 4"/>
          <p:cNvSpPr txBox="1"/>
          <p:nvPr/>
        </p:nvSpPr>
        <p:spPr>
          <a:xfrm>
            <a:off x="1751527" y="2884865"/>
            <a:ext cx="8925059" cy="281615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زهد در نزد زاهد نوعی معامله است که گویی دربرابر کالای دنیا، کالای آخرت می­خرد ولی در نزد عارف عبارت است از پاکی از اموری که سرّ و درون او را از حق بازدارد. عبادت در نزد عابد نیز نوعی معامله است که بخاطر اجر و ثواب اخروی به عبادت می­پردازد در حالی که عبادت عارف برای خو گرفتن به آدابی است که نفس خود را از دام عالم غرور به سوی حق کشاند</a:t>
            </a:r>
            <a:r>
              <a:rPr lang="ar-SA"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716554908"/>
      </p:ext>
    </p:extLst>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8219" y="824250"/>
            <a:ext cx="5112913"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عرفان نظری و عرفان عملی</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983347" y="1867434"/>
            <a:ext cx="8822029" cy="461665"/>
          </a:xfrm>
          <a:prstGeom prst="rect">
            <a:avLst/>
          </a:prstGeom>
          <a:noFill/>
        </p:spPr>
        <p:txBody>
          <a:bodyPr wrap="square" rtlCol="0">
            <a:spAutoFit/>
          </a:bodyPr>
          <a:lstStyle/>
          <a:p>
            <a:pPr algn="r" rtl="1"/>
            <a:r>
              <a:rPr lang="ar-SA" sz="2400" b="1" dirty="0">
                <a:solidFill>
                  <a:srgbClr val="002060"/>
                </a:solidFill>
                <a:cs typeface="B Compset" panose="00000400000000000000" pitchFamily="2" charset="-78"/>
              </a:rPr>
              <a:t>عرفان به دو بخش عرفان عملی و عرفان نظری قابل تقسیم است.</a:t>
            </a:r>
            <a:endParaRPr lang="en-US" sz="2400" b="1" dirty="0">
              <a:solidFill>
                <a:srgbClr val="002060"/>
              </a:solidFill>
              <a:cs typeface="B Compset" panose="00000400000000000000" pitchFamily="2" charset="-78"/>
            </a:endParaRPr>
          </a:p>
        </p:txBody>
      </p:sp>
      <p:sp>
        <p:nvSpPr>
          <p:cNvPr id="6" name="TextBox 5"/>
          <p:cNvSpPr txBox="1"/>
          <p:nvPr/>
        </p:nvSpPr>
        <p:spPr>
          <a:xfrm>
            <a:off x="1725771" y="2434101"/>
            <a:ext cx="8989454" cy="2031325"/>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1- عرفان عملی آن بخش از عرفان است که روابط و وظایف انسان را با خودش و با جهان و با خدا بیان می کند و توضیح می دهد. عرفان در این بخش مانند اخلاق است یعنی یک علم عملی است با تفاوتی که بعدا بیان می شود این بخش از عرفان علم (سیر و سلوک) نامیده می شود.</a:t>
            </a:r>
            <a:endParaRPr lang="en-US" sz="2400" b="1" dirty="0">
              <a:solidFill>
                <a:srgbClr val="002060"/>
              </a:solidFill>
              <a:cs typeface="B Compset" panose="00000400000000000000" pitchFamily="2" charset="-78"/>
            </a:endParaRPr>
          </a:p>
          <a:p>
            <a:endParaRPr lang="en-US" dirty="0"/>
          </a:p>
        </p:txBody>
      </p:sp>
      <p:sp>
        <p:nvSpPr>
          <p:cNvPr id="7" name="TextBox 6"/>
          <p:cNvSpPr txBox="1"/>
          <p:nvPr/>
        </p:nvSpPr>
        <p:spPr>
          <a:xfrm>
            <a:off x="1571223" y="4159875"/>
            <a:ext cx="9247031" cy="175432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2- عرفان نظری این بخش از عرفان مربوط به تفسیر هستی یعنی تفسیر خدا و جهان و انسان است عرفان در این بخش مانند فلسفه است و می خواهد هستی را تفسیر کند همان گونه عرفان عملی مانند اخلاق است ولی با اخلاق تفاوتهایی دارد عرفان نظری هم با فلسفه فرقهایی دارد از جمله</a:t>
            </a:r>
            <a:r>
              <a:rPr lang="ar-SA"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908522389"/>
      </p:ext>
    </p:extLst>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5925" y="1081825"/>
            <a:ext cx="8165205" cy="461665"/>
          </a:xfrm>
          <a:prstGeom prst="rect">
            <a:avLst/>
          </a:prstGeom>
          <a:noFill/>
        </p:spPr>
        <p:txBody>
          <a:bodyPr wrap="square" rtlCol="0">
            <a:spAutoFit/>
          </a:bodyPr>
          <a:lstStyle/>
          <a:p>
            <a:pPr algn="r" rtl="1"/>
            <a:r>
              <a:rPr lang="ar-SA" sz="2400" b="1" dirty="0">
                <a:solidFill>
                  <a:srgbClr val="002060"/>
                </a:solidFill>
                <a:cs typeface="B Compset" panose="00000400000000000000" pitchFamily="2" charset="-78"/>
              </a:rPr>
              <a:t>الف: فلسفه مبتنی بر اصول عقلی و عرفان مبتنی بر مبانی و اصول کشفی است.</a:t>
            </a:r>
            <a:endParaRPr lang="en-US" sz="2400" b="1" dirty="0">
              <a:solidFill>
                <a:srgbClr val="002060"/>
              </a:solidFill>
              <a:cs typeface="B Compset" panose="00000400000000000000" pitchFamily="2" charset="-78"/>
            </a:endParaRPr>
          </a:p>
        </p:txBody>
      </p:sp>
      <p:sp>
        <p:nvSpPr>
          <p:cNvPr id="5" name="TextBox 4"/>
          <p:cNvSpPr txBox="1"/>
          <p:nvPr/>
        </p:nvSpPr>
        <p:spPr>
          <a:xfrm>
            <a:off x="1674254" y="1725759"/>
            <a:ext cx="9182635" cy="2308324"/>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ب: از نظر فیلسوف هم خدا اصالت دارد و هم غیر از خدا ، ولی خدا واجب الوجود و قائم بالذات است اما غیر خدا ممکن الوجود و قائم بالغیر است ولی از نظر عارف غیر خدا وجود ندارد وجود از آن خداست و غیر خدا تجلیات و مظاهر حق هستند خدا بود و غیر خدا نمود است.</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
        <p:nvSpPr>
          <p:cNvPr id="6" name="TextBox 5"/>
          <p:cNvSpPr txBox="1"/>
          <p:nvPr/>
        </p:nvSpPr>
        <p:spPr>
          <a:xfrm>
            <a:off x="1223493" y="3416663"/>
            <a:ext cx="9775065" cy="1754326"/>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ج: فیلسوف می خواهد جهان را فهم کند و کمال فیلسوف در این است که جهان را آن گونه که هست با عقل خود در یابد ولی عارف می خواهد هستی را شهود کند و بدان برسد. و می خواهد به هستی رسیده در او فانی شود.</a:t>
            </a:r>
            <a:endParaRPr lang="en-US" sz="2400" b="1" dirty="0">
              <a:solidFill>
                <a:srgbClr val="002060"/>
              </a:solidFill>
              <a:cs typeface="B Compset" panose="00000400000000000000" pitchFamily="2" charset="-78"/>
            </a:endParaRPr>
          </a:p>
        </p:txBody>
      </p:sp>
      <p:sp>
        <p:nvSpPr>
          <p:cNvPr id="7" name="TextBox 6"/>
          <p:cNvSpPr txBox="1"/>
          <p:nvPr/>
        </p:nvSpPr>
        <p:spPr>
          <a:xfrm>
            <a:off x="1056068" y="5177304"/>
            <a:ext cx="9981126" cy="646331"/>
          </a:xfrm>
          <a:prstGeom prst="rect">
            <a:avLst/>
          </a:prstGeom>
          <a:noFill/>
        </p:spPr>
        <p:txBody>
          <a:bodyPr wrap="square" rtlCol="0">
            <a:spAutoFit/>
          </a:bodyPr>
          <a:lstStyle/>
          <a:p>
            <a:pPr algn="r" rtl="1">
              <a:lnSpc>
                <a:spcPct val="150000"/>
              </a:lnSpc>
            </a:pPr>
            <a:r>
              <a:rPr lang="ar-SA" sz="2400" b="1" dirty="0">
                <a:solidFill>
                  <a:srgbClr val="002060"/>
                </a:solidFill>
                <a:cs typeface="B Compset" panose="00000400000000000000" pitchFamily="2" charset="-78"/>
              </a:rPr>
              <a:t>د: ابزار کار فیلسوف عقل و منطق استدلال است و ابزار کار عارف دل و مجاهده و تصفیه و تهذیب است.</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640098157"/>
      </p:ext>
    </p:extLst>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87155" y="1043189"/>
            <a:ext cx="5911403"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تفاوت عرفان عملی با اخلاق</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6" name="TextBox 5"/>
          <p:cNvSpPr txBox="1"/>
          <p:nvPr/>
        </p:nvSpPr>
        <p:spPr>
          <a:xfrm>
            <a:off x="1390918" y="1738649"/>
            <a:ext cx="9607640" cy="2308324"/>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عرفان عملی عبارت است از آن قسمت که روابط و وظایف انسان را با خودش و با جهان و با خدا بیان می‏کند و توضیح می‏دهد. عرفان در این بخش مانند اخلاق </a:t>
            </a:r>
            <a:r>
              <a:rPr lang="ar-SA" sz="2400" b="1" dirty="0" smtClean="0">
                <a:solidFill>
                  <a:srgbClr val="002060"/>
                </a:solidFill>
                <a:cs typeface="B Compset" panose="00000400000000000000" pitchFamily="2" charset="-78"/>
              </a:rPr>
              <a:t>است. </a:t>
            </a:r>
            <a:r>
              <a:rPr lang="ar-SA" sz="2400" b="1" dirty="0">
                <a:solidFill>
                  <a:srgbClr val="002060"/>
                </a:solidFill>
                <a:cs typeface="B Compset" panose="00000400000000000000" pitchFamily="2" charset="-78"/>
              </a:rPr>
              <a:t>از این نظر مانند علم اخلاق است که درباره «چه باید کرد» ها بحث می‏کند، با این تفاوت که:</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
        <p:nvSpPr>
          <p:cNvPr id="7" name="TextBox 6"/>
          <p:cNvSpPr txBox="1"/>
          <p:nvPr/>
        </p:nvSpPr>
        <p:spPr>
          <a:xfrm>
            <a:off x="1390919" y="3609087"/>
            <a:ext cx="9607640" cy="2308324"/>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اولًا عرفان درباره روابط انسان با خودش و با جهان و با خدا بحث می‏کند و عمده نظرش درباره روابط انسان با خداست و حال آنکه همه سیستم های اخلاقی ضرورتی نمی‏بینند که درباره روابط انسان با خدا بحث کنند، فقط سیستم های اخلاقی مذهبی این جهت را مورد عنایت و توجه قرار می‏دهند.</a:t>
            </a:r>
            <a:endParaRPr lang="en-US" sz="2400" b="1" dirty="0">
              <a:solidFill>
                <a:srgbClr val="002060"/>
              </a:solidFill>
              <a:cs typeface="B Compset" panose="00000400000000000000" pitchFamily="2" charset="-78"/>
            </a:endParaRPr>
          </a:p>
          <a:p>
            <a:pPr algn="just" rtl="1">
              <a:lnSpc>
                <a:spcPct val="150000"/>
              </a:lnSpc>
            </a:pPr>
            <a:endParaRPr lang="ar-SA"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620426607"/>
      </p:ext>
    </p:extLst>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61375" y="1751530"/>
            <a:ext cx="8654602" cy="3918189"/>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ثانیاً سیر و سلوک عرفانی- همچنان که از مفهوم این دو کلمه پیداست- پویا و متحرک است، برخلاف اخلاق که ساکن است؛ یعنی در عرفان سخن از نقطه آغاز است و از مقصدی و از منازل و مراحلی که به ترتیب سالک باید طی کند تا به سرمنزل نهایی برسد .... ولی در اخلاق صرفاً سخن از یک سلسله فضایل است از قبیل راستی، درستی، عدالت، عفت، احسان، انصاف، ایثار و غیره که روح باید به آنها مزیّن و متجلّی‏ گردد ... بدون اینکه ترتیبی در کار باشد که از کجا آغاز شود و به کجا انتها یابد.</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935410217"/>
      </p:ext>
    </p:extLst>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37915" y="1017431"/>
            <a:ext cx="5473521"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وجوه اشتقاق کلمات صوفی و تصوف</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978794" y="1745000"/>
            <a:ext cx="10032641" cy="5078313"/>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1) </a:t>
            </a:r>
            <a:r>
              <a:rPr lang="ar-SA" sz="2400" b="1" dirty="0" smtClean="0">
                <a:solidFill>
                  <a:srgbClr val="002060"/>
                </a:solidFill>
                <a:cs typeface="B Compset" panose="00000400000000000000" pitchFamily="2" charset="-78"/>
              </a:rPr>
              <a:t>جامد </a:t>
            </a:r>
            <a:r>
              <a:rPr lang="ar-SA" sz="2400" b="1" dirty="0">
                <a:solidFill>
                  <a:srgbClr val="002060"/>
                </a:solidFill>
                <a:cs typeface="B Compset" panose="00000400000000000000" pitchFamily="2" charset="-78"/>
              </a:rPr>
              <a:t>بودن کلمه صوفی: بر اساس آنچه امام قشیری در الرساله القشیریه نقل می کند واژه صوفی جامد است و هیچ گونه اشتقاق عربی ندارد و صرفا برای نامیدن یک شخص یا گروهی به کار رفته است</a:t>
            </a:r>
            <a:r>
              <a:rPr lang="en-US" sz="2400" b="1" dirty="0">
                <a:solidFill>
                  <a:srgbClr val="002060"/>
                </a:solidFill>
                <a:cs typeface="B Compset" panose="00000400000000000000" pitchFamily="2" charset="-78"/>
              </a:rPr>
              <a:t>.</a:t>
            </a:r>
          </a:p>
          <a:p>
            <a:pPr lvl="0" algn="just" rtl="1">
              <a:lnSpc>
                <a:spcPct val="150000"/>
              </a:lnSpc>
            </a:pPr>
            <a:r>
              <a:rPr lang="fa-IR" sz="2400" b="1" dirty="0" smtClean="0">
                <a:solidFill>
                  <a:srgbClr val="002060"/>
                </a:solidFill>
                <a:cs typeface="B Compset" panose="00000400000000000000" pitchFamily="2" charset="-78"/>
              </a:rPr>
              <a:t>2) </a:t>
            </a:r>
            <a:r>
              <a:rPr lang="ar-SA" sz="2400" b="1" dirty="0" smtClean="0">
                <a:solidFill>
                  <a:srgbClr val="002060"/>
                </a:solidFill>
                <a:cs typeface="B Compset" panose="00000400000000000000" pitchFamily="2" charset="-78"/>
              </a:rPr>
              <a:t>صوفی </a:t>
            </a:r>
            <a:r>
              <a:rPr lang="ar-SA" sz="2400" b="1" dirty="0">
                <a:solidFill>
                  <a:srgbClr val="002060"/>
                </a:solidFill>
                <a:cs typeface="B Compset" panose="00000400000000000000" pitchFamily="2" charset="-78"/>
              </a:rPr>
              <a:t>منسوب به صف: هجویری در کشف المحجوب واژه صوفی را منسوب به صف می داند. چدا که اینان همیشه در صف اول بوده اند.برخی گفته اند مراد صف اول نماز است</a:t>
            </a:r>
            <a:r>
              <a:rPr lang="en-US" sz="2400" b="1" dirty="0">
                <a:solidFill>
                  <a:srgbClr val="002060"/>
                </a:solidFill>
                <a:cs typeface="B Compset" panose="00000400000000000000" pitchFamily="2" charset="-78"/>
              </a:rPr>
              <a:t>.</a:t>
            </a:r>
          </a:p>
          <a:p>
            <a:pPr lvl="0" algn="just" rtl="1">
              <a:lnSpc>
                <a:spcPct val="150000"/>
              </a:lnSpc>
            </a:pPr>
            <a:r>
              <a:rPr lang="fa-IR" sz="2400" b="1" dirty="0" smtClean="0">
                <a:solidFill>
                  <a:srgbClr val="002060"/>
                </a:solidFill>
                <a:cs typeface="B Compset" panose="00000400000000000000" pitchFamily="2" charset="-78"/>
              </a:rPr>
              <a:t>3) </a:t>
            </a:r>
            <a:r>
              <a:rPr lang="ar-SA" sz="2400" b="1" dirty="0" smtClean="0">
                <a:solidFill>
                  <a:srgbClr val="002060"/>
                </a:solidFill>
                <a:cs typeface="B Compset" panose="00000400000000000000" pitchFamily="2" charset="-78"/>
              </a:rPr>
              <a:t>قشيري </a:t>
            </a:r>
            <a:r>
              <a:rPr lang="ar-SA" sz="2400" b="1" dirty="0">
                <a:solidFill>
                  <a:srgbClr val="002060"/>
                </a:solidFill>
                <a:cs typeface="B Compset" panose="00000400000000000000" pitchFamily="2" charset="-78"/>
              </a:rPr>
              <a:t>پس از آن نسبت صوفي و تصوف را به صفه مسجد رسول الله و اصحاب صفه و نيز نسبت آن را به صفا و صف از نظر لغوي رد مي كند. </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4) </a:t>
            </a:r>
            <a:r>
              <a:rPr lang="ar-SA" sz="2400" b="1" dirty="0" smtClean="0">
                <a:solidFill>
                  <a:srgbClr val="002060"/>
                </a:solidFill>
                <a:cs typeface="B Compset" panose="00000400000000000000" pitchFamily="2" charset="-78"/>
              </a:rPr>
              <a:t>ابونعیم </a:t>
            </a:r>
            <a:r>
              <a:rPr lang="ar-SA" sz="2400" b="1" dirty="0">
                <a:solidFill>
                  <a:srgbClr val="002060"/>
                </a:solidFill>
                <a:cs typeface="B Compset" panose="00000400000000000000" pitchFamily="2" charset="-78"/>
              </a:rPr>
              <a:t>اصفهانی صوفی را منسوب به صوفانه به معنای گیاه کوتاه و ناچیز می­داند و صوفیه آن را کنایه از فروتنی و خواری خود دانسته­اند. </a:t>
            </a:r>
            <a:endParaRPr lang="en-US" sz="2400" b="1" dirty="0">
              <a:solidFill>
                <a:srgbClr val="002060"/>
              </a:solidFill>
              <a:cs typeface="B Compset" panose="00000400000000000000" pitchFamily="2" charset="-78"/>
            </a:endParaRPr>
          </a:p>
          <a:p>
            <a:pPr algn="just">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01768682"/>
      </p:ext>
    </p:extLst>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27280" y="682576"/>
            <a:ext cx="10032642" cy="5632311"/>
          </a:xfrm>
          <a:prstGeom prst="rect">
            <a:avLst/>
          </a:prstGeom>
          <a:noFill/>
        </p:spPr>
        <p:txBody>
          <a:bodyPr wrap="square" rtlCol="0">
            <a:spAutoFit/>
          </a:bodyPr>
          <a:lstStyle/>
          <a:p>
            <a:pPr algn="just" rtl="1">
              <a:lnSpc>
                <a:spcPct val="150000"/>
              </a:lnSpc>
            </a:pPr>
            <a:r>
              <a:rPr lang="fa-IR" sz="2400" b="1" dirty="0" smtClean="0">
                <a:solidFill>
                  <a:srgbClr val="002060"/>
                </a:solidFill>
                <a:cs typeface="B Compset" panose="00000400000000000000" pitchFamily="2" charset="-78"/>
              </a:rPr>
              <a:t>5) </a:t>
            </a:r>
            <a:r>
              <a:rPr lang="ar-SA" sz="2400" b="1" dirty="0" smtClean="0">
                <a:solidFill>
                  <a:srgbClr val="002060"/>
                </a:solidFill>
                <a:cs typeface="B Compset" panose="00000400000000000000" pitchFamily="2" charset="-78"/>
              </a:rPr>
              <a:t>سهروردی </a:t>
            </a:r>
            <a:r>
              <a:rPr lang="ar-SA" sz="2400" b="1" dirty="0">
                <a:solidFill>
                  <a:srgbClr val="002060"/>
                </a:solidFill>
                <a:cs typeface="B Compset" panose="00000400000000000000" pitchFamily="2" charset="-78"/>
              </a:rPr>
              <a:t>در عوارف المعارف این احتمال را مطرح کرده که صوفی منسوب به صوفه به معنای پرز و پاره­های پشم است که دور می­ریزند و صوفیه این انتساب را نشانه خواری و تواضع برای خود دانسته است.</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6) </a:t>
            </a:r>
            <a:r>
              <a:rPr lang="ar-SA" sz="2400" b="1" dirty="0" smtClean="0">
                <a:solidFill>
                  <a:srgbClr val="002060"/>
                </a:solidFill>
                <a:cs typeface="B Compset" panose="00000400000000000000" pitchFamily="2" charset="-78"/>
              </a:rPr>
              <a:t>ابوریحان </a:t>
            </a:r>
            <a:r>
              <a:rPr lang="ar-SA" sz="2400" b="1" dirty="0">
                <a:solidFill>
                  <a:srgbClr val="002060"/>
                </a:solidFill>
                <a:cs typeface="B Compset" panose="00000400000000000000" pitchFamily="2" charset="-78"/>
              </a:rPr>
              <a:t>بیرونی معتقد است که کلمه صوفی از کلمه یونانی صوفیا به کلمه حکمت و دانش گرفته شده است و چون گروهی در اسلام ظهور کرده­اند که در عقیده مشابه آن دانشمندان بوده­اند صوفیه خوانده شده­اند.</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7) </a:t>
            </a:r>
            <a:r>
              <a:rPr lang="ar-SA" sz="2400" b="1" dirty="0" smtClean="0">
                <a:solidFill>
                  <a:srgbClr val="002060"/>
                </a:solidFill>
                <a:cs typeface="B Compset" panose="00000400000000000000" pitchFamily="2" charset="-78"/>
              </a:rPr>
              <a:t>بعضی </a:t>
            </a:r>
            <a:r>
              <a:rPr lang="ar-SA" sz="2400" b="1" dirty="0">
                <a:solidFill>
                  <a:srgbClr val="002060"/>
                </a:solidFill>
                <a:cs typeface="B Compset" panose="00000400000000000000" pitchFamily="2" charset="-78"/>
              </a:rPr>
              <a:t>کلمه صوفی را مشتق از صوفه یا صوف در کلمه ترکیبی صوفه الرقبه و صوف القفا می­دانند یعنی پرزها و موهای ظریف زرد رنگ پس گردن.</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8) </a:t>
            </a:r>
            <a:r>
              <a:rPr lang="ar-SA" sz="2400" b="1" dirty="0" smtClean="0">
                <a:solidFill>
                  <a:srgbClr val="002060"/>
                </a:solidFill>
                <a:cs typeface="B Compset" panose="00000400000000000000" pitchFamily="2" charset="-78"/>
              </a:rPr>
              <a:t>بعضی </a:t>
            </a:r>
            <a:r>
              <a:rPr lang="ar-SA" sz="2400" b="1" dirty="0">
                <a:solidFill>
                  <a:srgbClr val="002060"/>
                </a:solidFill>
                <a:cs typeface="B Compset" panose="00000400000000000000" pitchFamily="2" charset="-78"/>
              </a:rPr>
              <a:t>صوفی را منسوب به صوفه و بنی صوفه می­دانند که در روزگاران قدیم نام قبیله­ای بوده که افراد آن را از خادمان کعبه و راهنمایان حجاج دانسته­اند.</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672765343"/>
      </p:ext>
    </p:extLst>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62130" y="1210612"/>
            <a:ext cx="9672034" cy="4524315"/>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9) </a:t>
            </a:r>
            <a:r>
              <a:rPr lang="ar-SA" sz="2400" b="1" dirty="0" smtClean="0">
                <a:solidFill>
                  <a:srgbClr val="002060"/>
                </a:solidFill>
                <a:cs typeface="B Compset" panose="00000400000000000000" pitchFamily="2" charset="-78"/>
              </a:rPr>
              <a:t>بعضی </a:t>
            </a:r>
            <a:r>
              <a:rPr lang="ar-SA" sz="2400" b="1" dirty="0">
                <a:solidFill>
                  <a:srgbClr val="002060"/>
                </a:solidFill>
                <a:cs typeface="B Compset" panose="00000400000000000000" pitchFamily="2" charset="-78"/>
              </a:rPr>
              <a:t>مانند هجویری کلمه صوفی و تصوف را از ماده صفا و صفوت مشتق دانسته­اند.</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10) </a:t>
            </a:r>
            <a:r>
              <a:rPr lang="ar-SA" sz="2400" b="1" dirty="0" smtClean="0">
                <a:solidFill>
                  <a:srgbClr val="002060"/>
                </a:solidFill>
                <a:cs typeface="B Compset" panose="00000400000000000000" pitchFamily="2" charset="-78"/>
              </a:rPr>
              <a:t>صوفی </a:t>
            </a:r>
            <a:r>
              <a:rPr lang="ar-SA" sz="2400" b="1" dirty="0">
                <a:solidFill>
                  <a:srgbClr val="002060"/>
                </a:solidFill>
                <a:cs typeface="B Compset" panose="00000400000000000000" pitchFamily="2" charset="-78"/>
              </a:rPr>
              <a:t>منسوب به صوف (پشم گوسفند) است و تصوف پشمینه پوشی است.</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11) </a:t>
            </a:r>
            <a:r>
              <a:rPr lang="ar-SA" sz="2400" b="1" dirty="0" smtClean="0">
                <a:solidFill>
                  <a:srgbClr val="002060"/>
                </a:solidFill>
                <a:cs typeface="B Compset" panose="00000400000000000000" pitchFamily="2" charset="-78"/>
              </a:rPr>
              <a:t>بعضی </a:t>
            </a:r>
            <a:r>
              <a:rPr lang="ar-SA" sz="2400" b="1" dirty="0">
                <a:solidFill>
                  <a:srgbClr val="002060"/>
                </a:solidFill>
                <a:cs typeface="B Compset" panose="00000400000000000000" pitchFamily="2" charset="-78"/>
              </a:rPr>
              <a:t>کلمه صوفی را فعل ماضی مجهول از مصدر مصافات دانسته­اند زیرا طریقه اهل معرفت نفس را از کدورات صیقلی داده و صفا می­بخشد.</a:t>
            </a:r>
            <a:endParaRPr lang="en-US" sz="2400" b="1" dirty="0">
              <a:solidFill>
                <a:srgbClr val="002060"/>
              </a:solidFill>
              <a:cs typeface="B Compset" panose="00000400000000000000" pitchFamily="2" charset="-78"/>
            </a:endParaRPr>
          </a:p>
          <a:p>
            <a:pPr lvl="0" algn="just" rtl="1">
              <a:lnSpc>
                <a:spcPct val="150000"/>
              </a:lnSpc>
            </a:pPr>
            <a:r>
              <a:rPr lang="fa-IR" sz="2400" b="1" dirty="0" smtClean="0">
                <a:solidFill>
                  <a:srgbClr val="002060"/>
                </a:solidFill>
                <a:cs typeface="B Compset" panose="00000400000000000000" pitchFamily="2" charset="-78"/>
              </a:rPr>
              <a:t>12) </a:t>
            </a:r>
            <a:r>
              <a:rPr lang="ar-SA" sz="2400" b="1" dirty="0" smtClean="0">
                <a:solidFill>
                  <a:srgbClr val="002060"/>
                </a:solidFill>
                <a:cs typeface="B Compset" panose="00000400000000000000" pitchFamily="2" charset="-78"/>
              </a:rPr>
              <a:t>به </a:t>
            </a:r>
            <a:r>
              <a:rPr lang="ar-SA" sz="2400" b="1" dirty="0">
                <a:solidFill>
                  <a:srgbClr val="002060"/>
                </a:solidFill>
                <a:cs typeface="B Compset" panose="00000400000000000000" pitchFamily="2" charset="-78"/>
              </a:rPr>
              <a:t>باور برخی واژه صوفی در یونان قدیم ریشه دارد. در دوره پیش از سقراط افرادی خود را سوفوس یا سوفیست به معنای دانشور یا صاحب حکمت می دانستند که از کلمه سوفیا به معنای حکمت مشتق شده است. برخی کلمه صوفی را از این کلمه می دانند. هانری کربن چنین دیدگاهی دارد</a:t>
            </a:r>
            <a:r>
              <a:rPr lang="en-US" sz="2400" b="1" dirty="0">
                <a:solidFill>
                  <a:srgbClr val="002060"/>
                </a:solidFill>
                <a:cs typeface="B Compset" panose="00000400000000000000" pitchFamily="2" charset="-78"/>
              </a:rPr>
              <a:t>.</a:t>
            </a:r>
          </a:p>
          <a:p>
            <a:pPr algn="just">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608183900"/>
      </p:ext>
    </p:extLst>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62130" y="1751529"/>
            <a:ext cx="9607638" cy="3416320"/>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13) </a:t>
            </a:r>
            <a:r>
              <a:rPr lang="ar-SA" sz="2400" b="1" dirty="0" smtClean="0">
                <a:solidFill>
                  <a:srgbClr val="002060"/>
                </a:solidFill>
                <a:cs typeface="B Compset" panose="00000400000000000000" pitchFamily="2" charset="-78"/>
              </a:rPr>
              <a:t>واژه </a:t>
            </a:r>
            <a:r>
              <a:rPr lang="ar-SA" sz="2400" b="1" dirty="0">
                <a:solidFill>
                  <a:srgbClr val="002060"/>
                </a:solidFill>
                <a:cs typeface="B Compset" panose="00000400000000000000" pitchFamily="2" charset="-78"/>
              </a:rPr>
              <a:t>صوفی در دوره صفویه در دو معنای کاملا متفاوت به کار می رفت. قزلباش ها در دوره صفویه به صوفی معروف بودند</a:t>
            </a:r>
            <a:r>
              <a:rPr lang="en-US" sz="2400" b="1" dirty="0">
                <a:solidFill>
                  <a:srgbClr val="002060"/>
                </a:solidFill>
                <a:cs typeface="B Compset" panose="00000400000000000000" pitchFamily="2" charset="-78"/>
              </a:rPr>
              <a:t>.</a:t>
            </a:r>
          </a:p>
          <a:p>
            <a:pPr lvl="0" algn="just" rtl="1">
              <a:lnSpc>
                <a:spcPct val="150000"/>
              </a:lnSpc>
            </a:pPr>
            <a:r>
              <a:rPr lang="fa-IR" sz="2400" b="1" dirty="0" smtClean="0">
                <a:solidFill>
                  <a:srgbClr val="002060"/>
                </a:solidFill>
                <a:cs typeface="B Compset" panose="00000400000000000000" pitchFamily="2" charset="-78"/>
              </a:rPr>
              <a:t>14) </a:t>
            </a:r>
            <a:r>
              <a:rPr lang="ar-SA" sz="2400" b="1" dirty="0" smtClean="0">
                <a:solidFill>
                  <a:srgbClr val="002060"/>
                </a:solidFill>
                <a:cs typeface="B Compset" panose="00000400000000000000" pitchFamily="2" charset="-78"/>
              </a:rPr>
              <a:t>معنای </a:t>
            </a:r>
            <a:r>
              <a:rPr lang="ar-SA" sz="2400" b="1" dirty="0">
                <a:solidFill>
                  <a:srgbClr val="002060"/>
                </a:solidFill>
                <a:cs typeface="B Compset" panose="00000400000000000000" pitchFamily="2" charset="-78"/>
              </a:rPr>
              <a:t>دومی که از صوفی در دوران صفویه برداشت می­شد مریدان شیخ صفی الدین اردبیلی بود. او در قرن هشتم هجری می­زیست و مریدانش به صوفیان فدوی یا صوفیان صفاکیش مشهور بودند.</a:t>
            </a:r>
            <a:endParaRPr lang="en-US" sz="2400" b="1" dirty="0">
              <a:solidFill>
                <a:srgbClr val="002060"/>
              </a:solidFill>
              <a:cs typeface="B Compset" panose="00000400000000000000" pitchFamily="2" charset="-78"/>
            </a:endParaRPr>
          </a:p>
          <a:p>
            <a:pPr algn="just">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2316026739"/>
      </p:ext>
    </p:extLst>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92439" y="875763"/>
            <a:ext cx="8397026" cy="1661993"/>
          </a:xfrm>
          <a:prstGeom prst="rect">
            <a:avLst/>
          </a:prstGeom>
          <a:noFill/>
        </p:spPr>
        <p:txBody>
          <a:bodyPr wrap="square" rtlCol="0">
            <a:spAutoFit/>
          </a:bodyPr>
          <a:lstStyle/>
          <a:p>
            <a:pPr algn="r" rtl="1">
              <a:lnSpc>
                <a:spcPct val="150000"/>
              </a:lnSpc>
            </a:pPr>
            <a:r>
              <a:rPr lang="ar-SA" sz="2800" b="1" dirty="0">
                <a:solidFill>
                  <a:srgbClr val="FF0000"/>
                </a:solidFill>
                <a:latin typeface="Adobe Arabic" panose="02040503050201020203" pitchFamily="18" charset="-78"/>
                <a:cs typeface="Adobe Arabic" panose="02040503050201020203" pitchFamily="18" charset="-78"/>
              </a:rPr>
              <a:t>حکما علوم را بر مبنای موضوع یا روشی که در آنها به کار رفته تقسیم کرده اند : </a:t>
            </a:r>
            <a:endParaRPr lang="en-US" sz="2800" b="1" dirty="0">
              <a:solidFill>
                <a:srgbClr val="FF0000"/>
              </a:solidFill>
              <a:latin typeface="Adobe Arabic" panose="02040503050201020203" pitchFamily="18" charset="-78"/>
              <a:cs typeface="Adobe Arabic" panose="02040503050201020203" pitchFamily="18" charset="-78"/>
            </a:endParaRPr>
          </a:p>
          <a:p>
            <a:pPr algn="r" rtl="1">
              <a:lnSpc>
                <a:spcPct val="150000"/>
              </a:lnSpc>
            </a:pPr>
            <a:r>
              <a:rPr lang="ar-SA" sz="2800" b="1" dirty="0">
                <a:solidFill>
                  <a:srgbClr val="FF0000"/>
                </a:solidFill>
                <a:latin typeface="Adobe Arabic" panose="02040503050201020203" pitchFamily="18" charset="-78"/>
                <a:cs typeface="Adobe Arabic" panose="02040503050201020203" pitchFamily="18" charset="-78"/>
              </a:rPr>
              <a:t>الف) تقسیم بندی علوم بر مبنای موضوع</a:t>
            </a:r>
            <a:endParaRPr lang="en-US" sz="2800" b="1" dirty="0">
              <a:solidFill>
                <a:srgbClr val="FF0000"/>
              </a:solidFill>
              <a:latin typeface="Adobe Arabic" panose="02040503050201020203" pitchFamily="18" charset="-78"/>
              <a:cs typeface="Adobe Arabic" panose="02040503050201020203" pitchFamily="18" charset="-78"/>
            </a:endParaRPr>
          </a:p>
          <a:p>
            <a:pPr algn="r" rtl="1"/>
            <a:endParaRPr lang="en-US" dirty="0"/>
          </a:p>
        </p:txBody>
      </p:sp>
      <p:sp>
        <p:nvSpPr>
          <p:cNvPr id="5" name="TextBox 4"/>
          <p:cNvSpPr txBox="1"/>
          <p:nvPr/>
        </p:nvSpPr>
        <p:spPr>
          <a:xfrm>
            <a:off x="1043189" y="2820472"/>
            <a:ext cx="9865217" cy="2262158"/>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علامه طباطبایی وجه تمایز علوم را به موضوعات آنها مربوط می­داند و برخلاف کسانی که اهداف و مسائل و محمولات را وجه تمایز </a:t>
            </a:r>
            <a:r>
              <a:rPr lang="ar-SA" sz="2400" b="1" dirty="0" smtClean="0">
                <a:solidFill>
                  <a:srgbClr val="002060"/>
                </a:solidFill>
                <a:cs typeface="B Compset" panose="00000400000000000000" pitchFamily="2" charset="-78"/>
              </a:rPr>
              <a:t>علوم</a:t>
            </a:r>
            <a:r>
              <a:rPr lang="fa-IR" sz="2400" b="1" dirty="0" smtClean="0">
                <a:solidFill>
                  <a:srgbClr val="002060"/>
                </a:solidFill>
                <a:cs typeface="B Compset" panose="00000400000000000000" pitchFamily="2" charset="-78"/>
              </a:rPr>
              <a:t> </a:t>
            </a:r>
            <a:r>
              <a:rPr lang="ar-SA" sz="2400" b="1" dirty="0" smtClean="0">
                <a:solidFill>
                  <a:srgbClr val="002060"/>
                </a:solidFill>
                <a:cs typeface="B Compset" panose="00000400000000000000" pitchFamily="2" charset="-78"/>
              </a:rPr>
              <a:t>می­دانند</a:t>
            </a:r>
            <a:r>
              <a:rPr lang="fa-IR" sz="2400" b="1" dirty="0" smtClean="0">
                <a:solidFill>
                  <a:srgbClr val="002060"/>
                </a:solidFill>
                <a:cs typeface="B Compset" panose="00000400000000000000" pitchFamily="2" charset="-78"/>
              </a:rPr>
              <a:t>.</a:t>
            </a:r>
            <a:r>
              <a:rPr lang="ar-SA" sz="2400" b="1" dirty="0" smtClean="0">
                <a:solidFill>
                  <a:srgbClr val="002060"/>
                </a:solidFill>
                <a:cs typeface="B Compset" panose="00000400000000000000" pitchFamily="2" charset="-78"/>
              </a:rPr>
              <a:t>آخوند </a:t>
            </a:r>
            <a:r>
              <a:rPr lang="ar-SA" sz="2400" b="1" dirty="0">
                <a:solidFill>
                  <a:srgbClr val="002060"/>
                </a:solidFill>
                <a:cs typeface="B Compset" panose="00000400000000000000" pitchFamily="2" charset="-78"/>
              </a:rPr>
              <a:t>خراسانی، صاحب کفایه­ الاصول، تمایز علوم را به اهداف آنها مربوط می­داند. حضرت امام خمینی (ره) </a:t>
            </a:r>
            <a:r>
              <a:rPr lang="ar-SA" sz="2400" b="1" dirty="0" smtClean="0">
                <a:solidFill>
                  <a:srgbClr val="002060"/>
                </a:solidFill>
                <a:cs typeface="B Compset" panose="00000400000000000000" pitchFamily="2" charset="-78"/>
              </a:rPr>
              <a:t>اعتقاد </a:t>
            </a:r>
            <a:r>
              <a:rPr lang="ar-SA" sz="2400" b="1" dirty="0">
                <a:solidFill>
                  <a:srgbClr val="002060"/>
                </a:solidFill>
                <a:cs typeface="B Compset" panose="00000400000000000000" pitchFamily="2" charset="-78"/>
              </a:rPr>
              <a:t>دارد که مسائل و محمولات و اهداف تابع موضوع­ اند</a:t>
            </a:r>
            <a:r>
              <a:rPr lang="ar-SA"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2296289060"/>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74254" y="1159101"/>
            <a:ext cx="8796270" cy="800219"/>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در این تقسیم بندی علوم سه دسته می­شوند : الهی، ریاضی و طبیعی.</a:t>
            </a:r>
            <a:endParaRPr lang="en-US" sz="2800" b="1" dirty="0">
              <a:solidFill>
                <a:srgbClr val="FF0000"/>
              </a:solidFill>
              <a:latin typeface="Adobe Arabic" panose="02040503050201020203" pitchFamily="18" charset="-78"/>
              <a:cs typeface="Adobe Arabic" panose="02040503050201020203" pitchFamily="18" charset="-78"/>
            </a:endParaRPr>
          </a:p>
          <a:p>
            <a:pPr algn="r" rtl="1"/>
            <a:endParaRPr lang="en-US" dirty="0"/>
          </a:p>
        </p:txBody>
      </p:sp>
      <p:sp>
        <p:nvSpPr>
          <p:cNvPr id="5" name="TextBox 4"/>
          <p:cNvSpPr txBox="1"/>
          <p:nvPr/>
        </p:nvSpPr>
        <p:spPr>
          <a:xfrm>
            <a:off x="1429555" y="2820471"/>
            <a:ext cx="9427335" cy="2954655"/>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در صورتی که عالی­ترین موضوع علم «موجود» باشد، یا این موجود هم در قلمرو ذهن و هم در قلمرو خارج به مادّه محتاج است، یا فقط در یکی از دو قلمرو (خارج یا ذهن) به ماده نیاز دارد و یا در هیچ کدام از دو قلمرو نیازمند ماده نیست. اگر موجود در هر دو قلمرو به ماده محتاج باشد، آن را جسم می­ نامند که موضوع علم </a:t>
            </a:r>
            <a:r>
              <a:rPr lang="ar-SA" sz="2400" b="1" dirty="0">
                <a:solidFill>
                  <a:srgbClr val="FF0000"/>
                </a:solidFill>
                <a:cs typeface="B Compset" panose="00000400000000000000" pitchFamily="2" charset="-78"/>
              </a:rPr>
              <a:t>طبیعی </a:t>
            </a:r>
            <a:r>
              <a:rPr lang="ar-SA" sz="2400" b="1" dirty="0">
                <a:solidFill>
                  <a:srgbClr val="002060"/>
                </a:solidFill>
                <a:cs typeface="B Compset" panose="00000400000000000000" pitchFamily="2" charset="-78"/>
              </a:rPr>
              <a:t>و شاخه­ های آن به شمار می­رود</a:t>
            </a:r>
            <a:r>
              <a:rPr lang="en-US" sz="2400" b="1" dirty="0">
                <a:solidFill>
                  <a:srgbClr val="002060"/>
                </a:solidFill>
                <a:cs typeface="B Compset" panose="00000400000000000000" pitchFamily="2" charset="-78"/>
              </a:rPr>
              <a:t>. </a:t>
            </a:r>
          </a:p>
          <a:p>
            <a:pPr algn="just" rtl="1">
              <a:lnSpc>
                <a:spcPct val="150000"/>
              </a:lnSpc>
            </a:pPr>
            <a:endParaRPr lang="en-US" sz="2800" b="1" dirty="0">
              <a:cs typeface="B Compset" panose="00000400000000000000" pitchFamily="2" charset="-78"/>
            </a:endParaRPr>
          </a:p>
        </p:txBody>
      </p:sp>
    </p:spTree>
    <p:extLst>
      <p:ext uri="{BB962C8B-B14F-4D97-AF65-F5344CB8AC3E}">
        <p14:creationId xmlns:p14="http://schemas.microsoft.com/office/powerpoint/2010/main" val="855590491"/>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26522" y="978794"/>
            <a:ext cx="9182637" cy="1702197"/>
          </a:xfrm>
          <a:prstGeom prst="rect">
            <a:avLst/>
          </a:prstGeom>
          <a:noFill/>
        </p:spPr>
        <p:txBody>
          <a:bodyPr wrap="square" rtlCol="0">
            <a:spAutoFit/>
          </a:bodyPr>
          <a:lstStyle/>
          <a:p>
            <a:pPr algn="r" rtl="1">
              <a:lnSpc>
                <a:spcPct val="150000"/>
              </a:lnSpc>
            </a:pPr>
            <a:r>
              <a:rPr lang="fa-IR" sz="2400" b="1" dirty="0" smtClean="0">
                <a:solidFill>
                  <a:srgbClr val="002060"/>
                </a:solidFill>
                <a:cs typeface="B Compset" panose="00000400000000000000" pitchFamily="2" charset="-78"/>
              </a:rPr>
              <a:t>ب</a:t>
            </a:r>
            <a:r>
              <a:rPr lang="ar-SA" sz="2400" b="1" dirty="0" smtClean="0">
                <a:solidFill>
                  <a:srgbClr val="002060"/>
                </a:solidFill>
                <a:cs typeface="B Compset" panose="00000400000000000000" pitchFamily="2" charset="-78"/>
              </a:rPr>
              <a:t>عضی </a:t>
            </a:r>
            <a:r>
              <a:rPr lang="ar-SA" sz="2400" b="1" dirty="0">
                <a:solidFill>
                  <a:srgbClr val="002060"/>
                </a:solidFill>
                <a:cs typeface="B Compset" panose="00000400000000000000" pitchFamily="2" charset="-78"/>
              </a:rPr>
              <a:t>از موجودات و حقایق در قلمرو خارج به ماده محتاج­ اند، ولی در ظرف علم و در مقام تصور از ماده بی­ نیازند. این نوع موجود را موضوع علم </a:t>
            </a:r>
            <a:r>
              <a:rPr lang="ar-SA" sz="2400" b="1" dirty="0">
                <a:solidFill>
                  <a:srgbClr val="FF0000"/>
                </a:solidFill>
                <a:cs typeface="B Compset" panose="00000400000000000000" pitchFamily="2" charset="-78"/>
              </a:rPr>
              <a:t>ریاضی </a:t>
            </a:r>
            <a:r>
              <a:rPr lang="ar-SA" sz="2400" b="1" dirty="0">
                <a:solidFill>
                  <a:srgbClr val="002060"/>
                </a:solidFill>
                <a:cs typeface="B Compset" panose="00000400000000000000" pitchFamily="2" charset="-78"/>
              </a:rPr>
              <a:t>می­دانند؛ مانند عدد.</a:t>
            </a:r>
            <a:endParaRPr lang="en-US" sz="2400" b="1" dirty="0">
              <a:solidFill>
                <a:srgbClr val="002060"/>
              </a:solidFill>
              <a:cs typeface="B Compset" panose="00000400000000000000" pitchFamily="2" charset="-78"/>
            </a:endParaRPr>
          </a:p>
          <a:p>
            <a:pPr algn="r" rtl="1">
              <a:lnSpc>
                <a:spcPct val="150000"/>
              </a:lnSpc>
            </a:pPr>
            <a:endParaRPr lang="en-US" sz="2400" b="1" dirty="0">
              <a:cs typeface="B Compset" panose="00000400000000000000" pitchFamily="2" charset="-78"/>
            </a:endParaRPr>
          </a:p>
        </p:txBody>
      </p:sp>
      <p:sp>
        <p:nvSpPr>
          <p:cNvPr id="6" name="TextBox 5"/>
          <p:cNvSpPr txBox="1"/>
          <p:nvPr/>
        </p:nvSpPr>
        <p:spPr>
          <a:xfrm>
            <a:off x="2034860" y="2910625"/>
            <a:ext cx="8242479" cy="2256195"/>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موجودی هم که نه در ظرف خارج و نه در ظرف ذهن محتاج به ماده نباشد موضوع علم اعلی یعنی </a:t>
            </a:r>
            <a:r>
              <a:rPr lang="ar-SA" sz="2400" b="1" dirty="0">
                <a:solidFill>
                  <a:srgbClr val="FF0000"/>
                </a:solidFill>
                <a:cs typeface="B Compset" panose="00000400000000000000" pitchFamily="2" charset="-78"/>
              </a:rPr>
              <a:t>فلسفه </a:t>
            </a:r>
            <a:r>
              <a:rPr lang="ar-SA" sz="2400" b="1" dirty="0">
                <a:solidFill>
                  <a:srgbClr val="002060"/>
                </a:solidFill>
                <a:cs typeface="B Compset" panose="00000400000000000000" pitchFamily="2" charset="-78"/>
              </a:rPr>
              <a:t>است. این سه قسم موجود مَقسمی دارند که از هر قیدی حتی قید اطلاق مبرّاست و در اصطلاح آن را «لابشرط مقسمی» گویند.</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381210645"/>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70468" y="1223493"/>
            <a:ext cx="8577329"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تفاوت موضوع علم فلسفه و علم عرفان</a:t>
            </a:r>
            <a:endParaRPr lang="en-US" sz="2800" b="1"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725769" y="2665924"/>
            <a:ext cx="8873544" cy="3416320"/>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موضوع فلسفه از وجود و موضوعی سخن می­گوید که مقید به قید اطلاق است. اگر موضوع آن را «</a:t>
            </a:r>
            <a:r>
              <a:rPr lang="ar-SA" sz="2400" b="1" dirty="0">
                <a:solidFill>
                  <a:srgbClr val="FF0000"/>
                </a:solidFill>
                <a:cs typeface="B Compset" panose="00000400000000000000" pitchFamily="2" charset="-78"/>
              </a:rPr>
              <a:t>موجود بما انّه موجود</a:t>
            </a:r>
            <a:r>
              <a:rPr lang="ar-SA" sz="2400" b="1" dirty="0">
                <a:solidFill>
                  <a:srgbClr val="002060"/>
                </a:solidFill>
                <a:cs typeface="B Compset" panose="00000400000000000000" pitchFamily="2" charset="-78"/>
              </a:rPr>
              <a:t>» گفته­اند. بدین جهت است که از فرو افتادن در قلمرو موضوع ریاضی و یا طبیعی، منطقی، اخلاقی و مانند آن در امان بماند. اما موضوع عرفان نظری حتی از این قید اطلاق نیز مبّراست. بنابراین، موضوع علم عرفان «</a:t>
            </a:r>
            <a:r>
              <a:rPr lang="ar-SA" sz="2400" b="1" dirty="0">
                <a:solidFill>
                  <a:srgbClr val="FF0000"/>
                </a:solidFill>
                <a:cs typeface="B Compset" panose="00000400000000000000" pitchFamily="2" charset="-78"/>
              </a:rPr>
              <a:t>موجود بما انّه موجود</a:t>
            </a:r>
            <a:r>
              <a:rPr lang="ar-SA" sz="2400" b="1" dirty="0">
                <a:solidFill>
                  <a:srgbClr val="002060"/>
                </a:solidFill>
                <a:cs typeface="B Compset" panose="00000400000000000000" pitchFamily="2" charset="-78"/>
              </a:rPr>
              <a:t>» </a:t>
            </a:r>
            <a:r>
              <a:rPr lang="ar-SA" sz="2400" b="1" dirty="0" smtClean="0">
                <a:solidFill>
                  <a:srgbClr val="002060"/>
                </a:solidFill>
                <a:cs typeface="B Compset" panose="00000400000000000000" pitchFamily="2" charset="-78"/>
              </a:rPr>
              <a:t>است </a:t>
            </a:r>
            <a:r>
              <a:rPr lang="ar-SA" sz="2400" b="1" dirty="0">
                <a:solidFill>
                  <a:srgbClr val="002060"/>
                </a:solidFill>
                <a:cs typeface="B Compset" panose="00000400000000000000" pitchFamily="2" charset="-78"/>
              </a:rPr>
              <a:t>بدون در نظر گرفتن قید </a:t>
            </a:r>
            <a:r>
              <a:rPr lang="ar-SA" sz="2400" b="1" dirty="0" smtClean="0">
                <a:solidFill>
                  <a:srgbClr val="002060"/>
                </a:solidFill>
                <a:cs typeface="B Compset" panose="00000400000000000000" pitchFamily="2" charset="-78"/>
              </a:rPr>
              <a:t>اطلاق</a:t>
            </a:r>
            <a:r>
              <a:rPr lang="fa-IR" sz="2400" b="1" dirty="0" smtClean="0">
                <a:solidFill>
                  <a:srgbClr val="002060"/>
                </a:solidFill>
                <a:cs typeface="B Compset" panose="00000400000000000000" pitchFamily="2" charset="-78"/>
              </a:rPr>
              <a:t>.</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1185062750"/>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28800" y="2768958"/>
            <a:ext cx="8718997" cy="2862322"/>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موضوع این علم که وجود لابشرط مَقسمی است، بر همه حقایق شمول دارد و هیچ حقیقتی نیست که از حوزۀ شمول آن خارج باشد و زیرمجموعۀ آن به حساب نیاید. آن حقیقت، با این وصف، بر سرتاسر هستی غلبه و اشراف دارد و همه حقایق را زیر پوشش گستره فیض خود قرار می­دهد: «</a:t>
            </a:r>
            <a:r>
              <a:rPr lang="ar-SA" sz="2400" b="1" dirty="0">
                <a:solidFill>
                  <a:srgbClr val="FF0000"/>
                </a:solidFill>
                <a:cs typeface="B Compset" panose="00000400000000000000" pitchFamily="2" charset="-78"/>
              </a:rPr>
              <a:t>کلمۀ الله هِیَ </a:t>
            </a:r>
            <a:r>
              <a:rPr lang="ar-SA" sz="2400" b="1" dirty="0" smtClean="0">
                <a:solidFill>
                  <a:srgbClr val="FF0000"/>
                </a:solidFill>
                <a:cs typeface="B Compset" panose="00000400000000000000" pitchFamily="2" charset="-78"/>
              </a:rPr>
              <a:t>العُلیا</a:t>
            </a:r>
            <a:r>
              <a:rPr lang="fa-IR" sz="2400" b="1" dirty="0" smtClean="0">
                <a:solidFill>
                  <a:srgbClr val="002060"/>
                </a:solidFill>
                <a:cs typeface="B Compset" panose="00000400000000000000" pitchFamily="2" charset="-78"/>
              </a:rPr>
              <a:t>».</a:t>
            </a:r>
            <a:r>
              <a:rPr lang="ar-SA" sz="2400" b="1" dirty="0" smtClean="0">
                <a:solidFill>
                  <a:srgbClr val="002060"/>
                </a:solidFill>
                <a:cs typeface="B Compset" panose="00000400000000000000" pitchFamily="2" charset="-78"/>
              </a:rPr>
              <a:t> </a:t>
            </a:r>
            <a:r>
              <a:rPr lang="ar-SA" sz="2000" b="1" dirty="0" smtClean="0">
                <a:solidFill>
                  <a:srgbClr val="002060"/>
                </a:solidFill>
                <a:cs typeface="B Compset" panose="00000400000000000000" pitchFamily="2" charset="-78"/>
              </a:rPr>
              <a:t>(</a:t>
            </a:r>
            <a:r>
              <a:rPr lang="ar-SA" sz="2000" b="1" dirty="0">
                <a:solidFill>
                  <a:srgbClr val="002060"/>
                </a:solidFill>
                <a:cs typeface="B Compset" panose="00000400000000000000" pitchFamily="2" charset="-78"/>
              </a:rPr>
              <a:t>توبه، 40)</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
        <p:nvSpPr>
          <p:cNvPr id="5" name="TextBox 4"/>
          <p:cNvSpPr txBox="1"/>
          <p:nvPr/>
        </p:nvSpPr>
        <p:spPr>
          <a:xfrm>
            <a:off x="1970468" y="1223493"/>
            <a:ext cx="8577329" cy="523220"/>
          </a:xfrm>
          <a:prstGeom prst="rect">
            <a:avLst/>
          </a:prstGeom>
          <a:noFill/>
        </p:spPr>
        <p:txBody>
          <a:bodyPr wrap="square" rtlCol="0">
            <a:spAutoFit/>
          </a:bodyPr>
          <a:lstStyle/>
          <a:p>
            <a:pPr algn="r" rtl="1"/>
            <a:r>
              <a:rPr lang="fa-IR" sz="2800" b="1" dirty="0" smtClean="0">
                <a:solidFill>
                  <a:srgbClr val="FF0000"/>
                </a:solidFill>
                <a:latin typeface="Adobe Arabic" panose="02040503050201020203" pitchFamily="18" charset="-78"/>
                <a:cs typeface="Adobe Arabic" panose="02040503050201020203" pitchFamily="18" charset="-78"/>
              </a:rPr>
              <a:t>ادامه </a:t>
            </a:r>
            <a:r>
              <a:rPr lang="ar-SA" sz="2800" b="1" dirty="0" smtClean="0">
                <a:solidFill>
                  <a:srgbClr val="FF0000"/>
                </a:solidFill>
                <a:latin typeface="Adobe Arabic" panose="02040503050201020203" pitchFamily="18" charset="-78"/>
                <a:cs typeface="Adobe Arabic" panose="02040503050201020203" pitchFamily="18" charset="-78"/>
              </a:rPr>
              <a:t>تفاوت </a:t>
            </a:r>
            <a:r>
              <a:rPr lang="ar-SA" sz="2800" b="1" dirty="0">
                <a:solidFill>
                  <a:srgbClr val="FF0000"/>
                </a:solidFill>
                <a:latin typeface="Adobe Arabic" panose="02040503050201020203" pitchFamily="18" charset="-78"/>
                <a:cs typeface="Adobe Arabic" panose="02040503050201020203" pitchFamily="18" charset="-78"/>
              </a:rPr>
              <a:t>موضوع علم فلسفه و علم عرفان</a:t>
            </a:r>
            <a:endParaRPr lang="en-US" sz="2800" b="1" dirty="0">
              <a:solidFill>
                <a:srgbClr val="FF0000"/>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2746522359"/>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44710" y="1171977"/>
            <a:ext cx="8409904" cy="523220"/>
          </a:xfrm>
          <a:prstGeom prst="rect">
            <a:avLst/>
          </a:prstGeom>
          <a:noFill/>
        </p:spPr>
        <p:txBody>
          <a:bodyPr wrap="square" rtlCol="0">
            <a:spAutoFit/>
          </a:bodyPr>
          <a:lstStyle/>
          <a:p>
            <a:pPr algn="r" rtl="1"/>
            <a:r>
              <a:rPr lang="ar-SA" sz="2800" b="1" dirty="0">
                <a:solidFill>
                  <a:srgbClr val="FF0000"/>
                </a:solidFill>
                <a:latin typeface="Adobe Arabic" panose="02040503050201020203" pitchFamily="18" charset="-78"/>
                <a:cs typeface="Adobe Arabic" panose="02040503050201020203" pitchFamily="18" charset="-78"/>
              </a:rPr>
              <a:t>ب ) تقسیم­ بندی علوم برمبنای روش</a:t>
            </a:r>
            <a:endParaRPr lang="en-US" sz="2800" dirty="0">
              <a:solidFill>
                <a:srgbClr val="FF0000"/>
              </a:solidFill>
              <a:latin typeface="Adobe Arabic" panose="02040503050201020203" pitchFamily="18" charset="-78"/>
              <a:cs typeface="Adobe Arabic" panose="02040503050201020203" pitchFamily="18" charset="-78"/>
            </a:endParaRPr>
          </a:p>
        </p:txBody>
      </p:sp>
      <p:sp>
        <p:nvSpPr>
          <p:cNvPr id="5" name="TextBox 4"/>
          <p:cNvSpPr txBox="1"/>
          <p:nvPr/>
        </p:nvSpPr>
        <p:spPr>
          <a:xfrm>
            <a:off x="1081825" y="2588649"/>
            <a:ext cx="9968248" cy="3416320"/>
          </a:xfrm>
          <a:prstGeom prst="rect">
            <a:avLst/>
          </a:prstGeom>
          <a:noFill/>
        </p:spPr>
        <p:txBody>
          <a:bodyPr wrap="square" rtlCol="0">
            <a:spAutoFit/>
          </a:bodyPr>
          <a:lstStyle/>
          <a:p>
            <a:pPr lvl="0" algn="just" rtl="1">
              <a:lnSpc>
                <a:spcPct val="150000"/>
              </a:lnSpc>
            </a:pPr>
            <a:r>
              <a:rPr lang="fa-IR" sz="2400" b="1" dirty="0" smtClean="0">
                <a:solidFill>
                  <a:srgbClr val="002060"/>
                </a:solidFill>
                <a:cs typeface="B Compset" panose="00000400000000000000" pitchFamily="2" charset="-78"/>
              </a:rPr>
              <a:t>1- </a:t>
            </a:r>
            <a:r>
              <a:rPr lang="ar-SA" sz="2400" b="1" dirty="0" smtClean="0">
                <a:solidFill>
                  <a:srgbClr val="002060"/>
                </a:solidFill>
                <a:cs typeface="B Compset" panose="00000400000000000000" pitchFamily="2" charset="-78"/>
              </a:rPr>
              <a:t>روش </a:t>
            </a:r>
            <a:r>
              <a:rPr lang="ar-SA" sz="2400" b="1" dirty="0">
                <a:solidFill>
                  <a:srgbClr val="002060"/>
                </a:solidFill>
                <a:cs typeface="B Compset" panose="00000400000000000000" pitchFamily="2" charset="-78"/>
              </a:rPr>
              <a:t>علمی که </a:t>
            </a:r>
            <a:r>
              <a:rPr lang="ar-SA" sz="2400" b="1" u="sng" dirty="0">
                <a:solidFill>
                  <a:srgbClr val="002060"/>
                </a:solidFill>
                <a:cs typeface="B Compset" panose="00000400000000000000" pitchFamily="2" charset="-78"/>
              </a:rPr>
              <a:t>برپایه استدلال و عقل و منطق </a:t>
            </a:r>
            <a:r>
              <a:rPr lang="ar-SA" sz="2400" b="1" dirty="0">
                <a:solidFill>
                  <a:srgbClr val="002060"/>
                </a:solidFill>
                <a:cs typeface="B Compset" panose="00000400000000000000" pitchFamily="2" charset="-78"/>
              </a:rPr>
              <a:t>است و از آن در علوم استدلالی و نظری از جمله در حکمت مشّایی و کلام استفاده می­شود</a:t>
            </a:r>
            <a:r>
              <a:rPr lang="en-US" sz="2400" b="1" dirty="0">
                <a:solidFill>
                  <a:srgbClr val="002060"/>
                </a:solidFill>
                <a:cs typeface="B Compset" panose="00000400000000000000" pitchFamily="2" charset="-78"/>
              </a:rPr>
              <a:t>. </a:t>
            </a:r>
            <a:r>
              <a:rPr lang="ar-SA" sz="2400" b="1" dirty="0">
                <a:solidFill>
                  <a:srgbClr val="002060"/>
                </a:solidFill>
                <a:cs typeface="B Compset" panose="00000400000000000000" pitchFamily="2" charset="-78"/>
              </a:rPr>
              <a:t>حکیم مشّایی و متکلم در سلوک، راه ظاهر را پی می­گیرند و در حصول معرفت و طریقه علمی اهل نظر و استدلال­اند</a:t>
            </a:r>
            <a:r>
              <a:rPr lang="en-US" sz="2400" b="1" dirty="0">
                <a:solidFill>
                  <a:srgbClr val="002060"/>
                </a:solidFill>
                <a:cs typeface="B Compset" panose="00000400000000000000" pitchFamily="2" charset="-78"/>
              </a:rPr>
              <a:t>.</a:t>
            </a:r>
            <a:r>
              <a:rPr lang="ar-SA" sz="2400" b="1" dirty="0">
                <a:solidFill>
                  <a:srgbClr val="002060"/>
                </a:solidFill>
                <a:cs typeface="B Compset" panose="00000400000000000000" pitchFamily="2" charset="-78"/>
              </a:rPr>
              <a:t> با این تفاوت که حکیم مشّایی در بند آن نیست که در سلوک علمی خویش ملاک عقل خود را مقید به ظواهر شرع کند و به طور مستقل در تأیید استنباطات خود از شریعت بهره گیرد. اگرچه هر چند این شیوه در میان حکمای اسلامی متداول بوده است.</a:t>
            </a:r>
            <a:endParaRPr lang="en-US" sz="2400" b="1" dirty="0">
              <a:solidFill>
                <a:srgbClr val="002060"/>
              </a:solidFill>
              <a:cs typeface="B Compset" panose="00000400000000000000" pitchFamily="2" charset="-78"/>
            </a:endParaRP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027737523"/>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52283" y="1210614"/>
            <a:ext cx="9491728" cy="4524315"/>
          </a:xfrm>
          <a:prstGeom prst="rect">
            <a:avLst/>
          </a:prstGeom>
          <a:noFill/>
        </p:spPr>
        <p:txBody>
          <a:bodyPr wrap="square" rtlCol="0">
            <a:spAutoFit/>
          </a:bodyPr>
          <a:lstStyle/>
          <a:p>
            <a:pPr algn="just" rtl="1">
              <a:lnSpc>
                <a:spcPct val="150000"/>
              </a:lnSpc>
            </a:pPr>
            <a:r>
              <a:rPr lang="ar-SA" sz="2400" b="1" dirty="0">
                <a:solidFill>
                  <a:srgbClr val="002060"/>
                </a:solidFill>
                <a:cs typeface="B Compset" panose="00000400000000000000" pitchFamily="2" charset="-78"/>
              </a:rPr>
              <a:t>متکلم خود را ملزم می­داند که مطالب عقلی را با شریعت و فق دهد و اصول اعتقادی دین را به زبان برهان بیان کند، یعنی عقل و منطق را به عنوان وسیله و روش برای استدلالی کردن اصول عقاید دین به کار برد، بدون اینکه به طور مستقل از عقل و منطق بهره گیرد؛ به همین دلیل گاهی وی به جای برهان از جدل نیز استفاده می­کند. بنابراین، هر متکلمی در برهانی کردن عقاید دینی خود مقید به شریعت و ظواهر شرع است. لبته، ناگفته نماند که از زمان خواجه نصیرالدین طوسی کلام رنگ فلسفی به خود گرفت و در دوران بعد، به ویژه در حکمت متعالیه ملاصدرا، مطالب کلامی در مسائل فلسفی ممزوج شد و تا حدودی مسائل مربوط به این دو علم وحدت یافت</a:t>
            </a:r>
            <a:r>
              <a:rPr lang="en-US" sz="2400" b="1" dirty="0">
                <a:solidFill>
                  <a:srgbClr val="002060"/>
                </a:solidFill>
                <a:cs typeface="B Compset" panose="00000400000000000000" pitchFamily="2" charset="-78"/>
              </a:rPr>
              <a:t>.</a:t>
            </a:r>
          </a:p>
          <a:p>
            <a:pPr algn="just" rtl="1">
              <a:lnSpc>
                <a:spcPct val="150000"/>
              </a:lnSpc>
            </a:pPr>
            <a:endParaRPr lang="en-US" sz="2400" b="1" dirty="0">
              <a:solidFill>
                <a:srgbClr val="002060"/>
              </a:solidFill>
              <a:cs typeface="B Compset" panose="00000400000000000000" pitchFamily="2" charset="-78"/>
            </a:endParaRPr>
          </a:p>
        </p:txBody>
      </p:sp>
    </p:spTree>
    <p:extLst>
      <p:ext uri="{BB962C8B-B14F-4D97-AF65-F5344CB8AC3E}">
        <p14:creationId xmlns:p14="http://schemas.microsoft.com/office/powerpoint/2010/main" val="3413379478"/>
      </p:ext>
    </p:extLst>
  </p:cSld>
  <p:clrMapOvr>
    <a:masterClrMapping/>
  </p:clrMapOvr>
  <p:transition spd="med">
    <p:pull/>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148</TotalTime>
  <Words>2627</Words>
  <Application>Microsoft Office PowerPoint</Application>
  <PresentationFormat>Widescreen</PresentationFormat>
  <Paragraphs>80</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 Suls</vt:lpstr>
      <vt:lpstr>Adobe Arabic</vt:lpstr>
      <vt:lpstr>Arial</vt:lpstr>
      <vt:lpstr>B Compset</vt:lpstr>
      <vt:lpstr>Garamond</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Kalaye Digital</dc:creator>
  <cp:lastModifiedBy>Kalaye Digital</cp:lastModifiedBy>
  <cp:revision>16</cp:revision>
  <dcterms:created xsi:type="dcterms:W3CDTF">2020-02-16T17:02:40Z</dcterms:created>
  <dcterms:modified xsi:type="dcterms:W3CDTF">2020-02-16T19:31:35Z</dcterms:modified>
</cp:coreProperties>
</file>