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6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4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7470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16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9097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06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0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1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0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10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79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04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1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53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5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6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7D8D6-864E-4ED4-868F-BF57021F9808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6D807A4-0FD6-47DE-B26D-F73201737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73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208591"/>
            <a:ext cx="7766936" cy="1646302"/>
          </a:xfrm>
        </p:spPr>
        <p:txBody>
          <a:bodyPr/>
          <a:lstStyle/>
          <a:p>
            <a:r>
              <a:rPr lang="fa-IR" dirty="0" smtClean="0"/>
              <a:t>با نام خدا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584682" cy="1931956"/>
          </a:xfrm>
        </p:spPr>
        <p:txBody>
          <a:bodyPr>
            <a:normAutofit lnSpcReduction="10000"/>
          </a:bodyPr>
          <a:lstStyle/>
          <a:p>
            <a:pPr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درس آموزش زبان فارسی 1</a:t>
            </a:r>
          </a:p>
          <a:p>
            <a:pPr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رشته آموزش ابتدایی </a:t>
            </a:r>
          </a:p>
          <a:p>
            <a:pPr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نیمسال دوم 99-98</a:t>
            </a:r>
          </a:p>
          <a:p>
            <a:pPr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استاد :دکتر فقیه</a:t>
            </a:r>
          </a:p>
          <a:p>
            <a:pPr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موضوع :ساختار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و روش تدریس کتاب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فارسی </a:t>
            </a:r>
            <a:r>
              <a:rPr lang="fa-IR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پایه </a:t>
            </a:r>
            <a:r>
              <a:rPr lang="fa-IR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اول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45" y="320583"/>
            <a:ext cx="13620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809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Autofit/>
          </a:bodyPr>
          <a:lstStyle/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وسایل کادردستی مثل مقوا قیچی و رنگ و چسب ور اختیار گروه 3نفره قرار می </a:t>
            </a:r>
            <a:r>
              <a:rPr lang="fa-IR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دهیم </a:t>
            </a: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تا یک خانه بسازند و بعد درباره ی کاردستی خود و بخش های مختلف آن توضیح دهند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لازم به ذکر است که بهتر است بعدها بچه ها  مقواهای باطله مربوط به جعبه کفش و شیرینی را برای تولید کاردستی به کلاس بیاورند ؛لطفا هزینه ها را به خداقل برسانید و صرفه جویی را تبلیغ کنید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3-روش پیشنهادی سوم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به هر گروه تصویر چند حیوان و لانه های آنها را می دهیم و از آنها می خواهیم تصویر هر حیوان را در کنار لانه اش روی کاغذ بچسبانن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endParaRPr lang="en-US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5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313509"/>
            <a:ext cx="8596668" cy="572785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1700" b="1" dirty="0"/>
              <a:t>پس از ورودی ابتدا  برای بچه ها توضیح می دیم که نگاره یعنی نقاشی و ما ده تا نگاره داریم و نگاره اول عنوانش هست به خانه ما خوش آمدی</a:t>
            </a:r>
          </a:p>
          <a:p>
            <a:pPr marL="0" indent="0" algn="r" rtl="1">
              <a:buNone/>
            </a:pPr>
            <a:r>
              <a:rPr lang="fa-IR" sz="1700" b="1" dirty="0"/>
              <a:t>بعد از بچه ها می خواهیم که با دقت به تصویر کلی نگاه کنن چند دقبقه ای وقت می </a:t>
            </a:r>
            <a:r>
              <a:rPr lang="fa-IR" sz="1700" b="1" dirty="0" smtClean="0"/>
              <a:t>دهیم </a:t>
            </a:r>
            <a:r>
              <a:rPr lang="fa-IR" sz="1700" b="1" dirty="0"/>
              <a:t>که ابتدا فردی با دقت همه چیز را در تصویر کلی </a:t>
            </a:r>
            <a:r>
              <a:rPr lang="fa-IR" sz="1700" b="1" dirty="0" smtClean="0"/>
              <a:t>ببینند </a:t>
            </a:r>
            <a:r>
              <a:rPr lang="fa-IR" sz="1700" b="1" dirty="0"/>
              <a:t>؛سپس وقت می </a:t>
            </a:r>
            <a:r>
              <a:rPr lang="fa-IR" sz="1700" b="1" dirty="0" smtClean="0"/>
              <a:t>دهیم </a:t>
            </a:r>
            <a:r>
              <a:rPr lang="fa-IR" sz="1700" b="1" dirty="0"/>
              <a:t>که دو تا دو تا درباره ی چیزهایی که </a:t>
            </a:r>
            <a:r>
              <a:rPr lang="fa-IR" sz="1700" b="1" dirty="0" smtClean="0"/>
              <a:t>در تصویر می بینند  </a:t>
            </a:r>
            <a:r>
              <a:rPr lang="fa-IR" sz="1700" b="1" dirty="0"/>
              <a:t>با هم صحبت </a:t>
            </a:r>
            <a:r>
              <a:rPr lang="fa-IR" sz="1700" b="1" dirty="0" smtClean="0"/>
              <a:t>کنند</a:t>
            </a:r>
            <a:endParaRPr lang="fa-IR" sz="1700" b="1" dirty="0"/>
          </a:p>
          <a:p>
            <a:pPr marL="0" indent="0" algn="r" rtl="1">
              <a:buNone/>
            </a:pPr>
            <a:endParaRPr lang="fa-IR" sz="1700" b="1" dirty="0"/>
          </a:p>
          <a:p>
            <a:pPr marL="0" indent="0" algn="r" rtl="1">
              <a:buNone/>
            </a:pPr>
            <a:r>
              <a:rPr lang="fa-IR" sz="1700" b="1" dirty="0"/>
              <a:t>در این قسمت هدف تقویت تصویر خوانی،افزایش دقت بصری و تقویت حافظه ی بصری و تقویت مهارت سخن گفتن هست </a:t>
            </a:r>
          </a:p>
          <a:p>
            <a:pPr marL="0" indent="0" algn="r" rtl="1">
              <a:buNone/>
            </a:pPr>
            <a:r>
              <a:rPr lang="fa-IR" sz="1700" b="1" dirty="0"/>
              <a:t>معلم بعد از تمام شدن فرصت تعیین شده  شروع می کنه به سوال کردن درباره تصویر </a:t>
            </a:r>
            <a:r>
              <a:rPr lang="fa-IR" sz="1700" b="1" dirty="0" smtClean="0"/>
              <a:t>کلی </a:t>
            </a:r>
            <a:endParaRPr lang="fa-IR" sz="1700" b="1" dirty="0"/>
          </a:p>
          <a:p>
            <a:pPr marL="0" indent="0" algn="r" rtl="1">
              <a:buNone/>
            </a:pPr>
            <a:r>
              <a:rPr lang="fa-IR" sz="1700" b="1" dirty="0"/>
              <a:t>سوالات بهتره در </a:t>
            </a:r>
            <a:r>
              <a:rPr lang="fa-IR" sz="1700" b="1" dirty="0" smtClean="0"/>
              <a:t>سه محور زیر باشند :</a:t>
            </a:r>
            <a:endParaRPr lang="fa-IR" sz="1700" b="1" dirty="0"/>
          </a:p>
          <a:p>
            <a:pPr marL="0" indent="0" algn="r" rtl="1">
              <a:buNone/>
            </a:pPr>
            <a:r>
              <a:rPr lang="fa-IR" sz="1700" b="1" dirty="0"/>
              <a:t>اول مفاهیم ریاضی </a:t>
            </a:r>
            <a:r>
              <a:rPr lang="fa-IR" sz="1700" b="1" dirty="0" smtClean="0"/>
              <a:t>؛ </a:t>
            </a:r>
            <a:r>
              <a:rPr lang="fa-IR" sz="1700" b="1" dirty="0"/>
              <a:t>مثلا آشنایی با مفاهیم بالا،پایین ،زیر،رو ، چهارگوش،گردی و....</a:t>
            </a:r>
          </a:p>
          <a:p>
            <a:pPr marL="0" indent="0" algn="r" rtl="1">
              <a:buNone/>
            </a:pPr>
            <a:r>
              <a:rPr lang="fa-IR" sz="1700" b="1" dirty="0"/>
              <a:t>مثلا روی میز چه بود؟ زیر میز چه چیزی قرار گرفته ؟مادر کجا نشسته ؟.....</a:t>
            </a:r>
          </a:p>
          <a:p>
            <a:pPr marL="0" indent="0" algn="r" rtl="1">
              <a:buNone/>
            </a:pPr>
            <a:r>
              <a:rPr lang="fa-IR" sz="1700" b="1" dirty="0" smtClean="0"/>
              <a:t>بعد از مفاهیم ریاضی بهتر است درباره رنگها بپرسیم لباس مادر چه </a:t>
            </a:r>
            <a:r>
              <a:rPr lang="fa-IR" sz="1700" b="1" dirty="0"/>
              <a:t>رنگیه </a:t>
            </a:r>
            <a:r>
              <a:rPr lang="fa-IR" sz="1700" b="1" dirty="0" smtClean="0"/>
              <a:t>؟پرده اتاق  چه </a:t>
            </a:r>
            <a:r>
              <a:rPr lang="fa-IR" sz="1700" b="1" dirty="0"/>
              <a:t>رنگیه</a:t>
            </a:r>
            <a:r>
              <a:rPr lang="fa-IR" sz="1700" b="1" dirty="0" smtClean="0"/>
              <a:t>؟</a:t>
            </a:r>
          </a:p>
          <a:p>
            <a:pPr marL="0" indent="0" algn="r" rtl="1">
              <a:buNone/>
            </a:pPr>
            <a:r>
              <a:rPr lang="fa-IR" sz="1700" b="1" dirty="0" smtClean="0"/>
              <a:t> </a:t>
            </a:r>
            <a:endParaRPr lang="en-US" sz="1700" b="1" dirty="0"/>
          </a:p>
        </p:txBody>
      </p:sp>
    </p:spTree>
    <p:extLst>
      <p:ext uri="{BB962C8B-B14F-4D97-AF65-F5344CB8AC3E}">
        <p14:creationId xmlns:p14="http://schemas.microsoft.com/office/powerpoint/2010/main" val="243844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rmAutofit/>
          </a:bodyPr>
          <a:lstStyle/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r>
              <a:rPr lang="fa-IR" b="1" dirty="0"/>
              <a:t>سوالات بعدی مسائل اجتماعی </a:t>
            </a:r>
            <a:endParaRPr lang="fa-IR" b="1" dirty="0" smtClean="0"/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r>
              <a:rPr lang="fa-IR" b="1" dirty="0" smtClean="0"/>
              <a:t>در این بخش معلم سعی می کند بتدریج درس را با زندگی کودک پیوند دهد</a:t>
            </a:r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r>
              <a:rPr lang="fa-IR" b="1" dirty="0" smtClean="0"/>
              <a:t>مثلا </a:t>
            </a:r>
            <a:r>
              <a:rPr lang="fa-IR" b="1" dirty="0"/>
              <a:t>اینجا کجاست ؟اینا کی هستن؟ پدر چه کار می کنه؟ اگه تو جای پسر بودی پیش بابا می رفتی یا مامان چرا؟ .....</a:t>
            </a:r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r>
              <a:rPr lang="fa-IR" b="1" dirty="0"/>
              <a:t>بعد از تصویر کلی که هدفش تقویت مهارت نگاه کردن و گوش کردن و سخن گفتن هست و (تقویت سواد بصری و حافظه ی بصری و صحبت کردن)</a:t>
            </a:r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r>
              <a:rPr lang="fa-IR" b="1" dirty="0"/>
              <a:t>نوبت می رسه به تصویرکهای پایین صفحه و کلید واژه هایی که زیر آنها نوشته شده</a:t>
            </a:r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endParaRPr lang="fa-IR" b="1" dirty="0"/>
          </a:p>
          <a:p>
            <a:pPr marL="0" lvl="0" indent="0" algn="just" rtl="1">
              <a:lnSpc>
                <a:spcPct val="150000"/>
              </a:lnSpc>
              <a:buClr>
                <a:srgbClr val="90C226"/>
              </a:buClr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317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/>
              <a:t>کلید واژه های مربوط به نگاره ی اول با بقیه ی نگاره ها فرق می کنه چون به معرفی چهار شخصیت اصلی کتاب فارسی اختصاص داره  (بابا مادر امین آزاده)</a:t>
            </a:r>
          </a:p>
          <a:p>
            <a:pPr marL="0" indent="0" algn="r" rtl="1">
              <a:buNone/>
            </a:pPr>
            <a:r>
              <a:rPr lang="fa-IR" b="1" dirty="0"/>
              <a:t>این چهار شخصیت از اول تا آخر کتاب با ماهستن و در واقع اونا بچه ها را به خانه ی خود دعوت کردن</a:t>
            </a:r>
          </a:p>
          <a:p>
            <a:pPr marL="0" indent="0" algn="r" rtl="1">
              <a:buNone/>
            </a:pPr>
            <a:r>
              <a:rPr lang="fa-IR" b="1" dirty="0"/>
              <a:t>برای تدریس این قسمت اول اونها را به بچه ها معرفی می کنیم خط کش را زیر تصویر هر یک قرار می دیم و اسمش را تکرار می کنیم بچه ها با ما تکرار می کنن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در مرحله ی بعد از کارتهای تصویر خوانی استفاده می کنیم  کارتهای کوچکی که حاوی  تصاویر ند و کلید واژه هازیر تصویر های آنها نوشته شده  و در  پشت این کارتها هم فقط کلید واژه ها بدون تصویر نوشته شده</a:t>
            </a:r>
          </a:p>
          <a:p>
            <a:pPr marL="0" indent="0" algn="r" rtl="1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2834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rmAutofit fontScale="92500"/>
          </a:bodyPr>
          <a:lstStyle/>
          <a:p>
            <a:pPr marL="0" indent="0" algn="r" rtl="1">
              <a:buNone/>
            </a:pPr>
            <a:r>
              <a:rPr lang="fa-IR" b="1" dirty="0"/>
              <a:t>در مرحله ی بعد از کارتهای تصویر خوانی استفاده می کنیم  کارتهای کوچکی که حاوی  تصاویر ند و کلید واژه هازیر تصویر های آنها نوشته شده  و در  پشت این کارتها هم فقط کلید واژه ها بدون تصویر نوشته شده</a:t>
            </a:r>
          </a:p>
          <a:p>
            <a:pPr marL="0" indent="0" algn="r" rtl="1">
              <a:buNone/>
            </a:pPr>
            <a:r>
              <a:rPr lang="fa-IR" b="1" dirty="0"/>
              <a:t>معلم کارت را مقابل بچه ها می گیره می پرسه این کیه؟ بچه ها می گن بابا</a:t>
            </a:r>
          </a:p>
          <a:p>
            <a:pPr marL="0" indent="0" algn="r" rtl="1">
              <a:buNone/>
            </a:pPr>
            <a:r>
              <a:rPr lang="fa-IR" b="1" dirty="0"/>
              <a:t>حالا معلم انگشتش را می ذاره زیر کلمه بابا و می گه بچه ها بگید اینجا چی نوشته ؟خودش می گه بابا بچه ها هم تکرار می کنن بعد کارت را برمی گردانه و می گه حالا بگید این چیه؟</a:t>
            </a:r>
          </a:p>
          <a:p>
            <a:pPr marL="0" indent="0" algn="r" rtl="1">
              <a:buNone/>
            </a:pPr>
            <a:r>
              <a:rPr lang="fa-IR" b="1" dirty="0"/>
              <a:t>بچه ها می گن </a:t>
            </a:r>
            <a:r>
              <a:rPr lang="fa-IR" b="1" dirty="0" smtClean="0"/>
              <a:t>بابا؛چند </a:t>
            </a:r>
            <a:r>
              <a:rPr lang="fa-IR" b="1" dirty="0"/>
              <a:t>بار این کار تکرار می شه </a:t>
            </a:r>
          </a:p>
          <a:p>
            <a:pPr marL="0" indent="0" algn="r" rtl="1">
              <a:buNone/>
            </a:pPr>
            <a:r>
              <a:rPr lang="fa-IR" b="1" dirty="0"/>
              <a:t>برای تک تک کارتها  که در نگاره اول چهار مورد هست همین کار  مرتبا تکرار می شه </a:t>
            </a:r>
          </a:p>
          <a:p>
            <a:pPr marL="0" indent="0" algn="r" rtl="1">
              <a:buNone/>
            </a:pPr>
            <a:r>
              <a:rPr lang="fa-IR" b="1" dirty="0"/>
              <a:t>باید در پایان این آموزش بچه ها شکل کلی کلمات را حفظ کنن بطوری که در پایان مثلا وقتی کلمه بابا را (پشت کارت ) را بهشون نشان می دیم بدون تصویر اون را بخوانن</a:t>
            </a:r>
          </a:p>
          <a:p>
            <a:pPr marL="0" indent="0" algn="r" rtl="1">
              <a:buNone/>
            </a:pPr>
            <a:r>
              <a:rPr lang="fa-IR" b="1" dirty="0"/>
              <a:t>این بخش مهمترین بخش تدریس ماست </a:t>
            </a:r>
          </a:p>
          <a:p>
            <a:pPr marL="0" indent="0" algn="r" rtl="1">
              <a:buNone/>
            </a:pPr>
            <a:r>
              <a:rPr lang="fa-IR" b="1" dirty="0"/>
              <a:t>یعنی  تمرین برای به خاطر سپردن کلمات کلید واژه ها و توانایی خواندن آنها بدون تصویر </a:t>
            </a:r>
          </a:p>
          <a:p>
            <a:pPr marL="0" indent="0" algn="r" rtl="1">
              <a:buNone/>
            </a:pPr>
            <a:r>
              <a:rPr lang="fa-IR" b="1" dirty="0"/>
              <a:t>البته این کارتهای تصویر خوانی را بهتر است اولیا هم تهیه کنن تا در خانه این تمرینات با کودکان انجام شود</a:t>
            </a:r>
          </a:p>
          <a:p>
            <a:pPr marL="0" indent="0" algn="r" rtl="1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0824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214" y="404948"/>
            <a:ext cx="8596668" cy="5257591"/>
          </a:xfrm>
        </p:spPr>
        <p:txBody>
          <a:bodyPr>
            <a:normAutofit lnSpcReduction="10000"/>
          </a:bodyPr>
          <a:lstStyle/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ea typeface="Times New Roman" panose="02020603050405020304" pitchFamily="18" charset="0"/>
              </a:rPr>
              <a:t>نگاره ی اول استثنائا چون به معرفی چهار کاراکتر اختصاص </a:t>
            </a:r>
            <a:r>
              <a:rPr lang="fa-IR" b="1" dirty="0" smtClean="0">
                <a:ea typeface="Times New Roman" panose="02020603050405020304" pitchFamily="18" charset="0"/>
              </a:rPr>
              <a:t>دارد، </a:t>
            </a:r>
            <a:r>
              <a:rPr lang="fa-IR" b="1" dirty="0">
                <a:ea typeface="Times New Roman" panose="02020603050405020304" pitchFamily="18" charset="0"/>
              </a:rPr>
              <a:t>متفاوت </a:t>
            </a:r>
            <a:r>
              <a:rPr lang="fa-IR" b="1" dirty="0" smtClean="0">
                <a:ea typeface="Times New Roman" panose="02020603050405020304" pitchFamily="18" charset="0"/>
              </a:rPr>
              <a:t>است؛ </a:t>
            </a:r>
            <a:r>
              <a:rPr lang="fa-IR" b="1" dirty="0">
                <a:ea typeface="Times New Roman" panose="02020603050405020304" pitchFamily="18" charset="0"/>
              </a:rPr>
              <a:t>در نگاره دوم تعداد کلید واژه ها بیشتر می شود و کلمات  هم آغاز و هم پایان آورده شده تا حساسیت شنوایی بچه ها را نسبت به آواها تقویت کنیم مثلا در نگاره دوم کلید واژه ها عبارتند از :آبی کتاب _کفش _ </a:t>
            </a:r>
            <a:r>
              <a:rPr lang="fa-IR" b="1" dirty="0" smtClean="0">
                <a:ea typeface="Times New Roman" panose="02020603050405020304" pitchFamily="18" charset="0"/>
              </a:rPr>
              <a:t>کیف -آزاده </a:t>
            </a:r>
            <a:endParaRPr lang="fa-IR" b="1" dirty="0">
              <a:ea typeface="Times New Roman" panose="02020603050405020304" pitchFamily="18" charset="0"/>
            </a:endParaRP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ea typeface="Times New Roman" panose="02020603050405020304" pitchFamily="18" charset="0"/>
              </a:rPr>
              <a:t>می بینید که اولا تعداد کلید واژه ها بیشتر شد و بعد کلمات هم آغاز آزاده و آبی و همچنین کتاب و کفش و کیف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ea typeface="Times New Roman" panose="02020603050405020304" pitchFamily="18" charset="0"/>
              </a:rPr>
              <a:t>در نگاره دوم معلم ابتدا تکرار می کنه کتاب کیف کفش بعد ک ک ک  سپس خود کلمات دیگری که با ک شروع بشه را می گه مثل کار کوزه کلید کشاورز بعد به بچه ها می گه حالا شما بگید .....و اونا چند کلمه ی دیگر  را که با ک شروع می شه می گن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>
                <a:ea typeface="Times New Roman" panose="02020603050405020304" pitchFamily="18" charset="0"/>
              </a:rPr>
              <a:t>در این قسمت فقط  به صدا کار داریم گوش بچه ها را به صدای( ک یا آ )،حساس می کنیم اسم حرف مطلقا گفته نمی شه فقط صدا این نکته خیلی مهمه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endParaRPr lang="en-US" b="1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0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83771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/>
              <a:t>اولین بحث ما درباره ساختار کتاب فارسی است </a:t>
            </a:r>
            <a:r>
              <a:rPr lang="fa-IR" b="1" dirty="0" smtClean="0"/>
              <a:t>؛ ساختار </a:t>
            </a:r>
            <a:r>
              <a:rPr lang="fa-IR" b="1" dirty="0"/>
              <a:t>یعنی نقشه کلی کتاب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/>
              <a:t>نکته:کتاب فارسی از دو بخش </a:t>
            </a:r>
            <a:r>
              <a:rPr lang="fa-IR" b="1" dirty="0" smtClean="0"/>
              <a:t>تشکیل می </a:t>
            </a:r>
            <a:r>
              <a:rPr lang="fa-IR" b="1" dirty="0"/>
              <a:t>شود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 smtClean="0"/>
              <a:t>۱-بخوانیم که مهارت های  </a:t>
            </a:r>
            <a:r>
              <a:rPr lang="fa-IR" b="1" dirty="0"/>
              <a:t>شفاهی </a:t>
            </a:r>
            <a:r>
              <a:rPr lang="fa-IR" b="1" dirty="0" smtClean="0"/>
              <a:t>مانند گوش </a:t>
            </a:r>
            <a:r>
              <a:rPr lang="fa-IR" b="1" dirty="0"/>
              <a:t>کردن و حرف زدن </a:t>
            </a:r>
            <a:r>
              <a:rPr lang="fa-IR" b="1" dirty="0" smtClean="0"/>
              <a:t>و خواندن را </a:t>
            </a:r>
            <a:r>
              <a:rPr lang="fa-IR" b="1" dirty="0"/>
              <a:t>تقویت می کند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 smtClean="0"/>
              <a:t>۲-بنویسیم که مهارت های  </a:t>
            </a:r>
            <a:r>
              <a:rPr lang="fa-IR" b="1" dirty="0"/>
              <a:t>نوشتاری را تقویت می </a:t>
            </a:r>
            <a:r>
              <a:rPr lang="fa-IR" b="1" dirty="0" smtClean="0"/>
              <a:t>کند.</a:t>
            </a:r>
            <a:endParaRPr lang="fa-IR" b="1" dirty="0"/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/>
              <a:t>در زنگ بخوانیم نوشتن ممنوع است.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 smtClean="0"/>
              <a:t>اول </a:t>
            </a:r>
            <a:r>
              <a:rPr lang="fa-IR" b="1" dirty="0"/>
              <a:t>بخوانیم تدریس می شود بعد بنویسیم </a:t>
            </a:r>
            <a:r>
              <a:rPr lang="fa-IR" b="1" dirty="0" smtClean="0"/>
              <a:t>و این دو کتاب  </a:t>
            </a:r>
            <a:r>
              <a:rPr lang="fa-IR" b="1" dirty="0"/>
              <a:t>کاملا بعد از هم و موازی هم ارائه می </a:t>
            </a:r>
            <a:r>
              <a:rPr lang="fa-IR" b="1" dirty="0" smtClean="0"/>
              <a:t>شوند</a:t>
            </a:r>
            <a:endParaRPr lang="fa-IR" b="1" dirty="0"/>
          </a:p>
          <a:p>
            <a:pPr marL="0" indent="0" algn="r" rtl="1">
              <a:lnSpc>
                <a:spcPct val="150000"/>
              </a:lnSpc>
              <a:buNone/>
            </a:pPr>
            <a:endParaRPr lang="fa-IR" b="1" dirty="0" smtClean="0"/>
          </a:p>
        </p:txBody>
      </p:sp>
    </p:spTree>
    <p:extLst>
      <p:ext uri="{BB962C8B-B14F-4D97-AF65-F5344CB8AC3E}">
        <p14:creationId xmlns:p14="http://schemas.microsoft.com/office/powerpoint/2010/main" val="350796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83771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 smtClean="0"/>
              <a:t>فارسی </a:t>
            </a:r>
            <a:r>
              <a:rPr lang="fa-IR" b="1" dirty="0"/>
              <a:t>پایه اول سه بخش دارد </a:t>
            </a:r>
            <a:r>
              <a:rPr lang="fa-IR" b="1" dirty="0" smtClean="0"/>
              <a:t>:</a:t>
            </a: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بخش اول:نگاره ها</a:t>
            </a:r>
          </a:p>
          <a:p>
            <a:pPr marL="0" indent="0" algn="r" rtl="1">
              <a:buNone/>
            </a:pPr>
            <a:r>
              <a:rPr lang="fa-IR" b="1" dirty="0"/>
              <a:t>بخش دوم:نشانه یک</a:t>
            </a:r>
          </a:p>
          <a:p>
            <a:pPr marL="0" indent="0" algn="r" rtl="1">
              <a:buNone/>
            </a:pPr>
            <a:r>
              <a:rPr lang="fa-IR" b="1" dirty="0"/>
              <a:t>بخش سوم :نشانه دو </a:t>
            </a:r>
          </a:p>
          <a:p>
            <a:pPr marL="0" indent="0" algn="r" rtl="1">
              <a:buNone/>
            </a:pPr>
            <a:r>
              <a:rPr lang="fa-IR" b="1" dirty="0" smtClean="0"/>
              <a:t>روانخوانی در پایان </a:t>
            </a:r>
            <a:r>
              <a:rPr lang="fa-IR" b="1" dirty="0"/>
              <a:t>هر بخش </a:t>
            </a:r>
            <a:r>
              <a:rPr lang="fa-IR" b="1" dirty="0" smtClean="0"/>
              <a:t>می آید</a:t>
            </a:r>
          </a:p>
          <a:p>
            <a:pPr marL="0" indent="0" algn="r" rtl="1">
              <a:buNone/>
            </a:pPr>
            <a:r>
              <a:rPr lang="fa-IR" b="1" dirty="0" smtClean="0"/>
              <a:t>بخش </a:t>
            </a:r>
            <a:r>
              <a:rPr lang="fa-IR" b="1" dirty="0"/>
              <a:t>اول :نگاره ها</a:t>
            </a:r>
          </a:p>
          <a:p>
            <a:pPr marL="0" indent="0" algn="r" rtl="1">
              <a:buNone/>
            </a:pPr>
            <a:r>
              <a:rPr lang="fa-IR" b="1" dirty="0"/>
              <a:t>نگار </a:t>
            </a:r>
            <a:r>
              <a:rPr lang="fa-IR" b="1" dirty="0" smtClean="0"/>
              <a:t>ه یعنی </a:t>
            </a:r>
            <a:r>
              <a:rPr lang="fa-IR" b="1" dirty="0"/>
              <a:t>نقاشی </a:t>
            </a:r>
            <a:r>
              <a:rPr lang="fa-IR" b="1" dirty="0" smtClean="0"/>
              <a:t>و در کتابهای قدیمی این بخش لوحه نام داشت</a:t>
            </a:r>
          </a:p>
          <a:p>
            <a:pPr marL="0" indent="0" algn="r" rtl="1">
              <a:buNone/>
            </a:pPr>
            <a:r>
              <a:rPr lang="fa-IR" b="1" dirty="0" smtClean="0"/>
              <a:t>نگاره بخش </a:t>
            </a:r>
            <a:r>
              <a:rPr lang="fa-IR" b="1" dirty="0"/>
              <a:t>مقدماتی کتاب است </a:t>
            </a:r>
          </a:p>
          <a:p>
            <a:pPr marL="0" indent="0" algn="r" rtl="1">
              <a:buNone/>
            </a:pPr>
            <a:r>
              <a:rPr lang="fa-IR" b="1" dirty="0"/>
              <a:t>و در روش </a:t>
            </a:r>
            <a:r>
              <a:rPr lang="fa-IR" b="1" dirty="0" smtClean="0"/>
              <a:t>کلی و تر کیبی آموزش الفبا از آنجا که  تصویردر  آموزش، نقش بسیارمهم و کلیدی دارد ،  لذا می توان گفت کیفیت آموزش نگاره، می تواند بسیار تاثیر گذار در روند کلی تدریس داشته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29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 smtClean="0"/>
              <a:t>آغاز هر </a:t>
            </a:r>
            <a:r>
              <a:rPr lang="fa-IR" b="1" dirty="0"/>
              <a:t>فصل </a:t>
            </a:r>
            <a:r>
              <a:rPr lang="fa-IR" b="1" dirty="0" smtClean="0"/>
              <a:t>متبرک شده به آیه ای از قران یا حدیث </a:t>
            </a:r>
          </a:p>
          <a:p>
            <a:pPr marL="0" indent="0" algn="r" rtl="1">
              <a:buNone/>
            </a:pPr>
            <a:r>
              <a:rPr lang="fa-IR" b="1" dirty="0" smtClean="0"/>
              <a:t>سپس </a:t>
            </a:r>
            <a:r>
              <a:rPr lang="fa-IR" b="1" dirty="0"/>
              <a:t>شماره فصل </a:t>
            </a:r>
            <a:r>
              <a:rPr lang="fa-IR" b="1" dirty="0" smtClean="0"/>
              <a:t>می آید </a:t>
            </a:r>
          </a:p>
          <a:p>
            <a:pPr marL="0" indent="0" algn="r" rtl="1">
              <a:buNone/>
            </a:pPr>
            <a:r>
              <a:rPr lang="fa-IR" b="1" dirty="0" smtClean="0"/>
              <a:t>در آغاز بخش نگاره، طرح اجر </a:t>
            </a:r>
            <a:r>
              <a:rPr lang="fa-IR" b="1" dirty="0"/>
              <a:t>نما </a:t>
            </a:r>
            <a:r>
              <a:rPr lang="fa-IR" b="1" dirty="0" smtClean="0"/>
              <a:t> و قاب کوچکی  </a:t>
            </a:r>
            <a:r>
              <a:rPr lang="fa-IR" b="1" dirty="0"/>
              <a:t>از نگاره </a:t>
            </a:r>
            <a:r>
              <a:rPr lang="fa-IR" b="1" dirty="0" smtClean="0"/>
              <a:t>اول آمده است.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ساختار نگاره</a:t>
            </a:r>
          </a:p>
          <a:p>
            <a:pPr marL="0" indent="0" algn="r" rtl="1">
              <a:buNone/>
            </a:pPr>
            <a:r>
              <a:rPr lang="fa-IR" b="1" dirty="0"/>
              <a:t>۱-شماره نگاره که با رنگ قرمز بالا سمت راست </a:t>
            </a:r>
            <a:r>
              <a:rPr lang="fa-IR" b="1" dirty="0" smtClean="0"/>
              <a:t>نوشته شده.</a:t>
            </a: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۲-عنوان نگاره که با خط </a:t>
            </a:r>
            <a:r>
              <a:rPr lang="fa-IR" b="1" dirty="0" smtClean="0"/>
              <a:t>نسخ و رنگ مشکی نوشته شده است.</a:t>
            </a:r>
            <a:endParaRPr lang="fa-IR" b="1" dirty="0"/>
          </a:p>
          <a:p>
            <a:pPr marL="0" indent="0" algn="r" rtl="1">
              <a:buNone/>
            </a:pPr>
            <a:r>
              <a:rPr lang="fa-IR" b="1" dirty="0"/>
              <a:t>۳-تصویر کلی</a:t>
            </a:r>
          </a:p>
          <a:p>
            <a:pPr marL="0" indent="0" algn="r" rtl="1">
              <a:buNone/>
            </a:pPr>
            <a:r>
              <a:rPr lang="fa-IR" b="1" dirty="0"/>
              <a:t>۴-تصویرک ها</a:t>
            </a:r>
          </a:p>
          <a:p>
            <a:pPr marL="0" indent="0" algn="r" rtl="1">
              <a:buNone/>
            </a:pPr>
            <a:r>
              <a:rPr lang="fa-IR" b="1" dirty="0" smtClean="0"/>
              <a:t>۵-کلید  واژه ها که زیر تصویرک ها نوشته شده اند </a:t>
            </a:r>
            <a:endParaRPr lang="fa-IR" b="1" dirty="0"/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60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/>
              <a:t>تمرین </a:t>
            </a:r>
            <a:r>
              <a:rPr lang="fa-IR" b="1" dirty="0" smtClean="0"/>
              <a:t>ها </a:t>
            </a:r>
          </a:p>
          <a:p>
            <a:pPr marL="0" indent="0" algn="r" rtl="1">
              <a:buNone/>
            </a:pPr>
            <a:r>
              <a:rPr lang="fa-IR" b="1" dirty="0" smtClean="0"/>
              <a:t>به دو  دسته ثابت و شناور تقسیم می شوند 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 smtClean="0"/>
              <a:t>ثابت شامل :</a:t>
            </a:r>
          </a:p>
          <a:p>
            <a:pPr marL="0" indent="0" algn="r" rtl="1">
              <a:buNone/>
            </a:pPr>
            <a:r>
              <a:rPr lang="fa-IR" b="1" dirty="0" smtClean="0"/>
              <a:t>ببین </a:t>
            </a:r>
            <a:r>
              <a:rPr lang="fa-IR" b="1" dirty="0"/>
              <a:t>و </a:t>
            </a:r>
            <a:r>
              <a:rPr lang="fa-IR" b="1" dirty="0" smtClean="0"/>
              <a:t>بگو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 smtClean="0"/>
              <a:t> گوش کن و بگو که در تمام نگاره ها تکرار می شوند</a:t>
            </a:r>
          </a:p>
          <a:p>
            <a:pPr marL="0" indent="0" algn="r" rtl="1">
              <a:buNone/>
            </a:pPr>
            <a:r>
              <a:rPr lang="fa-IR" b="1" dirty="0" smtClean="0"/>
              <a:t> تمرین های شناور مثل :</a:t>
            </a:r>
          </a:p>
          <a:p>
            <a:pPr marL="0" indent="0" algn="r" rtl="1">
              <a:buNone/>
            </a:pPr>
            <a:r>
              <a:rPr lang="fa-IR" b="1" dirty="0" smtClean="0"/>
              <a:t>به دوستانت بگو  ، با هم بخوانیم ، نمایش، کتابخوانی 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endParaRPr lang="fa-IR" b="1" dirty="0" smtClean="0"/>
          </a:p>
          <a:p>
            <a:pPr marL="0" indent="0" algn="r" rtl="1">
              <a:buNone/>
            </a:pP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77104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85" y="721424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/>
              <a:t>تمرین ببین و بگو که از جمله تمرینهای ثابت و بسیار مهم است چون موجب تقویت تصویر خوانی و افزایش سواد بصری است .باید دانش آموزان تمرین کنند که با دقت به تصاویر نگاه کنند و جزئیات را  به خاطر بسپارند </a:t>
            </a:r>
          </a:p>
          <a:p>
            <a:pPr marL="0" indent="0" algn="r" rtl="1">
              <a:buNone/>
            </a:pPr>
            <a:r>
              <a:rPr lang="fa-IR" b="1" dirty="0"/>
              <a:t>راهکار:به دانش آموزان بگویید کتاب را باز کنند و با دقت به تصویر نگاه کنند </a:t>
            </a:r>
          </a:p>
          <a:p>
            <a:pPr marL="0" indent="0" algn="r" rtl="1">
              <a:buNone/>
            </a:pPr>
            <a:r>
              <a:rPr lang="fa-IR" b="1" dirty="0"/>
              <a:t>و بعد کتاب را ببندند و سپس معلم از انها درباره تصاویر سوال می پرسد</a:t>
            </a:r>
          </a:p>
          <a:p>
            <a:pPr marL="0" indent="0" algn="r" rtl="1">
              <a:buNone/>
            </a:pPr>
            <a:r>
              <a:rPr lang="fa-IR" b="1" dirty="0"/>
              <a:t>تمرین  ببین و بگو ، مهارتهای صحبت کردن ، نگاه کردن و گوش کردن را تقویت می کند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9294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957" y="783771"/>
            <a:ext cx="8596668" cy="5257591"/>
          </a:xfrm>
        </p:spPr>
        <p:txBody>
          <a:bodyPr>
            <a:normAutofit/>
          </a:bodyPr>
          <a:lstStyle/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 smtClean="0"/>
              <a:t>تمرین گوش کن و یگو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 smtClean="0"/>
              <a:t>این تمرین برای تقویت مهارت های بصری و سخن گفتن و گوش کردن طراحی شده ؛ بعد از تدریس از کودک درباره ی تصویر کلی سوالاتی پرسیده می شود تا ضمن تقویت مهارتهای فوق از توجه به درس اطمینان حاصل کنیم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 smtClean="0"/>
              <a:t>تمرین با هم بخوانیم 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r>
              <a:rPr lang="fa-IR" b="1" dirty="0" smtClean="0"/>
              <a:t>شعر کودکانه ای که باید گروهی و با روش کاملا التذاذی اجرا گردد ؛ استفاده از فایلهای صوتی آهنگین بسیار موثر است.</a:t>
            </a:r>
          </a:p>
          <a:p>
            <a:pPr marL="0" marR="0" indent="0" algn="just" rtl="1">
              <a:lnSpc>
                <a:spcPct val="150000"/>
              </a:lnSpc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515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852055"/>
            <a:ext cx="8596668" cy="5189307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 smtClean="0"/>
              <a:t>معلم خودش </a:t>
            </a:r>
            <a:r>
              <a:rPr lang="fa-IR" b="1" dirty="0"/>
              <a:t>ریتمیک و هنرمندانه اجرا می کنه با حرکات و مناسب ذوق بچه ها </a:t>
            </a:r>
          </a:p>
          <a:p>
            <a:pPr marL="0" indent="0" algn="r" rtl="1">
              <a:buNone/>
            </a:pPr>
            <a:r>
              <a:rPr lang="fa-IR" b="1" dirty="0"/>
              <a:t>بعد از دو بار خواندن یا شنیدن بچه ها با صدای معلم یا موزیک همخوانی می کنن حتما شاد و التذاذی اجرا بشه </a:t>
            </a:r>
          </a:p>
          <a:p>
            <a:pPr marL="0" indent="0" algn="r" rtl="1">
              <a:buNone/>
            </a:pPr>
            <a:r>
              <a:rPr lang="fa-IR" b="1" dirty="0" smtClean="0"/>
              <a:t>معلم همان شعررا با </a:t>
            </a:r>
            <a:r>
              <a:rPr lang="fa-IR" b="1" dirty="0"/>
              <a:t>ملودی قشنگی در فضای مجازی هست برای بچه ها پخش می </a:t>
            </a:r>
            <a:r>
              <a:rPr lang="fa-IR" b="1" dirty="0" smtClean="0"/>
              <a:t>کند بچه ها شعر </a:t>
            </a:r>
            <a:r>
              <a:rPr lang="fa-IR" b="1" dirty="0"/>
              <a:t>را حفظ می </a:t>
            </a:r>
            <a:r>
              <a:rPr lang="fa-IR" b="1" dirty="0" smtClean="0"/>
              <a:t>کنند </a:t>
            </a:r>
            <a:r>
              <a:rPr lang="fa-IR" b="1" dirty="0"/>
              <a:t>و این مساله به مهارت معلم در اجرای شعر </a:t>
            </a:r>
            <a:r>
              <a:rPr lang="fa-IR" b="1" dirty="0" smtClean="0"/>
              <a:t> بستگی دارد</a:t>
            </a:r>
          </a:p>
          <a:p>
            <a:pPr marL="0" indent="0" algn="r" rtl="1">
              <a:buNone/>
            </a:pPr>
            <a:r>
              <a:rPr lang="fa-IR" b="1" dirty="0" smtClean="0"/>
              <a:t>هدف شعر در مرحله ی اول التذاذ هست </a:t>
            </a:r>
          </a:p>
          <a:p>
            <a:pPr marL="0" indent="0" algn="r" rtl="1">
              <a:buNone/>
            </a:pPr>
            <a:r>
              <a:rPr lang="fa-IR" b="1" dirty="0" smtClean="0"/>
              <a:t>بچه </a:t>
            </a:r>
            <a:r>
              <a:rPr lang="fa-IR" b="1" dirty="0"/>
              <a:t>ها باید موقع خواندن شعر شاد باشن و لذت ببرن</a:t>
            </a:r>
          </a:p>
          <a:p>
            <a:pPr marL="0" indent="0" algn="r" rtl="1">
              <a:buNone/>
            </a:pPr>
            <a:r>
              <a:rPr lang="fa-IR" b="1" dirty="0"/>
              <a:t>نکته ی دوم این که شعر همیشه جمعی خوانده می شه در پایه های ابتدایی</a:t>
            </a:r>
          </a:p>
          <a:p>
            <a:pPr marL="0" indent="0" algn="r" rtl="1">
              <a:buNone/>
            </a:pPr>
            <a:r>
              <a:rPr lang="fa-IR" b="1" dirty="0"/>
              <a:t>سوم تقویت حافظه و هماهنگی با جمع هم در این </a:t>
            </a:r>
            <a:r>
              <a:rPr lang="fa-IR" b="1"/>
              <a:t>تمرین </a:t>
            </a:r>
            <a:r>
              <a:rPr lang="fa-IR" b="1" smtClean="0"/>
              <a:t>مهم است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4528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271" y="326571"/>
            <a:ext cx="8596668" cy="525759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 smtClean="0"/>
              <a:t>روش تدریس نگاره </a:t>
            </a:r>
          </a:p>
          <a:p>
            <a:pPr marL="0" indent="0" algn="r" rtl="1">
              <a:buNone/>
            </a:pPr>
            <a:r>
              <a:rPr lang="fa-IR" b="1" dirty="0" smtClean="0"/>
              <a:t>مهمترین </a:t>
            </a:r>
            <a:r>
              <a:rPr lang="fa-IR" b="1" dirty="0"/>
              <a:t>و اولین گام مرحله ی </a:t>
            </a:r>
            <a:r>
              <a:rPr lang="fa-IR" b="1" dirty="0" smtClean="0"/>
              <a:t>تدریس ، </a:t>
            </a:r>
            <a:r>
              <a:rPr lang="fa-IR" b="1" dirty="0"/>
              <a:t>ایجاد انگیزه یا ورودی تدریس است.</a:t>
            </a:r>
          </a:p>
          <a:p>
            <a:pPr marL="0" indent="0" algn="r" rtl="1">
              <a:buNone/>
            </a:pPr>
            <a:r>
              <a:rPr lang="fa-IR" b="1" dirty="0"/>
              <a:t>برای این مرحله اول به موضوع نگاره توجه می کنیم ؛ مثلا نگاره اول عنوانش "به خانه ما خوش آمدی" و موضوع آن "خانواده "است</a:t>
            </a:r>
          </a:p>
          <a:p>
            <a:pPr marL="0" indent="0" algn="r" rtl="1">
              <a:buNone/>
            </a:pPr>
            <a:r>
              <a:rPr lang="fa-IR" b="1" dirty="0"/>
              <a:t>ورودی یا ایجاد انگیزه ی ما باید در باره همین موضوع </a:t>
            </a:r>
            <a:r>
              <a:rPr lang="fa-IR" b="1" dirty="0" smtClean="0"/>
              <a:t>باشد؛ </a:t>
            </a:r>
            <a:r>
              <a:rPr lang="fa-IR" b="1" dirty="0"/>
              <a:t>برای ایجاد انگیزه ی این بخش مثالهایی می زنم که شما الگو بگیرید  و موارد دیگری را بصورت خلاق پیشنهاد بدهید </a:t>
            </a:r>
          </a:p>
          <a:p>
            <a:pPr marL="0" indent="0" algn="r" rtl="1">
              <a:buNone/>
            </a:pPr>
            <a:r>
              <a:rPr lang="fa-IR" b="1" dirty="0"/>
              <a:t>اجرای یک مورد کفایت می کند </a:t>
            </a:r>
          </a:p>
          <a:p>
            <a:pPr marL="0" indent="0" algn="r" rtl="1">
              <a:buNone/>
            </a:pPr>
            <a:r>
              <a:rPr lang="fa-IR" b="1" dirty="0"/>
              <a:t>1-به دانش آموزان می گوییم در قالب یک نقاشی اعضای خانواده ی خود را به ما معرفی </a:t>
            </a:r>
            <a:r>
              <a:rPr lang="fa-IR" b="1" dirty="0" smtClean="0"/>
              <a:t>کنند؛بعد </a:t>
            </a:r>
            <a:r>
              <a:rPr lang="fa-IR" b="1" dirty="0"/>
              <a:t>از نقاشی هر کدام از آنها چند کلمه ای درباره اعضای خانواده توضیح دهند</a:t>
            </a: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60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433</TotalTime>
  <Words>1612</Words>
  <Application>Microsoft Office PowerPoint</Application>
  <PresentationFormat>Widescreen</PresentationFormat>
  <Paragraphs>109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Tahoma</vt:lpstr>
      <vt:lpstr>Times New Roman</vt:lpstr>
      <vt:lpstr>Trebuchet MS</vt:lpstr>
      <vt:lpstr>Wingdings 3</vt:lpstr>
      <vt:lpstr>Facet</vt:lpstr>
      <vt:lpstr>با نام خدا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با یاد خدا</dc:title>
  <dc:creator>Center</dc:creator>
  <cp:lastModifiedBy>Moorche</cp:lastModifiedBy>
  <cp:revision>75</cp:revision>
  <dcterms:created xsi:type="dcterms:W3CDTF">2019-12-30T15:26:05Z</dcterms:created>
  <dcterms:modified xsi:type="dcterms:W3CDTF">2020-04-07T10:19:31Z</dcterms:modified>
</cp:coreProperties>
</file>