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70" r:id="rId9"/>
    <p:sldId id="263" r:id="rId10"/>
    <p:sldId id="264" r:id="rId11"/>
    <p:sldId id="265"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44" autoAdjust="0"/>
    <p:restoredTop sz="94660"/>
  </p:normalViewPr>
  <p:slideViewPr>
    <p:cSldViewPr snapToGrid="0">
      <p:cViewPr varScale="1">
        <p:scale>
          <a:sx n="73" d="100"/>
          <a:sy n="73" d="100"/>
        </p:scale>
        <p:origin x="618"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767D8D6-864E-4ED4-868F-BF57021F9808}" type="datetimeFigureOut">
              <a:rPr lang="en-US" smtClean="0"/>
              <a:t>4/8/2020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D807A4-0FD6-47DE-B26D-F73201737260}" type="slidenum">
              <a:rPr lang="en-US" smtClean="0"/>
              <a:t>‹#›</a:t>
            </a:fld>
            <a:endParaRPr lang="en-US"/>
          </a:p>
        </p:txBody>
      </p:sp>
    </p:spTree>
    <p:extLst>
      <p:ext uri="{BB962C8B-B14F-4D97-AF65-F5344CB8AC3E}">
        <p14:creationId xmlns:p14="http://schemas.microsoft.com/office/powerpoint/2010/main" val="40117621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767D8D6-864E-4ED4-868F-BF57021F9808}" type="datetimeFigureOut">
              <a:rPr lang="en-US" smtClean="0"/>
              <a:t>4/8/2020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D807A4-0FD6-47DE-B26D-F73201737260}" type="slidenum">
              <a:rPr lang="en-US" smtClean="0"/>
              <a:t>‹#›</a:t>
            </a:fld>
            <a:endParaRPr lang="en-US"/>
          </a:p>
        </p:txBody>
      </p:sp>
    </p:spTree>
    <p:extLst>
      <p:ext uri="{BB962C8B-B14F-4D97-AF65-F5344CB8AC3E}">
        <p14:creationId xmlns:p14="http://schemas.microsoft.com/office/powerpoint/2010/main" val="34633495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767D8D6-864E-4ED4-868F-BF57021F9808}" type="datetimeFigureOut">
              <a:rPr lang="en-US" smtClean="0"/>
              <a:t>4/8/2020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D807A4-0FD6-47DE-B26D-F73201737260}"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29274702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767D8D6-864E-4ED4-868F-BF57021F9808}" type="datetimeFigureOut">
              <a:rPr lang="en-US" smtClean="0"/>
              <a:t>4/8/2020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D807A4-0FD6-47DE-B26D-F73201737260}" type="slidenum">
              <a:rPr lang="en-US" smtClean="0"/>
              <a:t>‹#›</a:t>
            </a:fld>
            <a:endParaRPr lang="en-US"/>
          </a:p>
        </p:txBody>
      </p:sp>
    </p:spTree>
    <p:extLst>
      <p:ext uri="{BB962C8B-B14F-4D97-AF65-F5344CB8AC3E}">
        <p14:creationId xmlns:p14="http://schemas.microsoft.com/office/powerpoint/2010/main" val="26522164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767D8D6-864E-4ED4-868F-BF57021F9808}" type="datetimeFigureOut">
              <a:rPr lang="en-US" smtClean="0"/>
              <a:t>4/8/2020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D807A4-0FD6-47DE-B26D-F73201737260}"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40290972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767D8D6-864E-4ED4-868F-BF57021F9808}" type="datetimeFigureOut">
              <a:rPr lang="en-US" smtClean="0"/>
              <a:t>4/8/2020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D807A4-0FD6-47DE-B26D-F73201737260}" type="slidenum">
              <a:rPr lang="en-US" smtClean="0"/>
              <a:t>‹#›</a:t>
            </a:fld>
            <a:endParaRPr lang="en-US"/>
          </a:p>
        </p:txBody>
      </p:sp>
    </p:spTree>
    <p:extLst>
      <p:ext uri="{BB962C8B-B14F-4D97-AF65-F5344CB8AC3E}">
        <p14:creationId xmlns:p14="http://schemas.microsoft.com/office/powerpoint/2010/main" val="20533068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767D8D6-864E-4ED4-868F-BF57021F9808}" type="datetimeFigureOut">
              <a:rPr lang="en-US" smtClean="0"/>
              <a:t>4/8/2020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D807A4-0FD6-47DE-B26D-F73201737260}" type="slidenum">
              <a:rPr lang="en-US" smtClean="0"/>
              <a:t>‹#›</a:t>
            </a:fld>
            <a:endParaRPr lang="en-US"/>
          </a:p>
        </p:txBody>
      </p:sp>
    </p:spTree>
    <p:extLst>
      <p:ext uri="{BB962C8B-B14F-4D97-AF65-F5344CB8AC3E}">
        <p14:creationId xmlns:p14="http://schemas.microsoft.com/office/powerpoint/2010/main" val="2494806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767D8D6-864E-4ED4-868F-BF57021F9808}" type="datetimeFigureOut">
              <a:rPr lang="en-US" smtClean="0"/>
              <a:t>4/8/2020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D807A4-0FD6-47DE-B26D-F73201737260}" type="slidenum">
              <a:rPr lang="en-US" smtClean="0"/>
              <a:t>‹#›</a:t>
            </a:fld>
            <a:endParaRPr lang="en-US"/>
          </a:p>
        </p:txBody>
      </p:sp>
    </p:spTree>
    <p:extLst>
      <p:ext uri="{BB962C8B-B14F-4D97-AF65-F5344CB8AC3E}">
        <p14:creationId xmlns:p14="http://schemas.microsoft.com/office/powerpoint/2010/main" val="35690120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767D8D6-864E-4ED4-868F-BF57021F9808}" type="datetimeFigureOut">
              <a:rPr lang="en-US" smtClean="0"/>
              <a:t>4/8/2020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D807A4-0FD6-47DE-B26D-F73201737260}" type="slidenum">
              <a:rPr lang="en-US" smtClean="0"/>
              <a:t>‹#›</a:t>
            </a:fld>
            <a:endParaRPr lang="en-US"/>
          </a:p>
        </p:txBody>
      </p:sp>
    </p:spTree>
    <p:extLst>
      <p:ext uri="{BB962C8B-B14F-4D97-AF65-F5344CB8AC3E}">
        <p14:creationId xmlns:p14="http://schemas.microsoft.com/office/powerpoint/2010/main" val="38874073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767D8D6-864E-4ED4-868F-BF57021F9808}" type="datetimeFigureOut">
              <a:rPr lang="en-US" smtClean="0"/>
              <a:t>4/8/2020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D807A4-0FD6-47DE-B26D-F73201737260}" type="slidenum">
              <a:rPr lang="en-US" smtClean="0"/>
              <a:t>‹#›</a:t>
            </a:fld>
            <a:endParaRPr lang="en-US"/>
          </a:p>
        </p:txBody>
      </p:sp>
    </p:spTree>
    <p:extLst>
      <p:ext uri="{BB962C8B-B14F-4D97-AF65-F5344CB8AC3E}">
        <p14:creationId xmlns:p14="http://schemas.microsoft.com/office/powerpoint/2010/main" val="21956101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767D8D6-864E-4ED4-868F-BF57021F9808}" type="datetimeFigureOut">
              <a:rPr lang="en-US" smtClean="0"/>
              <a:t>4/8/2020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D807A4-0FD6-47DE-B26D-F73201737260}" type="slidenum">
              <a:rPr lang="en-US" smtClean="0"/>
              <a:t>‹#›</a:t>
            </a:fld>
            <a:endParaRPr lang="en-US"/>
          </a:p>
        </p:txBody>
      </p:sp>
    </p:spTree>
    <p:extLst>
      <p:ext uri="{BB962C8B-B14F-4D97-AF65-F5344CB8AC3E}">
        <p14:creationId xmlns:p14="http://schemas.microsoft.com/office/powerpoint/2010/main" val="692179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767D8D6-864E-4ED4-868F-BF57021F9808}" type="datetimeFigureOut">
              <a:rPr lang="en-US" smtClean="0"/>
              <a:t>4/8/2020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D807A4-0FD6-47DE-B26D-F73201737260}" type="slidenum">
              <a:rPr lang="en-US" smtClean="0"/>
              <a:t>‹#›</a:t>
            </a:fld>
            <a:endParaRPr lang="en-US"/>
          </a:p>
        </p:txBody>
      </p:sp>
    </p:spTree>
    <p:extLst>
      <p:ext uri="{BB962C8B-B14F-4D97-AF65-F5344CB8AC3E}">
        <p14:creationId xmlns:p14="http://schemas.microsoft.com/office/powerpoint/2010/main" val="38485043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767D8D6-864E-4ED4-868F-BF57021F9808}" type="datetimeFigureOut">
              <a:rPr lang="en-US" smtClean="0"/>
              <a:t>4/8/2020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D807A4-0FD6-47DE-B26D-F73201737260}" type="slidenum">
              <a:rPr lang="en-US" smtClean="0"/>
              <a:t>‹#›</a:t>
            </a:fld>
            <a:endParaRPr lang="en-US"/>
          </a:p>
        </p:txBody>
      </p:sp>
    </p:spTree>
    <p:extLst>
      <p:ext uri="{BB962C8B-B14F-4D97-AF65-F5344CB8AC3E}">
        <p14:creationId xmlns:p14="http://schemas.microsoft.com/office/powerpoint/2010/main" val="2022210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767D8D6-864E-4ED4-868F-BF57021F9808}" type="datetimeFigureOut">
              <a:rPr lang="en-US" smtClean="0"/>
              <a:t>4/8/2020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D807A4-0FD6-47DE-B26D-F73201737260}" type="slidenum">
              <a:rPr lang="en-US" smtClean="0"/>
              <a:t>‹#›</a:t>
            </a:fld>
            <a:endParaRPr lang="en-US"/>
          </a:p>
        </p:txBody>
      </p:sp>
    </p:spTree>
    <p:extLst>
      <p:ext uri="{BB962C8B-B14F-4D97-AF65-F5344CB8AC3E}">
        <p14:creationId xmlns:p14="http://schemas.microsoft.com/office/powerpoint/2010/main" val="24242531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9767D8D6-864E-4ED4-868F-BF57021F9808}" type="datetimeFigureOut">
              <a:rPr lang="en-US" smtClean="0"/>
              <a:t>4/8/2020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D807A4-0FD6-47DE-B26D-F73201737260}" type="slidenum">
              <a:rPr lang="en-US" smtClean="0"/>
              <a:t>‹#›</a:t>
            </a:fld>
            <a:endParaRPr lang="en-US"/>
          </a:p>
        </p:txBody>
      </p:sp>
    </p:spTree>
    <p:extLst>
      <p:ext uri="{BB962C8B-B14F-4D97-AF65-F5344CB8AC3E}">
        <p14:creationId xmlns:p14="http://schemas.microsoft.com/office/powerpoint/2010/main" val="25225501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767D8D6-864E-4ED4-868F-BF57021F9808}" type="datetimeFigureOut">
              <a:rPr lang="en-US" smtClean="0"/>
              <a:t>4/8/2020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D807A4-0FD6-47DE-B26D-F73201737260}" type="slidenum">
              <a:rPr lang="en-US" smtClean="0"/>
              <a:t>‹#›</a:t>
            </a:fld>
            <a:endParaRPr lang="en-US"/>
          </a:p>
        </p:txBody>
      </p:sp>
    </p:spTree>
    <p:extLst>
      <p:ext uri="{BB962C8B-B14F-4D97-AF65-F5344CB8AC3E}">
        <p14:creationId xmlns:p14="http://schemas.microsoft.com/office/powerpoint/2010/main" val="19974612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767D8D6-864E-4ED4-868F-BF57021F9808}" type="datetimeFigureOut">
              <a:rPr lang="en-US" smtClean="0"/>
              <a:t>4/8/2020</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46D807A4-0FD6-47DE-B26D-F73201737260}" type="slidenum">
              <a:rPr lang="en-US" smtClean="0"/>
              <a:t>‹#›</a:t>
            </a:fld>
            <a:endParaRPr lang="en-US"/>
          </a:p>
        </p:txBody>
      </p:sp>
    </p:spTree>
    <p:extLst>
      <p:ext uri="{BB962C8B-B14F-4D97-AF65-F5344CB8AC3E}">
        <p14:creationId xmlns:p14="http://schemas.microsoft.com/office/powerpoint/2010/main" val="19597331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07067" y="2208591"/>
            <a:ext cx="7766936" cy="1646302"/>
          </a:xfrm>
        </p:spPr>
        <p:txBody>
          <a:bodyPr/>
          <a:lstStyle/>
          <a:p>
            <a:r>
              <a:rPr lang="fa-IR" dirty="0" smtClean="0"/>
              <a:t>با نام خدا</a:t>
            </a:r>
            <a:endParaRPr lang="en-US" dirty="0"/>
          </a:p>
        </p:txBody>
      </p:sp>
      <p:sp>
        <p:nvSpPr>
          <p:cNvPr id="3" name="Subtitle 2"/>
          <p:cNvSpPr>
            <a:spLocks noGrp="1"/>
          </p:cNvSpPr>
          <p:nvPr>
            <p:ph type="subTitle" idx="1"/>
          </p:nvPr>
        </p:nvSpPr>
        <p:spPr>
          <a:xfrm>
            <a:off x="1507067" y="4050833"/>
            <a:ext cx="7584682" cy="1931956"/>
          </a:xfrm>
        </p:spPr>
        <p:txBody>
          <a:bodyPr>
            <a:normAutofit lnSpcReduction="10000"/>
          </a:bodyPr>
          <a:lstStyle/>
          <a:p>
            <a:pPr rtl="1"/>
            <a:r>
              <a:rPr lang="fa-IR" b="1" dirty="0" smtClean="0">
                <a:solidFill>
                  <a:schemeClr val="tx1">
                    <a:lumMod val="95000"/>
                    <a:lumOff val="5000"/>
                  </a:schemeClr>
                </a:solidFill>
              </a:rPr>
              <a:t>درس آموزش زبان فارسی 1</a:t>
            </a:r>
          </a:p>
          <a:p>
            <a:pPr rtl="1"/>
            <a:r>
              <a:rPr lang="fa-IR" b="1" dirty="0" smtClean="0">
                <a:solidFill>
                  <a:schemeClr val="tx1">
                    <a:lumMod val="95000"/>
                    <a:lumOff val="5000"/>
                  </a:schemeClr>
                </a:solidFill>
              </a:rPr>
              <a:t>رشته آموزش ابتدایی </a:t>
            </a:r>
          </a:p>
          <a:p>
            <a:pPr rtl="1"/>
            <a:r>
              <a:rPr lang="fa-IR" b="1" dirty="0" smtClean="0">
                <a:solidFill>
                  <a:schemeClr val="tx1">
                    <a:lumMod val="95000"/>
                    <a:lumOff val="5000"/>
                  </a:schemeClr>
                </a:solidFill>
              </a:rPr>
              <a:t>نیمسال دوم 99-98</a:t>
            </a:r>
          </a:p>
          <a:p>
            <a:pPr rtl="1"/>
            <a:r>
              <a:rPr lang="fa-IR" b="1" dirty="0" smtClean="0">
                <a:solidFill>
                  <a:schemeClr val="tx1">
                    <a:lumMod val="95000"/>
                    <a:lumOff val="5000"/>
                  </a:schemeClr>
                </a:solidFill>
              </a:rPr>
              <a:t>استاد :دکتر فقیه</a:t>
            </a:r>
          </a:p>
          <a:p>
            <a:pPr rtl="1"/>
            <a:r>
              <a:rPr lang="fa-IR" b="1" dirty="0" smtClean="0">
                <a:solidFill>
                  <a:schemeClr val="tx1">
                    <a:lumMod val="95000"/>
                    <a:lumOff val="5000"/>
                  </a:schemeClr>
                </a:solidFill>
              </a:rPr>
              <a:t>موضوع </a:t>
            </a:r>
            <a:r>
              <a:rPr lang="fa-IR" b="1" dirty="0" smtClean="0">
                <a:solidFill>
                  <a:schemeClr val="tx1">
                    <a:lumMod val="95000"/>
                    <a:lumOff val="5000"/>
                  </a:schemeClr>
                </a:solidFill>
              </a:rPr>
              <a:t>:نوشتن </a:t>
            </a:r>
            <a:endParaRPr lang="en-US" b="1" dirty="0">
              <a:solidFill>
                <a:schemeClr val="tx1">
                  <a:lumMod val="95000"/>
                  <a:lumOff val="5000"/>
                </a:schemeClr>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5745" y="320583"/>
            <a:ext cx="1362075" cy="2324100"/>
          </a:xfrm>
          <a:prstGeom prst="rect">
            <a:avLst/>
          </a:prstGeom>
        </p:spPr>
      </p:pic>
    </p:spTree>
    <p:extLst>
      <p:ext uri="{BB962C8B-B14F-4D97-AF65-F5344CB8AC3E}">
        <p14:creationId xmlns:p14="http://schemas.microsoft.com/office/powerpoint/2010/main" val="19008097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8957" y="783771"/>
            <a:ext cx="8596668" cy="5257591"/>
          </a:xfrm>
        </p:spPr>
        <p:txBody>
          <a:bodyPr>
            <a:noAutofit/>
          </a:bodyPr>
          <a:lstStyle/>
          <a:p>
            <a:pPr marL="0" marR="0" indent="0" algn="just" rtl="1">
              <a:lnSpc>
                <a:spcPct val="150000"/>
              </a:lnSpc>
              <a:buNone/>
            </a:pPr>
            <a:r>
              <a:rPr lang="fa-IR" b="1" dirty="0">
                <a:latin typeface="Times New Roman" panose="02020603050405020304" pitchFamily="18" charset="0"/>
                <a:ea typeface="Times New Roman" panose="02020603050405020304" pitchFamily="18" charset="0"/>
              </a:rPr>
              <a:t>استفاده از سینی آرد  که تک تک بچه ها بیان و با انگشتشون تو سینی این حرکت از بالا به پاییم را انجام بدن </a:t>
            </a:r>
          </a:p>
          <a:p>
            <a:pPr marL="0" marR="0" indent="0" algn="just" rtl="1">
              <a:lnSpc>
                <a:spcPct val="150000"/>
              </a:lnSpc>
              <a:buNone/>
            </a:pPr>
            <a:r>
              <a:rPr lang="fa-IR" b="1" dirty="0">
                <a:latin typeface="Times New Roman" panose="02020603050405020304" pitchFamily="18" charset="0"/>
                <a:ea typeface="Times New Roman" panose="02020603050405020304" pitchFamily="18" charset="0"/>
              </a:rPr>
              <a:t>استفاده از ظرف شن برای همین کار </a:t>
            </a:r>
          </a:p>
          <a:p>
            <a:pPr marL="0" marR="0" indent="0" algn="just" rtl="1">
              <a:lnSpc>
                <a:spcPct val="150000"/>
              </a:lnSpc>
              <a:buNone/>
            </a:pPr>
            <a:r>
              <a:rPr lang="fa-IR" b="1" dirty="0">
                <a:latin typeface="Times New Roman" panose="02020603050405020304" pitchFamily="18" charset="0"/>
                <a:ea typeface="Times New Roman" panose="02020603050405020304" pitchFamily="18" charset="0"/>
              </a:rPr>
              <a:t>استفاده از خمیر بازی برای ساختن اون شکل مورد نظر </a:t>
            </a:r>
          </a:p>
          <a:p>
            <a:pPr marL="0" marR="0" indent="0" algn="just" rtl="1">
              <a:lnSpc>
                <a:spcPct val="150000"/>
              </a:lnSpc>
              <a:buNone/>
            </a:pPr>
            <a:r>
              <a:rPr lang="fa-IR" b="1" dirty="0">
                <a:latin typeface="Times New Roman" panose="02020603050405020304" pitchFamily="18" charset="0"/>
                <a:ea typeface="Times New Roman" panose="02020603050405020304" pitchFamily="18" charset="0"/>
              </a:rPr>
              <a:t>اجرای حرکت از بالا به پایین در هوا و .. ..روشهای دیگر هست که سر  انگشت کودک را با نشانه آشنا می کنه</a:t>
            </a:r>
          </a:p>
          <a:p>
            <a:pPr marL="0" marR="0" indent="0" algn="just" rtl="1">
              <a:lnSpc>
                <a:spcPct val="150000"/>
              </a:lnSpc>
              <a:buNone/>
            </a:pPr>
            <a:r>
              <a:rPr lang="fa-IR" b="1" dirty="0">
                <a:latin typeface="Times New Roman" panose="02020603050405020304" pitchFamily="18" charset="0"/>
                <a:ea typeface="Times New Roman" panose="02020603050405020304" pitchFamily="18" charset="0"/>
              </a:rPr>
              <a:t>ذکر مهم : در زنگ نگارش، بخش نگاره،  هدف دست ورزی، تقویت ماهیچه دست کودک وتمرین  حرکت از راست به چپ و رعایت فاصله درست بین نوشته ها و رعایت درست اندازه ی حروف خیلی مهمه </a:t>
            </a:r>
          </a:p>
          <a:p>
            <a:pPr marL="0" marR="0" indent="0" algn="just" rtl="1">
              <a:lnSpc>
                <a:spcPct val="150000"/>
              </a:lnSpc>
              <a:buNone/>
            </a:pPr>
            <a:endParaRPr lang="fa-IR" b="1" dirty="0">
              <a:latin typeface="Times New Roman" panose="02020603050405020304" pitchFamily="18" charset="0"/>
              <a:ea typeface="Times New Roman" panose="02020603050405020304" pitchFamily="18" charset="0"/>
            </a:endParaRPr>
          </a:p>
          <a:p>
            <a:pPr marL="0" marR="0" indent="0" algn="just" rtl="1">
              <a:lnSpc>
                <a:spcPct val="150000"/>
              </a:lnSpc>
              <a:buNone/>
            </a:pPr>
            <a:endParaRPr lang="en-US" b="1"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2175118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8957" y="313509"/>
            <a:ext cx="8596668" cy="5727853"/>
          </a:xfrm>
        </p:spPr>
        <p:txBody>
          <a:bodyPr>
            <a:noAutofit/>
          </a:bodyPr>
          <a:lstStyle/>
          <a:p>
            <a:pPr marL="0" indent="0" algn="r" rtl="1">
              <a:buNone/>
            </a:pPr>
            <a:endParaRPr lang="fa-IR" sz="1700" b="1" dirty="0"/>
          </a:p>
          <a:p>
            <a:pPr marL="0" indent="0" algn="r" rtl="1">
              <a:buNone/>
            </a:pPr>
            <a:r>
              <a:rPr lang="fa-IR" sz="1700" b="1" dirty="0"/>
              <a:t>اصلا نباید نام حرف مطرح بشه مثلا نباید بگید بچه ها( آ )بنویسید چون نام نشانه ها و تدریسشون مطلقا در نگاره اتفاق نمیفته بلکه مربوط به بخش نشانه هاست </a:t>
            </a:r>
          </a:p>
          <a:p>
            <a:pPr marL="0" indent="0" algn="r" rtl="1">
              <a:buNone/>
            </a:pPr>
            <a:r>
              <a:rPr lang="fa-IR" sz="1700" b="1" dirty="0"/>
              <a:t>من چند  روش پیشنهادی برای جلسه ی اول نوشتن را براتون نوشتم حالا نوبت شماست </a:t>
            </a:r>
          </a:p>
          <a:p>
            <a:pPr marL="0" indent="0" algn="r" rtl="1">
              <a:buNone/>
            </a:pPr>
            <a:r>
              <a:rPr lang="fa-IR" sz="1700" b="1" dirty="0"/>
              <a:t>تکلیف عملکردی هفته :</a:t>
            </a:r>
          </a:p>
          <a:p>
            <a:pPr marL="0" indent="0" algn="r" rtl="1">
              <a:buNone/>
            </a:pPr>
            <a:r>
              <a:rPr lang="fa-IR" sz="1700" b="1" dirty="0"/>
              <a:t>با تحقیق و پرسش از معلمان با تجربه و یا با سرچ و بررسی در اینترنت و یا با طرح و خلاقیت شخصی خودتون </a:t>
            </a:r>
          </a:p>
          <a:p>
            <a:pPr marL="0" indent="0" algn="r" rtl="1">
              <a:buNone/>
            </a:pPr>
            <a:r>
              <a:rPr lang="fa-IR" sz="1700" b="1" dirty="0"/>
              <a:t>فکر کنید و به من بگید شما روز اول نوشتن را در بخش مقدماتی نگاره چگونه آغاز می کنید </a:t>
            </a:r>
          </a:p>
          <a:p>
            <a:pPr marL="0" indent="0" algn="r" rtl="1">
              <a:buNone/>
            </a:pPr>
            <a:r>
              <a:rPr lang="fa-IR" sz="1700" b="1" dirty="0"/>
              <a:t>به عبارت دیگر  شما چه روشی را  برای اولین روزی که کودک باید  غیر مستقیم با شکل نوشتاری نشانه آشنا بشه در پیش می گیرین ؟</a:t>
            </a:r>
          </a:p>
          <a:p>
            <a:pPr marL="0" indent="0" algn="r" rtl="1">
              <a:buNone/>
            </a:pPr>
            <a:r>
              <a:rPr lang="fa-IR" sz="1700" b="1" dirty="0"/>
              <a:t>روشتون بابدبرای بچه ها با  التذاذ وخلاقیت توام باشه تا  آموزشتون   تبدیل بشه به خاطره ی ماندگار اولین روز نوشتن </a:t>
            </a:r>
          </a:p>
          <a:p>
            <a:pPr marL="0" indent="0" algn="r" rtl="1">
              <a:buNone/>
            </a:pPr>
            <a:endParaRPr lang="fa-IR" sz="1700" b="1" dirty="0"/>
          </a:p>
        </p:txBody>
      </p:sp>
    </p:spTree>
    <p:extLst>
      <p:ext uri="{BB962C8B-B14F-4D97-AF65-F5344CB8AC3E}">
        <p14:creationId xmlns:p14="http://schemas.microsoft.com/office/powerpoint/2010/main" val="243844470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783771"/>
            <a:ext cx="8596668" cy="5257591"/>
          </a:xfrm>
        </p:spPr>
        <p:txBody>
          <a:bodyPr>
            <a:normAutofit/>
          </a:bodyPr>
          <a:lstStyle/>
          <a:p>
            <a:pPr marL="0" indent="0" algn="r" rtl="1">
              <a:lnSpc>
                <a:spcPct val="150000"/>
              </a:lnSpc>
              <a:buNone/>
            </a:pPr>
            <a:r>
              <a:rPr lang="fa-IR" b="1" dirty="0" smtClean="0"/>
              <a:t>آداب نوشتن </a:t>
            </a:r>
          </a:p>
          <a:p>
            <a:pPr marL="0" indent="0" algn="r" rtl="1">
              <a:lnSpc>
                <a:spcPct val="150000"/>
              </a:lnSpc>
              <a:buNone/>
            </a:pPr>
            <a:r>
              <a:rPr lang="fa-IR" b="1" dirty="0" smtClean="0"/>
              <a:t>هر دانش آموز برای نوشتن دقیق، سریع و خوانا نخست به مهارت های زیر نیاز دارد؛ او باید بتواند :</a:t>
            </a:r>
          </a:p>
          <a:p>
            <a:pPr marL="0" indent="0" algn="r" rtl="1">
              <a:lnSpc>
                <a:spcPct val="150000"/>
              </a:lnSpc>
              <a:buNone/>
            </a:pPr>
            <a:r>
              <a:rPr lang="fa-IR" b="1" dirty="0" smtClean="0"/>
              <a:t>-گچ و مداد را در دست بگیرد .</a:t>
            </a:r>
          </a:p>
          <a:p>
            <a:pPr marL="0" indent="0" algn="r" rtl="1">
              <a:lnSpc>
                <a:spcPct val="150000"/>
              </a:lnSpc>
              <a:buNone/>
            </a:pPr>
            <a:r>
              <a:rPr lang="fa-IR" b="1" dirty="0" smtClean="0"/>
              <a:t>-به طرز صحیح، پشت میز بنشیند.</a:t>
            </a:r>
          </a:p>
          <a:p>
            <a:pPr marL="0" indent="0" algn="r" rtl="1">
              <a:lnSpc>
                <a:spcPct val="150000"/>
              </a:lnSpc>
              <a:buNone/>
            </a:pPr>
            <a:r>
              <a:rPr lang="fa-IR" b="1" dirty="0" smtClean="0"/>
              <a:t>-دفتر و کتاب را در زاویه ی صحیح جلوی خود بگذارد .</a:t>
            </a:r>
          </a:p>
          <a:p>
            <a:pPr marL="0" indent="0" algn="r" rtl="1">
              <a:lnSpc>
                <a:spcPct val="150000"/>
              </a:lnSpc>
              <a:buNone/>
            </a:pPr>
            <a:r>
              <a:rPr lang="fa-IR" b="1" dirty="0" smtClean="0"/>
              <a:t>-فاصله چشم خود تا دفترچه را در حد 30 سانتی متر نگه دارد.</a:t>
            </a:r>
          </a:p>
          <a:p>
            <a:pPr marL="0" indent="0" algn="r" rtl="1">
              <a:lnSpc>
                <a:spcPct val="150000"/>
              </a:lnSpc>
              <a:buNone/>
            </a:pPr>
            <a:r>
              <a:rPr lang="fa-IR" b="1" dirty="0" smtClean="0"/>
              <a:t>-دفتر و کتاب را به درستی ورق بزند.</a:t>
            </a:r>
          </a:p>
          <a:p>
            <a:pPr marL="0" indent="0" algn="r" rtl="1">
              <a:lnSpc>
                <a:spcPct val="150000"/>
              </a:lnSpc>
              <a:buNone/>
            </a:pPr>
            <a:r>
              <a:rPr lang="fa-IR" b="1" dirty="0" smtClean="0"/>
              <a:t>- طوری روی صفحه بنویسد که سیر نوشتن او متوازن به نظر آید.</a:t>
            </a:r>
          </a:p>
          <a:p>
            <a:pPr marL="0" indent="0" algn="r" rtl="1">
              <a:lnSpc>
                <a:spcPct val="150000"/>
              </a:lnSpc>
              <a:buNone/>
            </a:pPr>
            <a:r>
              <a:rPr lang="fa-IR" b="1" dirty="0" smtClean="0"/>
              <a:t>-طوری روی تابلو کتاب بنویسد که دیگران نوشته او را ببینند .</a:t>
            </a:r>
          </a:p>
          <a:p>
            <a:pPr marL="0" indent="0" algn="r" rtl="1">
              <a:lnSpc>
                <a:spcPct val="150000"/>
              </a:lnSpc>
              <a:buNone/>
            </a:pPr>
            <a:endParaRPr lang="fa-IR" b="1" dirty="0" smtClean="0"/>
          </a:p>
        </p:txBody>
      </p:sp>
    </p:spTree>
    <p:extLst>
      <p:ext uri="{BB962C8B-B14F-4D97-AF65-F5344CB8AC3E}">
        <p14:creationId xmlns:p14="http://schemas.microsoft.com/office/powerpoint/2010/main" val="35079600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1891" y="783771"/>
            <a:ext cx="8692111" cy="5257591"/>
          </a:xfrm>
        </p:spPr>
        <p:txBody>
          <a:bodyPr>
            <a:normAutofit/>
          </a:bodyPr>
          <a:lstStyle/>
          <a:p>
            <a:pPr marL="0" indent="0" algn="r" rtl="1">
              <a:buNone/>
            </a:pPr>
            <a:r>
              <a:rPr lang="fa-IR" dirty="0" smtClean="0"/>
              <a:t>-</a:t>
            </a:r>
            <a:r>
              <a:rPr lang="fa-IR" b="1" dirty="0" smtClean="0"/>
              <a:t>هنگام نوشتن سه اصل هم شکل، هم اندازه و هم فاصله بودن را رعایت کند .</a:t>
            </a:r>
          </a:p>
          <a:p>
            <a:pPr marL="0" indent="0" algn="r" rtl="1">
              <a:buNone/>
            </a:pPr>
            <a:r>
              <a:rPr lang="fa-IR" b="1" dirty="0" smtClean="0"/>
              <a:t>-همچنین تا حد ممکن طوری بنشیند که نور از رو به رو به چشم او بتابد.</a:t>
            </a:r>
          </a:p>
          <a:p>
            <a:pPr marL="0" indent="0" algn="r" rtl="1">
              <a:buNone/>
            </a:pPr>
            <a:endParaRPr lang="fa-IR" b="1" dirty="0"/>
          </a:p>
          <a:p>
            <a:pPr marL="0" indent="0" algn="r" rtl="1">
              <a:buNone/>
            </a:pPr>
            <a:r>
              <a:rPr lang="fa-IR" b="1" dirty="0" smtClean="0"/>
              <a:t>پیش مهارتهای نوشتن :</a:t>
            </a:r>
          </a:p>
          <a:p>
            <a:pPr marL="0" indent="0" algn="r" rtl="1">
              <a:buNone/>
            </a:pPr>
            <a:r>
              <a:rPr lang="fa-IR" b="1" dirty="0" smtClean="0"/>
              <a:t>استفاده مناسب از عضلات کوچک دست :</a:t>
            </a:r>
          </a:p>
          <a:p>
            <a:pPr marL="0" indent="0" algn="r" rtl="1">
              <a:buNone/>
            </a:pPr>
            <a:r>
              <a:rPr lang="fa-IR" b="1" dirty="0" smtClean="0"/>
              <a:t>کودکانی که دوره ی پیش دبستانی را گذرانده اند یا توسط پدر و مادر ، در خانواده ای آگاه ،پرورش یافته اند تا اندازه ی زیادی بر عضلات کوچک خود کنترل دارند .اما عده ای از کودکان در این امر ضعیف تلقی می شوند .برای این کودکان ، تمرین های زیر توصیه می شود :خمیر بازی ،باز و بسته کردن دگمه ،بستن بند کفش یامداد رنگی، گره زدن و باز کردن نخ و طناب،نقاشی با قلم مو ، مداد رنگی،ماژیک،مداد شمعی و ....</a:t>
            </a:r>
          </a:p>
          <a:p>
            <a:pPr marL="0" indent="0" algn="r" rtl="1">
              <a:buNone/>
            </a:pPr>
            <a:r>
              <a:rPr lang="fa-IR" b="1" dirty="0" smtClean="0"/>
              <a:t>هماهنگی حرکات دست و چشم :</a:t>
            </a:r>
          </a:p>
          <a:p>
            <a:pPr marL="0" indent="0" algn="r" rtl="1">
              <a:buNone/>
            </a:pPr>
            <a:r>
              <a:rPr lang="fa-IR" b="1" dirty="0" smtClean="0"/>
              <a:t>برای دست یابی به این هماهنگی فعالیت های زیر توصیه می شود:</a:t>
            </a:r>
          </a:p>
          <a:p>
            <a:pPr marL="0" indent="0" algn="r" rtl="1">
              <a:buNone/>
            </a:pPr>
            <a:r>
              <a:rPr lang="fa-IR" b="1" dirty="0" smtClean="0"/>
              <a:t>پر رنگ کردن خطوط تو خالی، نوشتن روی شکل های نقطه چین شده،وصل کردن خطوط به یکدیگربرای کشیدن شکل مشخص،کشیدن خطوط عمودی و افقی</a:t>
            </a:r>
            <a:endParaRPr lang="en-US" b="1" dirty="0"/>
          </a:p>
        </p:txBody>
      </p:sp>
    </p:spTree>
    <p:extLst>
      <p:ext uri="{BB962C8B-B14F-4D97-AF65-F5344CB8AC3E}">
        <p14:creationId xmlns:p14="http://schemas.microsoft.com/office/powerpoint/2010/main" val="77429014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9738" y="762989"/>
            <a:ext cx="8596668" cy="5257591"/>
          </a:xfrm>
        </p:spPr>
        <p:txBody>
          <a:bodyPr>
            <a:normAutofit lnSpcReduction="10000"/>
          </a:bodyPr>
          <a:lstStyle/>
          <a:p>
            <a:pPr marL="0" indent="0" algn="r" rtl="1">
              <a:buNone/>
            </a:pPr>
            <a:r>
              <a:rPr lang="fa-IR" b="1" dirty="0" smtClean="0"/>
              <a:t>رسم اشکال مثل (+) و ضرب(×)،رسم خط و نقطه به صورت متناوب با رسم خطوط مایل ، رسم خطوط از بالا به پایین و بر عکس ،رسم خطوط از چپ به راست و بر عکس، رسم خطوط از چپ به راست و بر عکس؛ چیدن قطعات مختلف یک تصویر (پازل)در کنار هم از سمت راست به چپ...</a:t>
            </a:r>
          </a:p>
          <a:p>
            <a:pPr marL="0" indent="0" algn="r" rtl="1">
              <a:buNone/>
            </a:pPr>
            <a:r>
              <a:rPr lang="fa-IR" b="1" dirty="0" smtClean="0"/>
              <a:t>حرف نویسی </a:t>
            </a:r>
          </a:p>
          <a:p>
            <a:pPr marL="0" indent="0" algn="r" rtl="1">
              <a:buNone/>
            </a:pPr>
            <a:r>
              <a:rPr lang="fa-IR" b="1" dirty="0" smtClean="0"/>
              <a:t>نخستین هدف آموزش مهارت نوشتن در پایه ی اول دبستان «توانایی نوشتن درست نمادهای نوشتاری »است.</a:t>
            </a:r>
          </a:p>
          <a:p>
            <a:pPr marL="0" indent="0" algn="r" rtl="1">
              <a:buNone/>
            </a:pPr>
            <a:r>
              <a:rPr lang="fa-IR" b="1" dirty="0" smtClean="0"/>
              <a:t>حروف الفبای فارسی 32 حرف است که با احتساب حروف چند شکلی،دانش آموز باید در مجموع ،62حرف گونه را بیاموزد. برخی حروف مانند «ر»دارای یک نوع حرف گونه ،بعضی مانند «نون»دارای دو حرف گونه (ن،)و برخی مانند «ها»دارای چهار گونه (  هـ ،ـهـ ، ـه ،ه   )اند .حرف گونه های فارسی برخی از راست به چپ ، بعضی از پایین به بالا،برخی از بالا به پایین،بعضی دارای انحنای از راست به چپ ، برخی دارای انحنای از چپ به راست و بعضی ترکیبی از چند حرکت اند.</a:t>
            </a:r>
          </a:p>
          <a:p>
            <a:pPr marL="0" indent="0" algn="r" rtl="1">
              <a:buNone/>
            </a:pPr>
            <a:r>
              <a:rPr lang="fa-IR" b="1" dirty="0" smtClean="0"/>
              <a:t>برخی حرف گونه ها دارای نقطه (از یک تا سه نقطه اند)و بعضی سرکش دارند .</a:t>
            </a:r>
          </a:p>
          <a:p>
            <a:pPr marL="0" indent="0" algn="r" rtl="1">
              <a:buNone/>
            </a:pPr>
            <a:r>
              <a:rPr lang="fa-IR" b="1" dirty="0" smtClean="0"/>
              <a:t>به طور کلی می توان هر چند حرف گونه را از طریق شباهت ها و تمایز ها به نحو احسن آموزش داد .</a:t>
            </a:r>
            <a:r>
              <a:rPr lang="en-US" b="1" dirty="0" smtClean="0"/>
              <a:t>   </a:t>
            </a:r>
            <a:endParaRPr lang="fa-IR" b="1" dirty="0" smtClean="0"/>
          </a:p>
        </p:txBody>
      </p:sp>
    </p:spTree>
    <p:extLst>
      <p:ext uri="{BB962C8B-B14F-4D97-AF65-F5344CB8AC3E}">
        <p14:creationId xmlns:p14="http://schemas.microsoft.com/office/powerpoint/2010/main" val="136660611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6000" y="206317"/>
            <a:ext cx="6255327" cy="6568555"/>
          </a:xfrm>
        </p:spPr>
      </p:pic>
    </p:spTree>
    <p:extLst>
      <p:ext uri="{BB962C8B-B14F-4D97-AF65-F5344CB8AC3E}">
        <p14:creationId xmlns:p14="http://schemas.microsoft.com/office/powerpoint/2010/main" val="177104042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0685" y="721424"/>
            <a:ext cx="8596668" cy="5257591"/>
          </a:xfrm>
        </p:spPr>
        <p:txBody>
          <a:bodyPr>
            <a:normAutofit fontScale="92500" lnSpcReduction="20000"/>
          </a:bodyPr>
          <a:lstStyle/>
          <a:p>
            <a:pPr marL="0" indent="0" algn="r" rtl="1">
              <a:buNone/>
            </a:pPr>
            <a:r>
              <a:rPr lang="fa-IR" b="1" dirty="0"/>
              <a:t>خوب بحث امروز درباره ی نوشتن هست </a:t>
            </a:r>
          </a:p>
          <a:p>
            <a:pPr marL="0" indent="0" algn="r" rtl="1">
              <a:buNone/>
            </a:pPr>
            <a:endParaRPr lang="fa-IR" b="1" dirty="0"/>
          </a:p>
          <a:p>
            <a:pPr marL="0" indent="0" algn="r" rtl="1">
              <a:buNone/>
            </a:pPr>
            <a:r>
              <a:rPr lang="fa-IR" b="1" dirty="0"/>
              <a:t>نکته ی اول این که زنگ بنویسیم همیشه بلافاصله بعد از بخوانیم هست چون این دو تا کتاب بخوانیم و بنویسیم یا خواندن و نگارش مکمل همن </a:t>
            </a:r>
          </a:p>
          <a:p>
            <a:pPr marL="0" indent="0" algn="r" rtl="1">
              <a:buNone/>
            </a:pPr>
            <a:r>
              <a:rPr lang="fa-IR" b="1" dirty="0"/>
              <a:t>مثلا اگه زنگ اول مهارتهای شفاهی نگاره ی یک از کتاب خواندن تدریس بشه،زنگ دوم باید بلافاصله مهارتهای کتبی مربوط به همون نگاره تدریس بشه</a:t>
            </a:r>
          </a:p>
          <a:p>
            <a:pPr marL="0" indent="0" algn="r" rtl="1">
              <a:buNone/>
            </a:pPr>
            <a:r>
              <a:rPr lang="fa-IR" b="1" dirty="0"/>
              <a:t>اما امروز فعلا به کتاب بنویسیم کاری نداریم چون درباره ساختار کتاب بنویسیم هفته ی بعد صحبت می کنیم </a:t>
            </a:r>
          </a:p>
          <a:p>
            <a:pPr marL="0" indent="0" algn="r" rtl="1">
              <a:buNone/>
            </a:pPr>
            <a:r>
              <a:rPr lang="fa-IR" b="1" dirty="0"/>
              <a:t>امروز می خواهیم درباره این صحبت کنیم که فعالیت نوشتن را برای اولین بار  چگونه باید آغاز کنیم ؟ </a:t>
            </a:r>
          </a:p>
          <a:p>
            <a:pPr marL="0" indent="0" algn="r" rtl="1">
              <a:buNone/>
            </a:pPr>
            <a:r>
              <a:rPr lang="fa-IR" b="1" dirty="0"/>
              <a:t>از اونجا که نوشتن، فعالیت بسیار مهمی هست روزی که برای اولین بار کودک می خواد شروع کنه این فعالیت را باید با شیوه ی خاص و برجسته ای این اتفاق بیفته؛ </a:t>
            </a:r>
          </a:p>
          <a:p>
            <a:pPr marL="0" indent="0" algn="r" rtl="1">
              <a:buNone/>
            </a:pPr>
            <a:r>
              <a:rPr lang="fa-IR" b="1" dirty="0"/>
              <a:t>طوری که اگه بعدها ازش بپرسن یادت میاد اولین روزی که معلمت باهات نوشتن  را کار کرد چه جوری این کار را انجام داد؟ اصلا خاطره ای از اون روز داری؟ اون حتما خاطره ی بیاد ماندنی از اون روز در ذهن داشته باشه</a:t>
            </a:r>
          </a:p>
          <a:p>
            <a:pPr marL="0" indent="0" algn="r" rtl="1">
              <a:buNone/>
            </a:pPr>
            <a:r>
              <a:rPr lang="fa-IR" b="1" dirty="0"/>
              <a:t>حالا من همین سوال را از شما می پرسم لطفا در طول هفته هر کدام از شما که خاطره ای از اولین روز نوشتن در مدرسه به یاد داره برامون تو همین گروه با ذکر نام بنویسه</a:t>
            </a:r>
          </a:p>
          <a:p>
            <a:pPr marL="0" indent="0" algn="r" rtl="1">
              <a:buNone/>
            </a:pPr>
            <a:endParaRPr lang="en-US" b="1" dirty="0"/>
          </a:p>
        </p:txBody>
      </p:sp>
    </p:spTree>
    <p:extLst>
      <p:ext uri="{BB962C8B-B14F-4D97-AF65-F5344CB8AC3E}">
        <p14:creationId xmlns:p14="http://schemas.microsoft.com/office/powerpoint/2010/main" val="179294392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8957" y="783771"/>
            <a:ext cx="8596668" cy="5257591"/>
          </a:xfrm>
        </p:spPr>
        <p:txBody>
          <a:bodyPr>
            <a:normAutofit fontScale="92500"/>
          </a:bodyPr>
          <a:lstStyle/>
          <a:p>
            <a:pPr marL="0" marR="0" indent="0" algn="just" rtl="1">
              <a:lnSpc>
                <a:spcPct val="150000"/>
              </a:lnSpc>
              <a:buNone/>
            </a:pPr>
            <a:r>
              <a:rPr lang="fa-IR" b="1" dirty="0" smtClean="0"/>
              <a:t>طبیعی </a:t>
            </a:r>
            <a:r>
              <a:rPr lang="fa-IR" b="1" dirty="0"/>
              <a:t>هست که اونایی که اتفاق خاص و متفاوتی براشون نیفتاده لازم نیست این کار را بکنن ،فقط اونایی که شیوه ی معلم باعث شده  این روز براشون خاص بشه  و در یادشون بمانه حتما اونو با ما تو همین گروه به اشتراک بذارن..</a:t>
            </a:r>
          </a:p>
          <a:p>
            <a:pPr marL="0" marR="0" indent="0" algn="just" rtl="1">
              <a:lnSpc>
                <a:spcPct val="150000"/>
              </a:lnSpc>
              <a:buNone/>
            </a:pPr>
            <a:endParaRPr lang="fa-IR" b="1" dirty="0"/>
          </a:p>
          <a:p>
            <a:pPr marL="0" marR="0" indent="0" algn="just" rtl="1">
              <a:lnSpc>
                <a:spcPct val="150000"/>
              </a:lnSpc>
              <a:buNone/>
            </a:pPr>
            <a:r>
              <a:rPr lang="fa-IR" b="1" dirty="0"/>
              <a:t>این روز ،مثل روز تولد یا مثل جشن الفبا یا مثل جشن تکلیف باید خاص و متفاوت باشه</a:t>
            </a:r>
          </a:p>
          <a:p>
            <a:pPr marL="0" marR="0" indent="0" algn="just" rtl="1">
              <a:lnSpc>
                <a:spcPct val="150000"/>
              </a:lnSpc>
              <a:buNone/>
            </a:pPr>
            <a:r>
              <a:rPr lang="fa-IR" b="1" dirty="0"/>
              <a:t>من روشی را پیشنهاد می کنم که شما می تونید با توجه به اون الگو بگیرید برای روشهای بیشتر و بهتر و خلاق تر </a:t>
            </a:r>
          </a:p>
          <a:p>
            <a:pPr marL="0" marR="0" indent="0" algn="just" rtl="1">
              <a:lnSpc>
                <a:spcPct val="150000"/>
              </a:lnSpc>
              <a:buNone/>
            </a:pPr>
            <a:endParaRPr lang="fa-IR" b="1" dirty="0"/>
          </a:p>
          <a:p>
            <a:pPr marL="0" marR="0" indent="0" algn="just" rtl="1">
              <a:lnSpc>
                <a:spcPct val="150000"/>
              </a:lnSpc>
              <a:buNone/>
            </a:pPr>
            <a:r>
              <a:rPr lang="fa-IR" b="1" dirty="0"/>
              <a:t>یکی از اصول نوشتن در پایه اول اینه که دانش آموز قبل از اینکه مداد به دست بگیره و با مداد دست ورزی کنه ، باید نشانه را با انگشتش لمس کنه ؛ پس تمرین های قبل از نوشتن مربوط می شه به کار با سر انگشت </a:t>
            </a:r>
          </a:p>
          <a:p>
            <a:pPr marL="0" marR="0" indent="0" algn="just" rtl="1">
              <a:lnSpc>
                <a:spcPct val="150000"/>
              </a:lnSpc>
              <a:buNone/>
            </a:pPr>
            <a:endParaRPr lang="en-US" b="1" dirty="0"/>
          </a:p>
        </p:txBody>
      </p:sp>
    </p:spTree>
    <p:extLst>
      <p:ext uri="{BB962C8B-B14F-4D97-AF65-F5344CB8AC3E}">
        <p14:creationId xmlns:p14="http://schemas.microsoft.com/office/powerpoint/2010/main" val="36515552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852055"/>
            <a:ext cx="8596668" cy="5189307"/>
          </a:xfrm>
        </p:spPr>
        <p:txBody>
          <a:bodyPr/>
          <a:lstStyle/>
          <a:p>
            <a:pPr marL="0" indent="0" algn="r" rtl="1">
              <a:buNone/>
            </a:pPr>
            <a:r>
              <a:rPr lang="fa-IR" b="1" dirty="0"/>
              <a:t>در واقع در مراحل مقدماتی سر انگشت کار قلم را انجام می ده </a:t>
            </a:r>
          </a:p>
          <a:p>
            <a:pPr marL="0" indent="0" algn="r" rtl="1">
              <a:buNone/>
            </a:pPr>
            <a:r>
              <a:rPr lang="fa-IR" b="1" dirty="0"/>
              <a:t>مثلا معلم می تونه یه کاغذ</a:t>
            </a:r>
            <a:r>
              <a:rPr lang="en-US" b="1" dirty="0"/>
              <a:t>a4</a:t>
            </a:r>
            <a:r>
              <a:rPr lang="fa-IR" b="1" dirty="0"/>
              <a:t>را که چند خط بعنوان خط زمینه با رعایت فاصله روش کشیده را به تخته بچسبانه، بعد خودش در حالیکه  قوطی کوچک رنگ یا دوات در دست  داره کنار کاغذ قرار بگیره ؛ انگشتش را داخل قوطی دوات بزنه بعد بیاره بیرون انگشت را اما با دقت و رعایت نظافت ؛ رنگها را بچلانه در دهانه ی قوطی کامل که روی زمین یا لباسش نپاشه؛ بعد انگشت رنگی را بالای خط زمینه نگه داره به بچه هابگه بهش فرمان بدن ؛  تا او حرکت اول یعنی حرکت از بالا به پایین را با سر انگشت جوهری روی کاغذ ترسیم کنه ؛بچه ها می گن برو برو برو .....و معلم انگشتش را با فرمان بچه ها پایین میاره تا خط زمینه که بچه ها می گن استپ و معلم انگشتش همونجا می ایسته </a:t>
            </a:r>
          </a:p>
          <a:p>
            <a:pPr marL="0" indent="0" algn="r" rtl="1">
              <a:buNone/>
            </a:pPr>
            <a:endParaRPr lang="fa-IR" b="1" dirty="0"/>
          </a:p>
          <a:p>
            <a:pPr marL="0" indent="0" algn="r" rtl="1">
              <a:buNone/>
            </a:pPr>
            <a:r>
              <a:rPr lang="fa-IR" b="1" dirty="0"/>
              <a:t>در واقع حرکت از بالا به پایین را که اولین مشق بچه هاست با انگشت آموزش داده می شه  بعد با رعایت فاصله دومین الف را با فرمان بچه ها می نویسه </a:t>
            </a:r>
          </a:p>
          <a:p>
            <a:pPr marL="0" indent="0" algn="r" rtl="1">
              <a:buNone/>
            </a:pPr>
            <a:endParaRPr lang="en-US" b="1" dirty="0"/>
          </a:p>
        </p:txBody>
      </p:sp>
    </p:spTree>
    <p:extLst>
      <p:ext uri="{BB962C8B-B14F-4D97-AF65-F5344CB8AC3E}">
        <p14:creationId xmlns:p14="http://schemas.microsoft.com/office/powerpoint/2010/main" val="20452878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64271" y="326571"/>
            <a:ext cx="8596668" cy="5257591"/>
          </a:xfrm>
        </p:spPr>
        <p:txBody>
          <a:bodyPr>
            <a:noAutofit/>
          </a:bodyPr>
          <a:lstStyle/>
          <a:p>
            <a:pPr marL="0" indent="0" algn="r" rtl="1">
              <a:buNone/>
            </a:pPr>
            <a:r>
              <a:rPr lang="fa-IR" b="1" dirty="0"/>
              <a:t>بعدش می ره از دور به نوشته اش نگاه می کنه به بچه ها می گه باید ببینم آیا خطی که کشیدم  کج نشده؟آیا فاصله  اولی با دومی  رعایت شده؟  خیلی از هم دور یا به هم  نزدیک نشدن ؟ به این می گیم خود ارزیابی که کودک هر چه که می نویسه باید خودش با دقت به دست خطش نگاه کنه و خودشو ارزیابی کنه </a:t>
            </a:r>
          </a:p>
          <a:p>
            <a:pPr marL="0" indent="0" algn="r" rtl="1">
              <a:buNone/>
            </a:pPr>
            <a:r>
              <a:rPr lang="fa-IR" b="1" dirty="0"/>
              <a:t>بعد از نوشتن سه تا (ا) معلم از بچه ها می خواد داوطلبانه بیان تخته و همین کار را ادامه بدن </a:t>
            </a:r>
          </a:p>
          <a:p>
            <a:pPr marL="0" indent="0" algn="r" rtl="1">
              <a:buNone/>
            </a:pPr>
            <a:endParaRPr lang="fa-IR" b="1" dirty="0"/>
          </a:p>
          <a:p>
            <a:pPr marL="0" indent="0" algn="r" rtl="1">
              <a:buNone/>
            </a:pPr>
            <a:r>
              <a:rPr lang="fa-IR" b="1" dirty="0"/>
              <a:t>در پایان به هر یک از بچه ها یه کاغذ </a:t>
            </a:r>
            <a:r>
              <a:rPr lang="en-US" b="1" dirty="0"/>
              <a:t>a4  </a:t>
            </a:r>
            <a:r>
              <a:rPr lang="fa-IR" b="1" dirty="0"/>
              <a:t>با خط زمینه و یک دوات داده می شه و ازشون می خوایم هر کس با دقت یک صفحه همین شکلی با انگشت دست ورزی اول یعنی حرکت مستقیم از بالا به پایین را تمرین کنه </a:t>
            </a:r>
          </a:p>
          <a:p>
            <a:pPr marL="0" indent="0" algn="r" rtl="1">
              <a:buNone/>
            </a:pPr>
            <a:endParaRPr lang="fa-IR" b="1" dirty="0"/>
          </a:p>
          <a:p>
            <a:pPr marL="0" indent="0" algn="r" rtl="1">
              <a:buNone/>
            </a:pPr>
            <a:r>
              <a:rPr lang="fa-IR" b="1" dirty="0"/>
              <a:t>این کار باید با لذت برای بچه ها اتفاق بیفته با یه خاطره شاد پس اگر احیانا دستشون رنگی شد اشکالی نداره سعی کنیم بسیار براشون خوشایند بشه مثل یه </a:t>
            </a:r>
            <a:r>
              <a:rPr lang="fa-IR" b="1" dirty="0" smtClean="0"/>
              <a:t>بازی </a:t>
            </a:r>
            <a:endParaRPr lang="fa-IR" b="1" dirty="0"/>
          </a:p>
          <a:p>
            <a:pPr marL="0" indent="0" algn="r" rtl="1">
              <a:buNone/>
            </a:pPr>
            <a:endParaRPr lang="fa-IR" b="1" dirty="0"/>
          </a:p>
          <a:p>
            <a:pPr marL="0" indent="0" algn="r" rtl="1">
              <a:buNone/>
            </a:pPr>
            <a:endParaRPr lang="en-US" b="1" dirty="0"/>
          </a:p>
        </p:txBody>
      </p:sp>
    </p:spTree>
    <p:extLst>
      <p:ext uri="{BB962C8B-B14F-4D97-AF65-F5344CB8AC3E}">
        <p14:creationId xmlns:p14="http://schemas.microsoft.com/office/powerpoint/2010/main" val="138060951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557</TotalTime>
  <Words>1485</Words>
  <Application>Microsoft Office PowerPoint</Application>
  <PresentationFormat>Widescreen</PresentationFormat>
  <Paragraphs>68</Paragraphs>
  <Slides>11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Tahoma</vt:lpstr>
      <vt:lpstr>Times New Roman</vt:lpstr>
      <vt:lpstr>Trebuchet MS</vt:lpstr>
      <vt:lpstr>Wingdings 3</vt:lpstr>
      <vt:lpstr>Facet</vt:lpstr>
      <vt:lpstr>با نام خدا</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با یاد خدا</dc:title>
  <dc:creator>Center</dc:creator>
  <cp:lastModifiedBy>Moorche</cp:lastModifiedBy>
  <cp:revision>90</cp:revision>
  <dcterms:created xsi:type="dcterms:W3CDTF">2019-12-30T15:26:05Z</dcterms:created>
  <dcterms:modified xsi:type="dcterms:W3CDTF">2020-04-08T09:17:17Z</dcterms:modified>
</cp:coreProperties>
</file>