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3" d="100"/>
          <a:sy n="73" d="100"/>
        </p:scale>
        <p:origin x="61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4011762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463349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27470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652216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29097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053306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494806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569012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887407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195610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67D8D6-864E-4ED4-868F-BF57021F9808}"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692179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67D8D6-864E-4ED4-868F-BF57021F9808}" type="datetimeFigureOut">
              <a:rPr lang="en-US" smtClean="0"/>
              <a:t>4/5/2020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848504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767D8D6-864E-4ED4-868F-BF57021F9808}" type="datetimeFigureOut">
              <a:rPr lang="en-US" smtClean="0"/>
              <a:t>4/5/2020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022210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67D8D6-864E-4ED4-868F-BF57021F9808}" type="datetimeFigureOut">
              <a:rPr lang="en-US" smtClean="0"/>
              <a:t>4/5/2020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424253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767D8D6-864E-4ED4-868F-BF57021F9808}"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522550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767D8D6-864E-4ED4-868F-BF57021F9808}"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1997461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67D8D6-864E-4ED4-868F-BF57021F9808}" type="datetimeFigureOut">
              <a:rPr lang="en-US" smtClean="0"/>
              <a:t>4/5/2020</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6D807A4-0FD6-47DE-B26D-F73201737260}" type="slidenum">
              <a:rPr lang="en-US" smtClean="0"/>
              <a:t>‹#›</a:t>
            </a:fld>
            <a:endParaRPr lang="en-US"/>
          </a:p>
        </p:txBody>
      </p:sp>
    </p:spTree>
    <p:extLst>
      <p:ext uri="{BB962C8B-B14F-4D97-AF65-F5344CB8AC3E}">
        <p14:creationId xmlns:p14="http://schemas.microsoft.com/office/powerpoint/2010/main" val="1959733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2208591"/>
            <a:ext cx="7766936" cy="1646302"/>
          </a:xfrm>
        </p:spPr>
        <p:txBody>
          <a:bodyPr/>
          <a:lstStyle/>
          <a:p>
            <a:r>
              <a:rPr lang="fa-IR" dirty="0" smtClean="0"/>
              <a:t>با </a:t>
            </a:r>
            <a:r>
              <a:rPr lang="fa-IR" dirty="0" smtClean="0"/>
              <a:t>نام خدا</a:t>
            </a:r>
            <a:endParaRPr lang="en-US" dirty="0"/>
          </a:p>
        </p:txBody>
      </p:sp>
      <p:sp>
        <p:nvSpPr>
          <p:cNvPr id="3" name="Subtitle 2"/>
          <p:cNvSpPr>
            <a:spLocks noGrp="1"/>
          </p:cNvSpPr>
          <p:nvPr>
            <p:ph type="subTitle" idx="1"/>
          </p:nvPr>
        </p:nvSpPr>
        <p:spPr>
          <a:xfrm>
            <a:off x="1507067" y="4050833"/>
            <a:ext cx="7584682" cy="1931956"/>
          </a:xfrm>
        </p:spPr>
        <p:txBody>
          <a:bodyPr>
            <a:normAutofit lnSpcReduction="10000"/>
          </a:bodyPr>
          <a:lstStyle/>
          <a:p>
            <a:pPr rtl="1"/>
            <a:r>
              <a:rPr lang="fa-IR" dirty="0" smtClean="0">
                <a:solidFill>
                  <a:schemeClr val="tx1">
                    <a:lumMod val="95000"/>
                    <a:lumOff val="5000"/>
                  </a:schemeClr>
                </a:solidFill>
              </a:rPr>
              <a:t>درس آیین نگارش و سخنوری </a:t>
            </a:r>
          </a:p>
          <a:p>
            <a:pPr rtl="1"/>
            <a:r>
              <a:rPr lang="fa-IR" dirty="0" smtClean="0">
                <a:solidFill>
                  <a:schemeClr val="tx1">
                    <a:lumMod val="95000"/>
                    <a:lumOff val="5000"/>
                  </a:schemeClr>
                </a:solidFill>
              </a:rPr>
              <a:t>رشته مشاوره</a:t>
            </a:r>
          </a:p>
          <a:p>
            <a:pPr rtl="1"/>
            <a:r>
              <a:rPr lang="fa-IR" dirty="0" smtClean="0">
                <a:solidFill>
                  <a:schemeClr val="tx1">
                    <a:lumMod val="95000"/>
                    <a:lumOff val="5000"/>
                  </a:schemeClr>
                </a:solidFill>
              </a:rPr>
              <a:t>نیمسال دوم 99-98</a:t>
            </a:r>
          </a:p>
          <a:p>
            <a:pPr rtl="1"/>
            <a:r>
              <a:rPr lang="fa-IR" dirty="0" smtClean="0">
                <a:solidFill>
                  <a:schemeClr val="tx1">
                    <a:lumMod val="95000"/>
                    <a:lumOff val="5000"/>
                  </a:schemeClr>
                </a:solidFill>
              </a:rPr>
              <a:t>استاد :دکتر فقیه</a:t>
            </a:r>
          </a:p>
          <a:p>
            <a:pPr rtl="1"/>
            <a:r>
              <a:rPr lang="fa-IR" dirty="0" smtClean="0">
                <a:solidFill>
                  <a:schemeClr val="tx1">
                    <a:lumMod val="95000"/>
                    <a:lumOff val="5000"/>
                  </a:schemeClr>
                </a:solidFill>
              </a:rPr>
              <a:t>موضوع :</a:t>
            </a:r>
            <a:r>
              <a:rPr lang="fa-IR" dirty="0">
                <a:solidFill>
                  <a:schemeClr val="tx1">
                    <a:lumMod val="95000"/>
                    <a:lumOff val="5000"/>
                  </a:schemeClr>
                </a:solidFill>
              </a:rPr>
              <a:t>لحن ها و آهنگ های زبان فارسی</a:t>
            </a:r>
            <a:endParaRPr lang="en-US" dirty="0">
              <a:solidFill>
                <a:schemeClr val="tx1">
                  <a:lumMod val="95000"/>
                  <a:lumOff val="5000"/>
                </a:schemeClr>
              </a:solidFill>
            </a:endParaRPr>
          </a:p>
          <a:p>
            <a:pPr rtl="1"/>
            <a:endParaRPr lang="en-US" dirty="0">
              <a:solidFill>
                <a:schemeClr val="tx1">
                  <a:lumMod val="95000"/>
                  <a:lumOff val="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45" y="320583"/>
            <a:ext cx="1362075" cy="2324100"/>
          </a:xfrm>
          <a:prstGeom prst="rect">
            <a:avLst/>
          </a:prstGeom>
        </p:spPr>
      </p:pic>
    </p:spTree>
    <p:extLst>
      <p:ext uri="{BB962C8B-B14F-4D97-AF65-F5344CB8AC3E}">
        <p14:creationId xmlns:p14="http://schemas.microsoft.com/office/powerpoint/2010/main" val="1900809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313509"/>
            <a:ext cx="8596668" cy="5727853"/>
          </a:xfrm>
        </p:spPr>
        <p:txBody>
          <a:bodyPr>
            <a:noAutofit/>
          </a:bodyPr>
          <a:lstStyle/>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7- لحن تغزّلی:</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شعرتغزّلی شعری است که با احساسات و عواطف انسان سروکار دارد.شاعران </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احساسات لطیف خود را در قالب اشعار منتشر می کنند و این احساسات می توانند</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حالات مختلفی را به خود بگیرند.سروده ها ممکن است از روی شادی سروده شده </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باشند یا از روی غم و غصّه ، به خاطر وصال و رسیدن به یار نوشته شده باشند یا </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ناشی از فراق یار.</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مثال:</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 شب عاشقان بی دل چه شبی دراز باشد!        تو بیا کــــز اوّل شب در صبــــح باز باشد</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عجب است اگر توانـــــم زمحبّت گریـــــزم               به کجـــــا رود کبوتر که اسیر باز باشد» </a:t>
            </a:r>
            <a:endParaRPr lang="en-US" sz="17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1700" dirty="0">
                <a:latin typeface="Times New Roman" panose="02020603050405020304" pitchFamily="18" charset="0"/>
                <a:ea typeface="Times New Roman" panose="02020603050405020304" pitchFamily="18" charset="0"/>
              </a:rPr>
              <a:t>                                                                                                      ( سعدی)</a:t>
            </a:r>
            <a:endParaRPr lang="en-US" sz="1700" dirty="0">
              <a:latin typeface="Times New Roman" panose="02020603050405020304" pitchFamily="18" charset="0"/>
              <a:ea typeface="Times New Roman" panose="02020603050405020304" pitchFamily="18" charset="0"/>
            </a:endParaRPr>
          </a:p>
          <a:p>
            <a:pPr marL="0" indent="0" algn="r" rtl="1">
              <a:buNone/>
            </a:pPr>
            <a:endParaRPr lang="en-US" sz="1700" dirty="0"/>
          </a:p>
        </p:txBody>
      </p:sp>
    </p:spTree>
    <p:extLst>
      <p:ext uri="{BB962C8B-B14F-4D97-AF65-F5344CB8AC3E}">
        <p14:creationId xmlns:p14="http://schemas.microsoft.com/office/powerpoint/2010/main" val="24384447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8- لحن مناجات:</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مناجات به معنی رازو نیاز گفتن و نیایش با خداوند است.انسان در این زمان خود را</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بسیار کوچک فرض کرده ، آن چه را که در حضور دیگران نمی تواند بیان کند، با آه و</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زاری یا شکر و سپاس بیان می کند.از خدا می خواهد که عاقبت به خیرش کند.</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لحن مناجات آکنده از عاطفه و احساس و بیانگر حالت فروتنی و خاکساری و تواضع</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بنده است.</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مثال:</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«خداوندگارا نظر کن به جود          که جرم آمد از بندگان در وجود</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just" rtl="1">
              <a:lnSpc>
                <a:spcPct val="150000"/>
              </a:lnSpc>
              <a:buClr>
                <a:srgbClr val="90C226"/>
              </a:buClr>
              <a:buNone/>
            </a:pPr>
            <a:r>
              <a:rPr lang="fa-IR" dirty="0">
                <a:solidFill>
                  <a:prstClr val="black">
                    <a:lumMod val="75000"/>
                    <a:lumOff val="25000"/>
                  </a:prstClr>
                </a:solidFill>
                <a:latin typeface="Times New Roman" panose="02020603050405020304" pitchFamily="18" charset="0"/>
                <a:ea typeface="Times New Roman" panose="02020603050405020304" pitchFamily="18" charset="0"/>
              </a:rPr>
              <a:t>گناه آید از بنده ی خاکسار           به امّیــــد عفو خــــداونــــــدگار»            ( مولوی)</a:t>
            </a:r>
            <a:endParaRPr lang="en-US" dirty="0">
              <a:solidFill>
                <a:prstClr val="black">
                  <a:lumMod val="75000"/>
                  <a:lumOff val="25000"/>
                </a:prstClr>
              </a:solidFill>
              <a:latin typeface="Times New Roman" panose="02020603050405020304" pitchFamily="18" charset="0"/>
              <a:ea typeface="Times New Roman" panose="02020603050405020304" pitchFamily="18" charset="0"/>
            </a:endParaRPr>
          </a:p>
          <a:p>
            <a:pPr marL="0" lvl="0" indent="0" algn="r" rtl="1">
              <a:buClr>
                <a:srgbClr val="90C226"/>
              </a:buClr>
              <a:buNone/>
            </a:pPr>
            <a:endParaRPr lang="en-US" dirty="0">
              <a:solidFill>
                <a:prstClr val="black">
                  <a:lumMod val="75000"/>
                  <a:lumOff val="25000"/>
                </a:prstClr>
              </a:solidFill>
            </a:endParaRPr>
          </a:p>
          <a:p>
            <a:pPr marL="0" indent="0" algn="r" rtl="1">
              <a:buNone/>
            </a:pPr>
            <a:endParaRPr lang="en-US" dirty="0"/>
          </a:p>
        </p:txBody>
      </p:sp>
    </p:spTree>
    <p:extLst>
      <p:ext uri="{BB962C8B-B14F-4D97-AF65-F5344CB8AC3E}">
        <p14:creationId xmlns:p14="http://schemas.microsoft.com/office/powerpoint/2010/main" val="41317373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marR="0" indent="0" algn="just" rtl="1">
              <a:lnSpc>
                <a:spcPct val="150000"/>
              </a:lnSpc>
              <a:buNone/>
            </a:pPr>
            <a:r>
              <a:rPr lang="fa-IR" dirty="0">
                <a:latin typeface="Times New Roman" panose="02020603050405020304" pitchFamily="18" charset="0"/>
                <a:ea typeface="Times New Roman" panose="02020603050405020304" pitchFamily="18" charset="0"/>
              </a:rPr>
              <a:t>9- لحن گفت و گو( مناظره ، پرسش و پاسخ)</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مناظره : یعنی رقابت کردن با یکدیگر در بحث و گفت و گو یا پرسش و پاسخ است.</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لحن پرسش کننده معمولاً تند و محکم ، به دور از خرد گرایی و همراه با فخر فروشی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است.در حالی که لحن پاسخ دهنده همواره آرام و متین و توأم با خرد است.</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مثال:</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 نخستین بار گفتش کز کجایـــــی ؟          بگفت از دار ملــــک آشنایـــــی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بگفت آنجا به صنعت در چه کوشند؟            بگفت انده خرند و جان فروشند»   (نظامی)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رجز خوانی : که هر دو نفر به شرح دلاوری ها و نژاد و افتخارات خود با لحنی </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حماسی می پردازند.مانند : رستم و اسفندیار</a:t>
            </a:r>
            <a:endParaRPr lang="en-US" dirty="0">
              <a:latin typeface="Times New Roman" panose="02020603050405020304" pitchFamily="18" charset="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24283486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marR="0" indent="0" algn="just" rtl="1">
              <a:lnSpc>
                <a:spcPct val="150000"/>
              </a:lnSpc>
              <a:buNone/>
            </a:pPr>
            <a:r>
              <a:rPr lang="fa-IR" dirty="0">
                <a:ea typeface="Times New Roman" panose="02020603050405020304" pitchFamily="18" charset="0"/>
              </a:rPr>
              <a:t>10- لحن طنز:</a:t>
            </a:r>
            <a:endParaRPr lang="en-US" dirty="0">
              <a:ea typeface="Times New Roman" panose="02020603050405020304" pitchFamily="18" charset="0"/>
            </a:endParaRPr>
          </a:p>
          <a:p>
            <a:pPr marL="0" marR="0" indent="0" algn="just" rtl="1">
              <a:lnSpc>
                <a:spcPct val="150000"/>
              </a:lnSpc>
              <a:buNone/>
            </a:pPr>
            <a:r>
              <a:rPr lang="fa-IR" dirty="0">
                <a:ea typeface="Times New Roman" panose="02020603050405020304" pitchFamily="18" charset="0"/>
              </a:rPr>
              <a:t>بیشتر </a:t>
            </a:r>
            <a:r>
              <a:rPr lang="fa-IR" dirty="0">
                <a:ea typeface="Times New Roman" panose="02020603050405020304" pitchFamily="18" charset="0"/>
              </a:rPr>
              <a:t>در قالب حکایت خود نمایی می کند.طنز ها معمولاًدر پایان خود به نتیجه </a:t>
            </a:r>
            <a:endParaRPr lang="en-US" dirty="0">
              <a:ea typeface="Times New Roman" panose="02020603050405020304" pitchFamily="18" charset="0"/>
            </a:endParaRPr>
          </a:p>
          <a:p>
            <a:pPr marL="0" marR="0" indent="0" algn="just" rtl="1">
              <a:lnSpc>
                <a:spcPct val="150000"/>
              </a:lnSpc>
              <a:buNone/>
            </a:pPr>
            <a:r>
              <a:rPr lang="fa-IR" dirty="0">
                <a:ea typeface="Times New Roman" panose="02020603050405020304" pitchFamily="18" charset="0"/>
              </a:rPr>
              <a:t>می رسندوخواننده را تحت تأثیر قرار می دهند و می خنداند.</a:t>
            </a:r>
            <a:endParaRPr lang="en-US" dirty="0">
              <a:ea typeface="Times New Roman" panose="02020603050405020304" pitchFamily="18" charset="0"/>
            </a:endParaRPr>
          </a:p>
          <a:p>
            <a:pPr marL="0" marR="0" indent="0" algn="just" rtl="1">
              <a:lnSpc>
                <a:spcPct val="150000"/>
              </a:lnSpc>
              <a:buNone/>
            </a:pPr>
            <a:r>
              <a:rPr lang="fa-IR" dirty="0">
                <a:ea typeface="Times New Roman" panose="02020603050405020304" pitchFamily="18" charset="0"/>
              </a:rPr>
              <a:t>مثال:</a:t>
            </a:r>
            <a:endParaRPr lang="en-US" dirty="0">
              <a:ea typeface="Times New Roman" panose="02020603050405020304" pitchFamily="18" charset="0"/>
            </a:endParaRPr>
          </a:p>
          <a:p>
            <a:pPr marL="0" marR="0" indent="0" algn="just" rtl="1">
              <a:lnSpc>
                <a:spcPct val="150000"/>
              </a:lnSpc>
              <a:buNone/>
            </a:pPr>
            <a:r>
              <a:rPr lang="fa-IR" dirty="0">
                <a:ea typeface="Times New Roman" panose="02020603050405020304" pitchFamily="18" charset="0"/>
              </a:rPr>
              <a:t>« وای وای ! الهی رودت ببره ! حوصله ام سر رفت...» ( دهخدا)</a:t>
            </a:r>
            <a:endParaRPr lang="en-US" dirty="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27082419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0214" y="404948"/>
            <a:ext cx="8596668" cy="5257591"/>
          </a:xfrm>
        </p:spPr>
        <p:txBody>
          <a:bodyPr>
            <a:normAutofit/>
          </a:bodyPr>
          <a:lstStyle/>
          <a:p>
            <a:pPr marL="0" marR="0" indent="0" algn="just" rtl="1">
              <a:lnSpc>
                <a:spcPct val="150000"/>
              </a:lnSpc>
              <a:buNone/>
            </a:pPr>
            <a:r>
              <a:rPr lang="fa-IR" dirty="0">
                <a:latin typeface="Times New Roman" panose="02020603050405020304" pitchFamily="18" charset="0"/>
                <a:ea typeface="Times New Roman" panose="02020603050405020304" pitchFamily="18" charset="0"/>
              </a:rPr>
              <a:t>برگرفته ار کتاب مبانی خواندن در زبان فارسی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نوشته ی دکتر فریدون اکبری شلدره</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حجت کجانی حصاری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رضاخاتمی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endParaRPr lang="en-US" dirty="0">
              <a:effectLst/>
              <a:ea typeface="Times New Roman" panose="02020603050405020304" pitchFamily="18" charset="0"/>
            </a:endParaRPr>
          </a:p>
        </p:txBody>
      </p:sp>
    </p:spTree>
    <p:extLst>
      <p:ext uri="{BB962C8B-B14F-4D97-AF65-F5344CB8AC3E}">
        <p14:creationId xmlns:p14="http://schemas.microsoft.com/office/powerpoint/2010/main" val="18960113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783771"/>
            <a:ext cx="8596668" cy="5257591"/>
          </a:xfrm>
        </p:spPr>
        <p:txBody>
          <a:bodyPr>
            <a:normAutofit/>
          </a:bodyPr>
          <a:lstStyle/>
          <a:p>
            <a:pPr algn="just" rtl="1">
              <a:lnSpc>
                <a:spcPct val="150000"/>
              </a:lnSpc>
            </a:pPr>
            <a:r>
              <a:rPr lang="fa-IR" dirty="0"/>
              <a:t>لحن چیست؟</a:t>
            </a:r>
            <a:endParaRPr lang="en-US" dirty="0"/>
          </a:p>
          <a:p>
            <a:pPr algn="just" rtl="1">
              <a:lnSpc>
                <a:spcPct val="150000"/>
              </a:lnSpc>
            </a:pPr>
            <a:r>
              <a:rPr lang="fa-IR" dirty="0"/>
              <a:t>لحن یعنی آواز خوش و موزون،نوا،کشیدن صدا،اجتماع حالت های صداهای مختلف.</a:t>
            </a:r>
            <a:endParaRPr lang="en-US" dirty="0"/>
          </a:p>
          <a:p>
            <a:pPr algn="just" rtl="1">
              <a:lnSpc>
                <a:spcPct val="150000"/>
              </a:lnSpc>
            </a:pPr>
            <a:r>
              <a:rPr lang="fa-IR" dirty="0"/>
              <a:t>لحن در اصطلاح چیست ؟نحوۀ خواندن وبیان کردن جملات با توجه به شرایط موجود وفضای حاکم برجمله و کل متن می باشد. باید دانست که به هنگام تلفظ کردن متن ،نه تنها هر متن ،بلکه هر بند وهر جمله نیز به تنهایی اعم از طنز یا جد ،لحن خاص خود را می طلبد و ممکن است درهر بند انواع واقسام لحن ها به کار گرفته شود .در کنار این موارد در هر جمله،هر کلمه نیز می تواند آوای خاص خود را داشته باشد. به طور مثال در شعرها،قافیه ها و ردیف ها در انواع مختلف،آواهای متفاوت وتلفظ های گوناگون را می طلبند ویا ممکن است تأکید شاعر یا نویسنده در هر جملۀ کوتاه روی کلمه ای خاص باشد که با رعایت لحن کامل  وعلایم نگارشی واحوال نویسنده،شکل خاصی به خود می گیرد. </a:t>
            </a:r>
            <a:endParaRPr lang="en-US" dirty="0"/>
          </a:p>
          <a:p>
            <a:pPr marL="0" indent="0" algn="r" rtl="1">
              <a:lnSpc>
                <a:spcPct val="150000"/>
              </a:lnSpc>
              <a:buNone/>
            </a:pPr>
            <a:endParaRPr lang="fa-IR" dirty="0" smtClean="0"/>
          </a:p>
        </p:txBody>
      </p:sp>
    </p:spTree>
    <p:extLst>
      <p:ext uri="{BB962C8B-B14F-4D97-AF65-F5344CB8AC3E}">
        <p14:creationId xmlns:p14="http://schemas.microsoft.com/office/powerpoint/2010/main" val="35079600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783771"/>
            <a:ext cx="8596668" cy="5257591"/>
          </a:xfrm>
        </p:spPr>
        <p:txBody>
          <a:bodyPr>
            <a:normAutofit/>
          </a:bodyPr>
          <a:lstStyle/>
          <a:p>
            <a:pPr marL="0" indent="0" algn="r" rtl="1">
              <a:buNone/>
            </a:pPr>
            <a:r>
              <a:rPr lang="fa-IR" dirty="0" smtClean="0"/>
              <a:t>انواع </a:t>
            </a:r>
            <a:r>
              <a:rPr lang="fa-IR" dirty="0"/>
              <a:t>لحن ها </a:t>
            </a:r>
            <a:endParaRPr lang="en-US" dirty="0"/>
          </a:p>
          <a:p>
            <a:pPr marL="0" indent="0" algn="r" rtl="1">
              <a:buNone/>
            </a:pPr>
            <a:r>
              <a:rPr lang="fa-IR" dirty="0"/>
              <a:t> 1- لحن ستایشی : </a:t>
            </a:r>
            <a:endParaRPr lang="en-US" dirty="0"/>
          </a:p>
          <a:p>
            <a:pPr marL="0" indent="0" algn="r" rtl="1">
              <a:buNone/>
            </a:pPr>
            <a:r>
              <a:rPr lang="fa-IR" dirty="0"/>
              <a:t>ستایش مخصوص خداست و شاعر یا نویسنده در آن خداوند را به خاطر آفرینش</a:t>
            </a:r>
            <a:endParaRPr lang="en-US" dirty="0"/>
          </a:p>
          <a:p>
            <a:pPr marL="0" indent="0" algn="r" rtl="1">
              <a:buNone/>
            </a:pPr>
            <a:r>
              <a:rPr lang="fa-IR" dirty="0"/>
              <a:t>بی همتا ، قدرت بی نظیر و الطاف بی نظیرش می ستاید. </a:t>
            </a:r>
            <a:endParaRPr lang="en-US" dirty="0"/>
          </a:p>
          <a:p>
            <a:pPr marL="0" indent="0" algn="r" rtl="1">
              <a:buNone/>
            </a:pPr>
            <a:r>
              <a:rPr lang="fa-IR" dirty="0"/>
              <a:t>خواننده باید خود را موجودی از آفریده های او بداند که تسلیم او و شاکر بخشش ها-</a:t>
            </a:r>
            <a:endParaRPr lang="en-US" dirty="0"/>
          </a:p>
          <a:p>
            <a:pPr marL="0" indent="0" algn="r" rtl="1">
              <a:buNone/>
            </a:pPr>
            <a:r>
              <a:rPr lang="fa-IR" dirty="0"/>
              <a:t>ی اوست.</a:t>
            </a:r>
            <a:endParaRPr lang="en-US" dirty="0"/>
          </a:p>
          <a:p>
            <a:pPr marL="0" indent="0" algn="r" rtl="1">
              <a:buNone/>
            </a:pPr>
            <a:r>
              <a:rPr lang="fa-IR" dirty="0"/>
              <a:t>مثال: «آفــرین ،جـــان آفـــرین پاک را             آن که جان بخشید و ایمــان خاک را </a:t>
            </a:r>
            <a:endParaRPr lang="en-US" dirty="0"/>
          </a:p>
          <a:p>
            <a:pPr marL="0" indent="0" algn="r" rtl="1">
              <a:buNone/>
            </a:pPr>
            <a:r>
              <a:rPr lang="fa-IR" dirty="0"/>
              <a:t>     آسمان چون خیمه ای بر پای کرد             بی ستون کرد و زمینش جای کرد »</a:t>
            </a:r>
            <a:endParaRPr lang="en-US" dirty="0"/>
          </a:p>
          <a:p>
            <a:pPr marL="0" indent="0" algn="r" rtl="1">
              <a:buNone/>
            </a:pPr>
            <a:r>
              <a:rPr lang="fa-IR" dirty="0"/>
              <a:t>(عطار)</a:t>
            </a:r>
            <a:endParaRPr lang="en-US" dirty="0"/>
          </a:p>
        </p:txBody>
      </p:sp>
    </p:spTree>
    <p:extLst>
      <p:ext uri="{BB962C8B-B14F-4D97-AF65-F5344CB8AC3E}">
        <p14:creationId xmlns:p14="http://schemas.microsoft.com/office/powerpoint/2010/main" val="7742901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indent="0" algn="r" rtl="1">
              <a:buNone/>
            </a:pPr>
            <a:r>
              <a:rPr lang="fa-IR" dirty="0"/>
              <a:t>2- لحن مدح:</a:t>
            </a:r>
            <a:endParaRPr lang="en-US" dirty="0"/>
          </a:p>
          <a:p>
            <a:pPr marL="0" indent="0" algn="r" rtl="1">
              <a:buNone/>
            </a:pPr>
            <a:r>
              <a:rPr lang="fa-IR" dirty="0"/>
              <a:t>مدح نوشته ای در باره ی انسان است که شاعر از طریق آن ، با کوچک تر دانستن </a:t>
            </a:r>
            <a:endParaRPr lang="en-US" dirty="0"/>
          </a:p>
          <a:p>
            <a:pPr marL="0" indent="0" algn="r" rtl="1">
              <a:buNone/>
            </a:pPr>
            <a:r>
              <a:rPr lang="fa-IR" dirty="0"/>
              <a:t>خود در مقابل ممدوح ، به بیان مطالبی می پرازد. اختلاف آن با ستایش در این است</a:t>
            </a:r>
            <a:endParaRPr lang="en-US" dirty="0"/>
          </a:p>
          <a:p>
            <a:pPr marL="0" indent="0" algn="r" rtl="1">
              <a:buNone/>
            </a:pPr>
            <a:r>
              <a:rPr lang="fa-IR" dirty="0"/>
              <a:t>که در ستایش ، شاعر یا نویسنده آزادانه تر می تواند حرف خود را بزند امّا در مدح ،</a:t>
            </a:r>
            <a:endParaRPr lang="en-US" dirty="0"/>
          </a:p>
          <a:p>
            <a:pPr marL="0" indent="0" algn="r" rtl="1">
              <a:buNone/>
            </a:pPr>
            <a:r>
              <a:rPr lang="fa-IR" dirty="0"/>
              <a:t>به ویژه مدح حاکمان ، این کار امکان پذیر نیست.</a:t>
            </a:r>
            <a:endParaRPr lang="en-US" dirty="0"/>
          </a:p>
          <a:p>
            <a:pPr marL="0" indent="0" algn="r" rtl="1">
              <a:buNone/>
            </a:pPr>
            <a:r>
              <a:rPr lang="fa-IR" dirty="0"/>
              <a:t>انواع مدح : </a:t>
            </a:r>
            <a:endParaRPr lang="en-US" dirty="0"/>
          </a:p>
          <a:p>
            <a:pPr marL="0" indent="0" algn="r" rtl="1">
              <a:buNone/>
            </a:pPr>
            <a:r>
              <a:rPr lang="fa-IR" dirty="0"/>
              <a:t>مدح بزرگان دینی و مذ هبی </a:t>
            </a:r>
            <a:endParaRPr lang="en-US" dirty="0"/>
          </a:p>
          <a:p>
            <a:pPr marL="0" indent="0" algn="r" rtl="1">
              <a:buNone/>
            </a:pPr>
            <a:r>
              <a:rPr lang="fa-IR" dirty="0"/>
              <a:t>محمّد کآفرینش هست خاکش       هزاران آفرین بر جان پاکش</a:t>
            </a:r>
            <a:endParaRPr lang="en-US" dirty="0"/>
          </a:p>
          <a:p>
            <a:pPr marL="0" indent="0" algn="r" rtl="1">
              <a:buNone/>
            </a:pPr>
            <a:r>
              <a:rPr lang="fa-IR" dirty="0"/>
              <a:t>چراغ افروز چشم اهل بینش           طـــراز کارگـــاه آفـــرینش       (نظامی)</a:t>
            </a:r>
            <a:endParaRPr lang="en-US" dirty="0"/>
          </a:p>
          <a:p>
            <a:pPr marL="0" indent="0" algn="r" rtl="1">
              <a:buNone/>
            </a:pPr>
            <a:endParaRPr lang="en-US" dirty="0"/>
          </a:p>
        </p:txBody>
      </p:sp>
    </p:spTree>
    <p:extLst>
      <p:ext uri="{BB962C8B-B14F-4D97-AF65-F5344CB8AC3E}">
        <p14:creationId xmlns:p14="http://schemas.microsoft.com/office/powerpoint/2010/main" val="1366606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marR="0" indent="0" algn="just" rtl="1">
              <a:lnSpc>
                <a:spcPct val="150000"/>
              </a:lnSpc>
              <a:buNone/>
            </a:pPr>
            <a:r>
              <a:rPr lang="fa-IR" sz="2000" dirty="0" smtClean="0">
                <a:latin typeface="Times New Roman" panose="02020603050405020304" pitchFamily="18" charset="0"/>
                <a:ea typeface="Times New Roman" panose="02020603050405020304" pitchFamily="18" charset="0"/>
              </a:rPr>
              <a:t>3-مدح </a:t>
            </a:r>
            <a:r>
              <a:rPr lang="fa-IR" sz="2000" dirty="0">
                <a:latin typeface="Times New Roman" panose="02020603050405020304" pitchFamily="18" charset="0"/>
                <a:ea typeface="Times New Roman" panose="02020603050405020304" pitchFamily="18" charset="0"/>
              </a:rPr>
              <a:t>سلاطین و حاکمان</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 آیا شنیده هنرهای خسروان عجـــم          بیا ز خسرو خاور عیان ببین تو هنر ...</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در این جهان که تواند چو شاه بود به  </a:t>
            </a:r>
            <a:r>
              <a:rPr lang="fa-IR" sz="2000" dirty="0" smtClean="0">
                <a:latin typeface="Times New Roman" panose="02020603050405020304" pitchFamily="18" charset="0"/>
                <a:ea typeface="Times New Roman" panose="02020603050405020304" pitchFamily="18" charset="0"/>
              </a:rPr>
              <a:t> کـــدام </a:t>
            </a:r>
            <a:r>
              <a:rPr lang="fa-IR" sz="2000" dirty="0">
                <a:latin typeface="Times New Roman" panose="02020603050405020304" pitchFamily="18" charset="0"/>
                <a:ea typeface="Times New Roman" panose="02020603050405020304" pitchFamily="18" charset="0"/>
              </a:rPr>
              <a:t>خار بود چون صنوبر و عرعر          (فلاح)</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مدح افرادی بزرگ که خدمتی به جامعه یا شخصی کرده اند .</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«آفرین بر روان فردوســــی       آن همایون نهاد فرخنده</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او نه استاد بود و ما شاگرد      او خداوند بود و ما بنده  »         ( انوری)</a:t>
            </a:r>
            <a:endParaRPr lang="en-US" sz="2000" dirty="0">
              <a:latin typeface="Times New Roman" panose="02020603050405020304" pitchFamily="18" charset="0"/>
              <a:ea typeface="Times New Roman" panose="02020603050405020304" pitchFamily="18" charset="0"/>
            </a:endParaRPr>
          </a:p>
          <a:p>
            <a:pPr marL="0" indent="0" algn="r" rtl="1">
              <a:buNone/>
            </a:pPr>
            <a:endParaRPr lang="en-US" sz="2000" dirty="0"/>
          </a:p>
        </p:txBody>
      </p:sp>
    </p:spTree>
    <p:extLst>
      <p:ext uri="{BB962C8B-B14F-4D97-AF65-F5344CB8AC3E}">
        <p14:creationId xmlns:p14="http://schemas.microsoft.com/office/powerpoint/2010/main" val="1771040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marR="0" indent="0" algn="just" rtl="1">
              <a:lnSpc>
                <a:spcPct val="150000"/>
              </a:lnSpc>
              <a:buNone/>
            </a:pPr>
            <a:r>
              <a:rPr lang="fa-IR" sz="2000" dirty="0" smtClean="0">
                <a:latin typeface="Times New Roman" panose="02020603050405020304" pitchFamily="18" charset="0"/>
                <a:ea typeface="Times New Roman" panose="02020603050405020304" pitchFamily="18" charset="0"/>
              </a:rPr>
              <a:t>3- لحن خاطره :</a:t>
            </a:r>
            <a:endParaRPr lang="en-US" sz="2000" dirty="0" smtClean="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smtClean="0">
                <a:latin typeface="Times New Roman" panose="02020603050405020304" pitchFamily="18" charset="0"/>
                <a:ea typeface="Times New Roman" panose="02020603050405020304" pitchFamily="18" charset="0"/>
              </a:rPr>
              <a:t>داستان </a:t>
            </a:r>
            <a:r>
              <a:rPr lang="fa-IR" sz="2000" dirty="0">
                <a:latin typeface="Times New Roman" panose="02020603050405020304" pitchFamily="18" charset="0"/>
                <a:ea typeface="Times New Roman" panose="02020603050405020304" pitchFamily="18" charset="0"/>
              </a:rPr>
              <a:t>یا حادثه ای است که در خاطر انسان باقی می ماند و آن قدر برای نویسنده </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smtClean="0">
                <a:latin typeface="Times New Roman" panose="02020603050405020304" pitchFamily="18" charset="0"/>
                <a:ea typeface="Times New Roman" panose="02020603050405020304" pitchFamily="18" charset="0"/>
              </a:rPr>
              <a:t>اهمّیّت داشته که آن را نوشته است.خواننده ی خاطره ها باید آن را به شیوه ای بخواند</a:t>
            </a:r>
            <a:endParaRPr lang="en-US" sz="2000" dirty="0" smtClean="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smtClean="0">
                <a:latin typeface="Times New Roman" panose="02020603050405020304" pitchFamily="18" charset="0"/>
                <a:ea typeface="Times New Roman" panose="02020603050405020304" pitchFamily="18" charset="0"/>
              </a:rPr>
              <a:t>که </a:t>
            </a:r>
            <a:r>
              <a:rPr lang="fa-IR" sz="2000" dirty="0">
                <a:latin typeface="Times New Roman" panose="02020603050405020304" pitchFamily="18" charset="0"/>
                <a:ea typeface="Times New Roman" panose="02020603050405020304" pitchFamily="18" charset="0"/>
              </a:rPr>
              <a:t>گویی ماجرا برای خودش اتّفاق افتاده است.</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انواع خاطره : خاطرات بد ، خاطرات خوش ، عجیب ، اوّلین آشنایی ها و برخوردها با اشیا </a:t>
            </a:r>
            <a:endParaRPr lang="en-US" sz="20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sz="2000" dirty="0">
                <a:latin typeface="Times New Roman" panose="02020603050405020304" pitchFamily="18" charset="0"/>
                <a:ea typeface="Times New Roman" panose="02020603050405020304" pitchFamily="18" charset="0"/>
              </a:rPr>
              <a:t>و افراد و...</a:t>
            </a:r>
            <a:endParaRPr lang="en-US" sz="2000" dirty="0">
              <a:latin typeface="Times New Roman" panose="02020603050405020304" pitchFamily="18" charset="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1792943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a:bodyPr>
          <a:lstStyle/>
          <a:p>
            <a:pPr marL="0" marR="0" indent="0" algn="just" rtl="1">
              <a:lnSpc>
                <a:spcPct val="150000"/>
              </a:lnSpc>
              <a:buNone/>
            </a:pPr>
            <a:r>
              <a:rPr lang="fa-IR" dirty="0">
                <a:latin typeface="Times New Roman" panose="02020603050405020304" pitchFamily="18" charset="0"/>
                <a:ea typeface="Times New Roman" panose="02020603050405020304" pitchFamily="18" charset="0"/>
              </a:rPr>
              <a:t>4- لحن حماسی :</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حماسه به معنای داستان دلاوری و شجاعت است . کسی که شعر حماسی را می خواند</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باید به گونه ای بخواند که این دلاوری ها را به شنونده منتقل کند،پس لحن حماسی ، لحنی</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کوبنده و استوار است .</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مثال:</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«به مغز پشنگ اندرآمـد شتاب         ت تن تن ، ت تن تن ، ت تن تن ، ت تن </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چو دید آن سهی قدّ افراسیاب         ت تن تن ، ت تن تن ، ت تن تن ، ت تن</a:t>
            </a:r>
            <a:endParaRPr lang="en-US" sz="1600"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                                                                                      (فردوسی)</a:t>
            </a:r>
            <a:endParaRPr lang="en-US" sz="1600" dirty="0">
              <a:latin typeface="Times New Roman" panose="02020603050405020304" pitchFamily="18" charset="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3651555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4271" y="326571"/>
            <a:ext cx="8596668" cy="5257591"/>
          </a:xfrm>
        </p:spPr>
        <p:txBody>
          <a:bodyPr>
            <a:normAutofit/>
          </a:bodyPr>
          <a:lstStyle/>
          <a:p>
            <a:pPr marL="0" marR="0" indent="0" algn="just" rtl="1">
              <a:lnSpc>
                <a:spcPct val="150000"/>
              </a:lnSpc>
              <a:buNone/>
            </a:pPr>
            <a:r>
              <a:rPr lang="fa-IR" dirty="0">
                <a:latin typeface="Times New Roman" panose="02020603050405020304" pitchFamily="18" charset="0"/>
                <a:ea typeface="Times New Roman" panose="02020603050405020304" pitchFamily="18" charset="0"/>
              </a:rPr>
              <a:t>5- لحن داستانی – روایی: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حکایت ، تعریف کردن صمیمانه ی داستانی کوتاه با آهنگی نرم و ملایم است به گونه ای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که شنونده یا از آن پند بگیرد یا تحت تأثیر قرار بگیرد.</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حکایات معمولاً با عباراتی نظیر"آورده اند که ..." ، "یکی را شنیدم ..."، "روزی ..."، </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 شنیدم ..." ،" نقل است که ..."،" یکی بود ، یکی نبود"</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مثال:</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«یک روز به وقت نیم روزان          شد پیش شبان ، ز درد سوزان»      (فتوحی)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«شنیدم که خروسی بود جهان دیده ...»( وراوینی)</a:t>
            </a:r>
            <a:endParaRPr lang="en-US" dirty="0">
              <a:latin typeface="Times New Roman" panose="02020603050405020304" pitchFamily="18" charset="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13806095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Autofit/>
          </a:bodyPr>
          <a:lstStyle/>
          <a:p>
            <a:pPr marL="0" marR="0" indent="0" algn="just" rtl="1">
              <a:lnSpc>
                <a:spcPct val="150000"/>
              </a:lnSpc>
              <a:buNone/>
            </a:pPr>
            <a:r>
              <a:rPr lang="fa-IR" dirty="0">
                <a:latin typeface="Times New Roman" panose="02020603050405020304" pitchFamily="18" charset="0"/>
                <a:ea typeface="Times New Roman" panose="02020603050405020304" pitchFamily="18" charset="0"/>
              </a:rPr>
              <a:t>6- لحن تعلیمی:</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این لحن به لحن اندرزی نیز موسوم است، تلاش می کند با گویشی آرام در دل شنونده</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نفوذ کرده و نکات مهمّ خوب زیستن رابه مخاطب خود القا کند.در ایران این گونه نوشته </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بیشتر برای پندو اندرز به کار می رود.</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مثال:</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«زخـــــاک آفریــــــدت خداونـــــــد پاک          پس ای بنده !افتادگی کن چو خاک</a:t>
            </a:r>
            <a:endParaRPr lang="en-US" dirty="0">
              <a:latin typeface="Times New Roman" panose="02020603050405020304" pitchFamily="18" charset="0"/>
              <a:ea typeface="Times New Roman" panose="02020603050405020304" pitchFamily="18" charset="0"/>
            </a:endParaRPr>
          </a:p>
          <a:p>
            <a:pPr marL="0" marR="0" indent="0" algn="just" rtl="1">
              <a:lnSpc>
                <a:spcPct val="150000"/>
              </a:lnSpc>
              <a:buNone/>
            </a:pPr>
            <a:r>
              <a:rPr lang="fa-IR" dirty="0">
                <a:latin typeface="Times New Roman" panose="02020603050405020304" pitchFamily="18" charset="0"/>
                <a:ea typeface="Times New Roman" panose="02020603050405020304" pitchFamily="18" charset="0"/>
              </a:rPr>
              <a:t>حریص و جهان سوز و سرکش مباش        زخــــاک آفریـــدت ، آتش مبـــاش»       (سعدی)</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1751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299</TotalTime>
  <Words>814</Words>
  <Application>Microsoft Office PowerPoint</Application>
  <PresentationFormat>Widescreen</PresentationFormat>
  <Paragraphs>99</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Tahoma</vt:lpstr>
      <vt:lpstr>Times New Roman</vt:lpstr>
      <vt:lpstr>Trebuchet MS</vt:lpstr>
      <vt:lpstr>Wingdings 3</vt:lpstr>
      <vt:lpstr>Facet</vt:lpstr>
      <vt:lpstr>با نام خدا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با یاد خدا</dc:title>
  <dc:creator>Center</dc:creator>
  <cp:lastModifiedBy>Moorche</cp:lastModifiedBy>
  <cp:revision>38</cp:revision>
  <dcterms:created xsi:type="dcterms:W3CDTF">2019-12-30T15:26:05Z</dcterms:created>
  <dcterms:modified xsi:type="dcterms:W3CDTF">2020-04-05T15:16:32Z</dcterms:modified>
</cp:coreProperties>
</file>