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9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3" r:id="rId9"/>
    <p:sldId id="262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85" r:id="rId18"/>
    <p:sldId id="273" r:id="rId19"/>
    <p:sldId id="274" r:id="rId20"/>
    <p:sldId id="275" r:id="rId21"/>
    <p:sldId id="276" r:id="rId22"/>
    <p:sldId id="277" r:id="rId23"/>
    <p:sldId id="279" r:id="rId24"/>
    <p:sldId id="280" r:id="rId25"/>
    <p:sldId id="281" r:id="rId26"/>
    <p:sldId id="282" r:id="rId27"/>
    <p:sldId id="283" r:id="rId28"/>
    <p:sldId id="284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09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9ADA-8378-4FDE-898A-D4F9DDEC6F0B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030D-9CC5-494B-A98E-2F22AC2E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499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9ADA-8378-4FDE-898A-D4F9DDEC6F0B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030D-9CC5-494B-A98E-2F22AC2E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244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9ADA-8378-4FDE-898A-D4F9DDEC6F0B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030D-9CC5-494B-A98E-2F22AC2ED42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04983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9ADA-8378-4FDE-898A-D4F9DDEC6F0B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030D-9CC5-494B-A98E-2F22AC2E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83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9ADA-8378-4FDE-898A-D4F9DDEC6F0B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030D-9CC5-494B-A98E-2F22AC2ED42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5985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9ADA-8378-4FDE-898A-D4F9DDEC6F0B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030D-9CC5-494B-A98E-2F22AC2E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24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9ADA-8378-4FDE-898A-D4F9DDEC6F0B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030D-9CC5-494B-A98E-2F22AC2E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84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9ADA-8378-4FDE-898A-D4F9DDEC6F0B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030D-9CC5-494B-A98E-2F22AC2E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364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9ADA-8378-4FDE-898A-D4F9DDEC6F0B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030D-9CC5-494B-A98E-2F22AC2E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962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9ADA-8378-4FDE-898A-D4F9DDEC6F0B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030D-9CC5-494B-A98E-2F22AC2E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19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9ADA-8378-4FDE-898A-D4F9DDEC6F0B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030D-9CC5-494B-A98E-2F22AC2E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68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9ADA-8378-4FDE-898A-D4F9DDEC6F0B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030D-9CC5-494B-A98E-2F22AC2E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374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9ADA-8378-4FDE-898A-D4F9DDEC6F0B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030D-9CC5-494B-A98E-2F22AC2E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70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9ADA-8378-4FDE-898A-D4F9DDEC6F0B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030D-9CC5-494B-A98E-2F22AC2E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4575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9ADA-8378-4FDE-898A-D4F9DDEC6F0B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030D-9CC5-494B-A98E-2F22AC2E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2878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29ADA-8378-4FDE-898A-D4F9DDEC6F0B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030D-9CC5-494B-A98E-2F22AC2E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868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29ADA-8378-4FDE-898A-D4F9DDEC6F0B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55A030D-9CC5-494B-A98E-2F22AC2E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870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0" r:id="rId1"/>
    <p:sldLayoutId id="2147484181" r:id="rId2"/>
    <p:sldLayoutId id="2147484182" r:id="rId3"/>
    <p:sldLayoutId id="2147484183" r:id="rId4"/>
    <p:sldLayoutId id="2147484184" r:id="rId5"/>
    <p:sldLayoutId id="2147484185" r:id="rId6"/>
    <p:sldLayoutId id="2147484186" r:id="rId7"/>
    <p:sldLayoutId id="2147484187" r:id="rId8"/>
    <p:sldLayoutId id="2147484188" r:id="rId9"/>
    <p:sldLayoutId id="2147484189" r:id="rId10"/>
    <p:sldLayoutId id="2147484190" r:id="rId11"/>
    <p:sldLayoutId id="2147484191" r:id="rId12"/>
    <p:sldLayoutId id="2147484192" r:id="rId13"/>
    <p:sldLayoutId id="2147484193" r:id="rId14"/>
    <p:sldLayoutId id="2147484194" r:id="rId15"/>
    <p:sldLayoutId id="214748419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2056" y="476519"/>
            <a:ext cx="8907887" cy="824247"/>
          </a:xfrm>
        </p:spPr>
        <p:txBody>
          <a:bodyPr>
            <a:noAutofit/>
          </a:bodyPr>
          <a:lstStyle/>
          <a:p>
            <a:r>
              <a:rPr lang="fa-IR" sz="5400" b="1" dirty="0" smtClean="0">
                <a:solidFill>
                  <a:schemeClr val="accent5"/>
                </a:solidFill>
                <a:latin typeface="Agency FB" panose="020B0503020202020204" pitchFamily="34" charset="0"/>
              </a:rPr>
              <a:t>        زبان</a:t>
            </a:r>
            <a:endParaRPr lang="en-US" sz="5400" b="1" dirty="0">
              <a:solidFill>
                <a:schemeClr val="accent5"/>
              </a:solidFill>
              <a:latin typeface="Agency FB" panose="020B05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1300766"/>
            <a:ext cx="8103328" cy="5241702"/>
          </a:xfrm>
        </p:spPr>
        <p:txBody>
          <a:bodyPr>
            <a:normAutofit fontScale="92500"/>
          </a:bodyPr>
          <a:lstStyle/>
          <a:p>
            <a:pPr algn="r"/>
            <a:r>
              <a:rPr lang="fa-IR" sz="3200" dirty="0">
                <a:solidFill>
                  <a:srgbClr val="C00000"/>
                </a:solidFill>
              </a:rPr>
              <a:t>زبان </a:t>
            </a:r>
            <a:r>
              <a:rPr lang="fa-IR" sz="3200" dirty="0" smtClean="0">
                <a:solidFill>
                  <a:srgbClr val="C00000"/>
                </a:solidFill>
              </a:rPr>
              <a:t>دستگاهی </a:t>
            </a:r>
            <a:r>
              <a:rPr lang="fa-IR" sz="3200" dirty="0">
                <a:solidFill>
                  <a:srgbClr val="C00000"/>
                </a:solidFill>
              </a:rPr>
              <a:t>از علایم و نشانه های قراردادی برای ایجاد ارتباط، انتقال مفاهیم و اطلاعات است.</a:t>
            </a:r>
            <a:endParaRPr lang="en-US" sz="3200" dirty="0">
              <a:solidFill>
                <a:srgbClr val="C00000"/>
              </a:solidFill>
            </a:endParaRPr>
          </a:p>
          <a:p>
            <a:pPr algn="r"/>
            <a:r>
              <a:rPr lang="fa-IR" sz="3200" dirty="0">
                <a:solidFill>
                  <a:srgbClr val="C00000"/>
                </a:solidFill>
              </a:rPr>
              <a:t>ویژگی های زبان:</a:t>
            </a:r>
          </a:p>
          <a:p>
            <a:pPr algn="r"/>
            <a:r>
              <a:rPr lang="fa-IR" sz="3200" dirty="0">
                <a:solidFill>
                  <a:srgbClr val="C00000"/>
                </a:solidFill>
              </a:rPr>
              <a:t>1- نمادین و علامتی</a:t>
            </a:r>
          </a:p>
          <a:p>
            <a:pPr algn="r"/>
            <a:r>
              <a:rPr lang="fa-IR" sz="3200" dirty="0">
                <a:solidFill>
                  <a:srgbClr val="C00000"/>
                </a:solidFill>
              </a:rPr>
              <a:t>2-منطقی و معنی دار بودن زبان، اما نمادهای زبانی اکثراً ارتباط منطقی با پدیده ها ندارند.</a:t>
            </a:r>
          </a:p>
          <a:p>
            <a:pPr algn="r"/>
            <a:r>
              <a:rPr lang="fa-IR" sz="3200" dirty="0">
                <a:solidFill>
                  <a:srgbClr val="C00000"/>
                </a:solidFill>
              </a:rPr>
              <a:t>3- زاینده</a:t>
            </a:r>
          </a:p>
          <a:p>
            <a:pPr algn="r"/>
            <a:r>
              <a:rPr lang="fa-IR" sz="3200" dirty="0">
                <a:solidFill>
                  <a:srgbClr val="C00000"/>
                </a:solidFill>
              </a:rPr>
              <a:t>4- قانونمند </a:t>
            </a:r>
            <a:r>
              <a:rPr lang="fa-IR" sz="3200" dirty="0" smtClean="0">
                <a:solidFill>
                  <a:srgbClr val="C00000"/>
                </a:solidFill>
              </a:rPr>
              <a:t>بودن</a:t>
            </a:r>
          </a:p>
          <a:p>
            <a:pPr algn="r"/>
            <a:r>
              <a:rPr lang="fa-IR" sz="3200" i="1" dirty="0">
                <a:solidFill>
                  <a:srgbClr val="7030A0"/>
                </a:solidFill>
              </a:rPr>
              <a:t>زبان یکی از توانایی های ذهن انسان </a:t>
            </a:r>
            <a:r>
              <a:rPr lang="fa-IR" sz="3200" i="1" dirty="0" smtClean="0">
                <a:solidFill>
                  <a:srgbClr val="7030A0"/>
                </a:solidFill>
              </a:rPr>
              <a:t>است</a:t>
            </a:r>
            <a:endParaRPr lang="en-US" sz="3200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525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-682580"/>
            <a:ext cx="9144000" cy="3059202"/>
          </a:xfrm>
        </p:spPr>
        <p:txBody>
          <a:bodyPr>
            <a:noAutofit/>
          </a:bodyPr>
          <a:lstStyle/>
          <a:p>
            <a:pPr algn="r" rtl="1"/>
            <a:r>
              <a:rPr lang="fa-IR" sz="2800" dirty="0" smtClean="0">
                <a:solidFill>
                  <a:schemeClr val="accent5"/>
                </a:solidFill>
              </a:rPr>
              <a:t>پس </a:t>
            </a:r>
            <a:r>
              <a:rPr lang="ar-SA" sz="2800" dirty="0" smtClean="0">
                <a:solidFill>
                  <a:schemeClr val="accent5"/>
                </a:solidFill>
              </a:rPr>
              <a:t>زبان </a:t>
            </a:r>
            <a:r>
              <a:rPr lang="ar-SA" sz="2800" dirty="0">
                <a:solidFill>
                  <a:schemeClr val="accent5"/>
                </a:solidFill>
              </a:rPr>
              <a:t>وسیله ای برای بیان مقصود یا رساندن پیام است و از این منظر به سه گونه تقسیم میشود: زبان علمی، زبان عام و زبان ادبی</a:t>
            </a:r>
            <a:r>
              <a:rPr lang="en-US" sz="2800" dirty="0" smtClean="0"/>
              <a:t>.</a:t>
            </a:r>
            <a:r>
              <a:rPr lang="fa-IR" sz="2800" dirty="0" smtClean="0"/>
              <a:t/>
            </a:r>
            <a:br>
              <a:rPr lang="fa-IR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1600" dirty="0" smtClean="0"/>
              <a:t>.</a:t>
            </a:r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828801"/>
            <a:ext cx="8972282" cy="4623514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rgbClr val="7030A0"/>
                </a:solidFill>
              </a:rPr>
              <a:t>زبان علمی</a:t>
            </a:r>
            <a:r>
              <a:rPr lang="fa-IR" b="1" dirty="0">
                <a:solidFill>
                  <a:srgbClr val="7030A0"/>
                </a:solidFill>
              </a:rPr>
              <a:t>: </a:t>
            </a:r>
            <a:endParaRPr lang="fa-IR" b="1" dirty="0" smtClean="0">
              <a:solidFill>
                <a:srgbClr val="7030A0"/>
              </a:solidFill>
            </a:endParaRPr>
          </a:p>
          <a:p>
            <a:pPr algn="r" rtl="1"/>
            <a:r>
              <a:rPr lang="fa-IR" b="1" dirty="0" smtClean="0">
                <a:solidFill>
                  <a:srgbClr val="C00000"/>
                </a:solidFill>
              </a:rPr>
              <a:t>دارای جنبه اطلاع رسانی صرف با سبک رسمی</a:t>
            </a:r>
            <a:r>
              <a:rPr lang="fa-IR" b="1" dirty="0">
                <a:solidFill>
                  <a:srgbClr val="C00000"/>
                </a:solidFill>
              </a:rPr>
              <a:t/>
            </a:r>
            <a:br>
              <a:rPr lang="fa-IR" b="1" dirty="0">
                <a:solidFill>
                  <a:srgbClr val="C00000"/>
                </a:solidFill>
              </a:rPr>
            </a:br>
            <a:r>
              <a:rPr lang="fa-IR" b="1" dirty="0">
                <a:solidFill>
                  <a:srgbClr val="C00000"/>
                </a:solidFill>
              </a:rPr>
              <a:t/>
            </a:r>
            <a:br>
              <a:rPr lang="fa-IR" b="1" dirty="0">
                <a:solidFill>
                  <a:srgbClr val="C00000"/>
                </a:solidFill>
              </a:rPr>
            </a:br>
            <a:r>
              <a:rPr lang="fa-IR" b="1" dirty="0">
                <a:solidFill>
                  <a:srgbClr val="C00000"/>
                </a:solidFill>
              </a:rPr>
              <a:t>شفاف، روشن، بی حاشیه، ساده و بی تکلف</a:t>
            </a:r>
            <a:br>
              <a:rPr lang="fa-IR" b="1" dirty="0">
                <a:solidFill>
                  <a:srgbClr val="C00000"/>
                </a:solidFill>
              </a:rPr>
            </a:br>
            <a:r>
              <a:rPr lang="fa-IR" b="1" dirty="0">
                <a:solidFill>
                  <a:srgbClr val="C00000"/>
                </a:solidFill>
              </a:rPr>
              <a:t/>
            </a:r>
            <a:br>
              <a:rPr lang="fa-IR" b="1" dirty="0">
                <a:solidFill>
                  <a:srgbClr val="C00000"/>
                </a:solidFill>
              </a:rPr>
            </a:br>
            <a:r>
              <a:rPr lang="ar-SA" b="1" dirty="0">
                <a:solidFill>
                  <a:srgbClr val="C00000"/>
                </a:solidFill>
              </a:rPr>
              <a:t> </a:t>
            </a:r>
            <a:r>
              <a:rPr lang="fa-IR" b="1" dirty="0">
                <a:solidFill>
                  <a:srgbClr val="C00000"/>
                </a:solidFill>
              </a:rPr>
              <a:t>بدون پیچیدگی و ابهام (این عناصر مانع انتقال پیام و رساندن مفهوم)</a:t>
            </a:r>
            <a:br>
              <a:rPr lang="fa-IR" b="1" dirty="0">
                <a:solidFill>
                  <a:srgbClr val="C00000"/>
                </a:solidFill>
              </a:rPr>
            </a:br>
            <a:r>
              <a:rPr lang="fa-IR" b="1" dirty="0">
                <a:solidFill>
                  <a:srgbClr val="C00000"/>
                </a:solidFill>
              </a:rPr>
              <a:t/>
            </a:r>
            <a:br>
              <a:rPr lang="fa-IR" b="1" dirty="0">
                <a:solidFill>
                  <a:srgbClr val="C00000"/>
                </a:solidFill>
              </a:rPr>
            </a:br>
            <a:r>
              <a:rPr lang="fa-IR" b="1" dirty="0">
                <a:solidFill>
                  <a:srgbClr val="C00000"/>
                </a:solidFill>
              </a:rPr>
              <a:t>عدم </a:t>
            </a:r>
            <a:r>
              <a:rPr lang="fa-IR" b="1" dirty="0" smtClean="0">
                <a:solidFill>
                  <a:srgbClr val="C00000"/>
                </a:solidFill>
              </a:rPr>
              <a:t>استفاده از </a:t>
            </a:r>
            <a:r>
              <a:rPr lang="fa-IR" b="1" dirty="0">
                <a:solidFill>
                  <a:srgbClr val="C00000"/>
                </a:solidFill>
              </a:rPr>
              <a:t>آرایه های ادبی و نوآوری های </a:t>
            </a:r>
            <a:r>
              <a:rPr lang="fa-IR" b="1" dirty="0" smtClean="0">
                <a:solidFill>
                  <a:srgbClr val="C00000"/>
                </a:solidFill>
              </a:rPr>
              <a:t>کلامی</a:t>
            </a:r>
            <a:r>
              <a:rPr lang="fa-IR" b="1" dirty="0">
                <a:solidFill>
                  <a:srgbClr val="C00000"/>
                </a:solidFill>
              </a:rPr>
              <a:t/>
            </a:r>
            <a:br>
              <a:rPr lang="fa-IR" b="1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/>
            </a:r>
            <a:br>
              <a:rPr lang="en-US" dirty="0">
                <a:solidFill>
                  <a:srgbClr val="C00000"/>
                </a:solidFill>
              </a:rPr>
            </a:br>
            <a:r>
              <a:rPr lang="fa-IR" b="1" dirty="0">
                <a:solidFill>
                  <a:srgbClr val="C00000"/>
                </a:solidFill>
              </a:rPr>
              <a:t>دور از لفاظی، بیان احساسات، تعارف ها، داوری و جانبداری</a:t>
            </a:r>
            <a:br>
              <a:rPr lang="fa-IR" b="1" dirty="0">
                <a:solidFill>
                  <a:srgbClr val="C00000"/>
                </a:solidFill>
              </a:rPr>
            </a:br>
            <a:r>
              <a:rPr lang="fa-IR" b="1" dirty="0">
                <a:solidFill>
                  <a:srgbClr val="C00000"/>
                </a:solidFill>
              </a:rPr>
              <a:t/>
            </a:r>
            <a:br>
              <a:rPr lang="fa-IR" b="1" dirty="0">
                <a:solidFill>
                  <a:srgbClr val="C00000"/>
                </a:solidFill>
              </a:rPr>
            </a:br>
            <a:r>
              <a:rPr lang="fa-IR" b="1" dirty="0" smtClean="0">
                <a:solidFill>
                  <a:srgbClr val="C00000"/>
                </a:solidFill>
              </a:rPr>
              <a:t>جدی، برهانی، اثباتی و استوار بر منطق استدلالی</a:t>
            </a:r>
          </a:p>
          <a:p>
            <a:pPr algn="r" rtl="1"/>
            <a:r>
              <a:rPr lang="fa-IR" b="1" dirty="0">
                <a:solidFill>
                  <a:srgbClr val="C00000"/>
                </a:solidFill>
              </a:rPr>
              <a:t/>
            </a:r>
            <a:br>
              <a:rPr lang="fa-IR" b="1" dirty="0">
                <a:solidFill>
                  <a:srgbClr val="C00000"/>
                </a:solidFill>
              </a:rPr>
            </a:br>
            <a:r>
              <a:rPr lang="fa-IR" b="1" dirty="0" smtClean="0">
                <a:solidFill>
                  <a:srgbClr val="C00000"/>
                </a:solidFill>
              </a:rPr>
              <a:t>دارای </a:t>
            </a:r>
            <a:r>
              <a:rPr lang="fa-IR" b="1" dirty="0">
                <a:solidFill>
                  <a:srgbClr val="C00000"/>
                </a:solidFill>
              </a:rPr>
              <a:t>دایره واژگانی </a:t>
            </a:r>
            <a:r>
              <a:rPr lang="fa-IR" b="1" dirty="0" smtClean="0">
                <a:solidFill>
                  <a:srgbClr val="C00000"/>
                </a:solidFill>
              </a:rPr>
              <a:t>خاص در قالب گفتمان تخصصی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255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14777"/>
            <a:ext cx="3932237" cy="843567"/>
          </a:xfrm>
        </p:spPr>
        <p:txBody>
          <a:bodyPr/>
          <a:lstStyle/>
          <a:p>
            <a:pPr algn="ctr"/>
            <a:r>
              <a:rPr lang="fa-IR" b="1" dirty="0" smtClean="0">
                <a:solidFill>
                  <a:srgbClr val="7030A0"/>
                </a:solidFill>
              </a:rPr>
              <a:t>زبان عام یا محاوره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r" rtl="1">
              <a:buNone/>
            </a:pPr>
            <a:r>
              <a:rPr lang="fa-IR" sz="2800" b="1" dirty="0" smtClean="0">
                <a:solidFill>
                  <a:srgbClr val="7030A0"/>
                </a:solidFill>
              </a:rPr>
              <a:t>زبان ادبی</a:t>
            </a:r>
          </a:p>
          <a:p>
            <a:pPr marL="0" indent="0" algn="r" rtl="1">
              <a:buNone/>
            </a:pPr>
            <a:r>
              <a:rPr lang="fa-IR" sz="2800" dirty="0" smtClean="0">
                <a:solidFill>
                  <a:srgbClr val="C00000"/>
                </a:solidFill>
              </a:rPr>
              <a:t>* استفاده در خلق آثار ادبی مثل داستان، نمایشنامه، فیلمنامه</a:t>
            </a:r>
          </a:p>
          <a:p>
            <a:pPr algn="r" rtl="1"/>
            <a:r>
              <a:rPr lang="fa-IR" sz="2800" dirty="0" smtClean="0">
                <a:solidFill>
                  <a:srgbClr val="C00000"/>
                </a:solidFill>
              </a:rPr>
              <a:t>زبان پیچیده و رمز آلود و پر از صورت های خیال</a:t>
            </a:r>
          </a:p>
          <a:p>
            <a:pPr algn="r" rtl="1"/>
            <a:r>
              <a:rPr lang="fa-IR" sz="2800" dirty="0" smtClean="0">
                <a:solidFill>
                  <a:srgbClr val="C00000"/>
                </a:solidFill>
              </a:rPr>
              <a:t>*لحن عاطفی، احساسی، کنایی و استعاری </a:t>
            </a:r>
          </a:p>
          <a:p>
            <a:pPr marL="0" indent="0" algn="r" rtl="1">
              <a:buNone/>
            </a:pPr>
            <a:r>
              <a:rPr lang="fa-IR" sz="2800" dirty="0" smtClean="0">
                <a:solidFill>
                  <a:srgbClr val="C00000"/>
                </a:solidFill>
              </a:rPr>
              <a:t>* به راحتی دریافت نمی شود</a:t>
            </a:r>
          </a:p>
          <a:p>
            <a:pPr marL="0" indent="0" algn="r" rtl="1">
              <a:buNone/>
            </a:pPr>
            <a:r>
              <a:rPr lang="fa-IR" sz="2800" dirty="0" smtClean="0">
                <a:solidFill>
                  <a:srgbClr val="C00000"/>
                </a:solidFill>
              </a:rPr>
              <a:t>* استفاده از اسطوره، تاریخ، صنایع ادبی، ابتکارات زبانی، تخیل و خلاقیت</a:t>
            </a:r>
          </a:p>
          <a:p>
            <a:pPr marL="0" indent="0" algn="r" rtl="1">
              <a:buNone/>
            </a:pPr>
            <a:r>
              <a:rPr lang="fa-IR" sz="2800" dirty="0" smtClean="0">
                <a:solidFill>
                  <a:srgbClr val="C00000"/>
                </a:solidFill>
              </a:rPr>
              <a:t>* دارای واژگان خاص خود</a:t>
            </a:r>
            <a:endParaRPr lang="en-US" sz="28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1687132"/>
            <a:ext cx="3783726" cy="4181856"/>
          </a:xfrm>
        </p:spPr>
        <p:txBody>
          <a:bodyPr/>
          <a:lstStyle/>
          <a:p>
            <a:pPr algn="r" rtl="1"/>
            <a:r>
              <a:rPr lang="fa-IR" sz="2800" dirty="0" smtClean="0">
                <a:solidFill>
                  <a:srgbClr val="C00000"/>
                </a:solidFill>
              </a:rPr>
              <a:t>* استفاده برای برقراری ارتباط های روزمره</a:t>
            </a:r>
          </a:p>
          <a:p>
            <a:pPr algn="r" rtl="1"/>
            <a:r>
              <a:rPr lang="fa-IR" sz="2800" dirty="0" smtClean="0">
                <a:solidFill>
                  <a:srgbClr val="C00000"/>
                </a:solidFill>
              </a:rPr>
              <a:t>* برای شناخت فرهنگ هر جامعه، مفید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571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solidFill>
                  <a:schemeClr val="accent5"/>
                </a:solidFill>
              </a:rPr>
              <a:t>دستور خط فارسی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fa-IR" b="1" dirty="0" smtClean="0">
                <a:solidFill>
                  <a:schemeClr val="tx1"/>
                </a:solidFill>
              </a:rPr>
              <a:t>مجموع اصول و ضوابطی که خط باید از آن ها پیروی کند: دستور خط</a:t>
            </a:r>
          </a:p>
          <a:p>
            <a:pPr marL="0" indent="0" algn="r">
              <a:buNone/>
            </a:pPr>
            <a:endParaRPr lang="fa-IR" b="1" dirty="0" smtClean="0">
              <a:solidFill>
                <a:schemeClr val="tx1"/>
              </a:solidFill>
            </a:endParaRPr>
          </a:p>
          <a:p>
            <a:pPr marL="0" indent="0" algn="r">
              <a:buNone/>
            </a:pPr>
            <a:r>
              <a:rPr lang="fa-IR" sz="2000" dirty="0" smtClean="0">
                <a:solidFill>
                  <a:srgbClr val="C00000"/>
                </a:solidFill>
              </a:rPr>
              <a:t>برخی قواعد کلی خط فارسی:</a:t>
            </a:r>
          </a:p>
          <a:p>
            <a:pPr marL="0" indent="0" algn="r">
              <a:buNone/>
            </a:pPr>
            <a:r>
              <a:rPr lang="fa-IR" sz="2000" dirty="0" smtClean="0">
                <a:solidFill>
                  <a:srgbClr val="C00000"/>
                </a:solidFill>
              </a:rPr>
              <a:t>1-حفظ چهره خط فارسی (برای همه نسل ها مأنوس باشد)</a:t>
            </a:r>
          </a:p>
          <a:p>
            <a:pPr marL="0" indent="0" algn="r">
              <a:buNone/>
            </a:pPr>
            <a:r>
              <a:rPr lang="fa-IR" sz="2000" dirty="0" smtClean="0">
                <a:solidFill>
                  <a:srgbClr val="C00000"/>
                </a:solidFill>
              </a:rPr>
              <a:t>2-حفظ استقلال خط (نباید تابع خطوط دیگر باشد و همواره از خط عربی استفاده کند)</a:t>
            </a:r>
          </a:p>
          <a:p>
            <a:pPr marL="0" indent="0" algn="r">
              <a:buNone/>
            </a:pPr>
            <a:r>
              <a:rPr lang="fa-IR" sz="2000" dirty="0" smtClean="0">
                <a:solidFill>
                  <a:srgbClr val="C00000"/>
                </a:solidFill>
              </a:rPr>
              <a:t>3-فاصله گذاری و مرزبندی کلمات برای حفظ استقلال کلمه و درست خوانی (2 نوع: برون کلمه یا فاصله یک حرفی - درون کلمه یا نیم فاصله: بین اجزای ترکیب و اغلب در حروف منفصل)</a:t>
            </a:r>
          </a:p>
          <a:p>
            <a:pPr marL="0" indent="0" algn="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026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4850"/>
            <a:ext cx="10057327" cy="965915"/>
          </a:xfrm>
        </p:spPr>
        <p:txBody>
          <a:bodyPr/>
          <a:lstStyle/>
          <a:p>
            <a:pPr algn="ctr" rtl="1"/>
            <a:r>
              <a:rPr lang="fa-IR" dirty="0" smtClean="0">
                <a:solidFill>
                  <a:schemeClr val="accent5"/>
                </a:solidFill>
              </a:rPr>
              <a:t>نشانه های نگارشی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0766"/>
            <a:ext cx="10515600" cy="4876197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>
                <a:solidFill>
                  <a:srgbClr val="C00000"/>
                </a:solidFill>
                <a:cs typeface="+mj-cs"/>
              </a:rPr>
              <a:t>کاربرد نشانه های نگارشی باعث:</a:t>
            </a:r>
          </a:p>
          <a:p>
            <a:pPr algn="r" rtl="1"/>
            <a:r>
              <a:rPr lang="fa-IR" dirty="0" smtClean="0">
                <a:solidFill>
                  <a:srgbClr val="C00000"/>
                </a:solidFill>
                <a:cs typeface="+mj-cs"/>
              </a:rPr>
              <a:t> خواندن درست و آسان شدن درک مطالب متن</a:t>
            </a:r>
          </a:p>
          <a:p>
            <a:pPr algn="r" rtl="1"/>
            <a:r>
              <a:rPr lang="fa-IR" dirty="0" smtClean="0">
                <a:solidFill>
                  <a:srgbClr val="C00000"/>
                </a:solidFill>
                <a:cs typeface="+mj-cs"/>
              </a:rPr>
              <a:t>برطرف کردن ابهام ها و خطاخوانی های نوشتار</a:t>
            </a:r>
          </a:p>
          <a:p>
            <a:pPr algn="r" rtl="1"/>
            <a:r>
              <a:rPr lang="fa-IR" dirty="0" smtClean="0">
                <a:solidFill>
                  <a:srgbClr val="C00000"/>
                </a:solidFill>
                <a:cs typeface="+mj-cs"/>
              </a:rPr>
              <a:t>نشان دادن نواهای گفتار به ویژه آهنگ، لحن، مکث و تداوم</a:t>
            </a:r>
          </a:p>
          <a:p>
            <a:pPr algn="r" rtl="1"/>
            <a:r>
              <a:rPr lang="fa-IR" dirty="0" smtClean="0">
                <a:solidFill>
                  <a:srgbClr val="C00000"/>
                </a:solidFill>
                <a:cs typeface="+mj-cs"/>
              </a:rPr>
              <a:t>آشکار شدن اجزای جمله </a:t>
            </a:r>
          </a:p>
          <a:p>
            <a:pPr algn="r" rtl="1"/>
            <a:r>
              <a:rPr lang="fa-IR" dirty="0" smtClean="0">
                <a:solidFill>
                  <a:srgbClr val="C00000"/>
                </a:solidFill>
                <a:cs typeface="+mj-cs"/>
              </a:rPr>
              <a:t>مشخص شدن نقل قول، توضیح، تأکید و ارجاع...</a:t>
            </a:r>
          </a:p>
          <a:p>
            <a:pPr algn="r" rtl="1"/>
            <a:endParaRPr lang="fa-IR" dirty="0" smtClean="0">
              <a:solidFill>
                <a:srgbClr val="C00000"/>
              </a:solidFill>
              <a:cs typeface="+mj-cs"/>
            </a:endParaRPr>
          </a:p>
          <a:p>
            <a:pPr algn="r" rtl="1"/>
            <a:r>
              <a:rPr lang="fa-IR" b="1" i="1" dirty="0" smtClean="0">
                <a:solidFill>
                  <a:schemeClr val="accent6">
                    <a:lumMod val="75000"/>
                  </a:schemeClr>
                </a:solidFill>
                <a:cs typeface="+mj-cs"/>
              </a:rPr>
              <a:t>ظهور نشانه های نگارشی به شکل امروزی در متون فارسی : 2 قرن اخیر، به پیروی از غرب همزمان با ورود صنعت چاپ به ایران. </a:t>
            </a:r>
          </a:p>
          <a:p>
            <a:pPr algn="r" rtl="1"/>
            <a:r>
              <a:rPr lang="fa-IR" b="1" i="1" dirty="0" smtClean="0">
                <a:solidFill>
                  <a:schemeClr val="accent6">
                    <a:lumMod val="75000"/>
                  </a:schemeClr>
                </a:solidFill>
                <a:cs typeface="+mj-cs"/>
              </a:rPr>
              <a:t>در ابتدا از فرانسه.( نام برخی از نشانه ها، فرانسوی است مانند ویرگول، گیومه، کروشه، پرانتز، آکلاد)</a:t>
            </a:r>
            <a:endParaRPr lang="en-US" b="1" i="1" dirty="0">
              <a:solidFill>
                <a:schemeClr val="accent6">
                  <a:lumMod val="75000"/>
                </a:schemeClr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61054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45465" y="-103031"/>
            <a:ext cx="10419008" cy="875764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rgbClr val="0070C0"/>
                </a:solidFill>
              </a:rPr>
              <a:t>نقطه (.)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630509" y="553792"/>
            <a:ext cx="8690021" cy="6304208"/>
          </a:xfrm>
        </p:spPr>
        <p:txBody>
          <a:bodyPr>
            <a:normAutofit/>
          </a:bodyPr>
          <a:lstStyle/>
          <a:p>
            <a:pPr algn="r" rtl="1"/>
            <a:r>
              <a:rPr lang="fa-IR" dirty="0">
                <a:solidFill>
                  <a:srgbClr val="C00000"/>
                </a:solidFill>
              </a:rPr>
              <a:t/>
            </a:r>
            <a:br>
              <a:rPr lang="fa-IR" dirty="0">
                <a:solidFill>
                  <a:srgbClr val="C00000"/>
                </a:solidFill>
              </a:rPr>
            </a:br>
            <a:r>
              <a:rPr lang="fa-IR" dirty="0" smtClean="0">
                <a:solidFill>
                  <a:srgbClr val="C00000"/>
                </a:solidFill>
              </a:rPr>
              <a:t>-   در </a:t>
            </a:r>
            <a:r>
              <a:rPr lang="fa-IR" dirty="0">
                <a:solidFill>
                  <a:srgbClr val="C00000"/>
                </a:solidFill>
              </a:rPr>
              <a:t>پایان جمله هاى کامل خبرى یا </a:t>
            </a:r>
            <a:r>
              <a:rPr lang="fa-IR" dirty="0" smtClean="0">
                <a:solidFill>
                  <a:srgbClr val="C00000"/>
                </a:solidFill>
              </a:rPr>
              <a:t>انشایى</a:t>
            </a:r>
          </a:p>
          <a:p>
            <a:pPr marL="0" indent="0" algn="r" rtl="1">
              <a:buNone/>
            </a:pPr>
            <a:endParaRPr lang="fa-IR" dirty="0" smtClean="0">
              <a:solidFill>
                <a:srgbClr val="C00000"/>
              </a:solidFill>
            </a:endParaRPr>
          </a:p>
          <a:p>
            <a:pPr algn="r" rtl="1"/>
            <a:r>
              <a:rPr lang="fa-IR" dirty="0" smtClean="0">
                <a:solidFill>
                  <a:srgbClr val="C00000"/>
                </a:solidFill>
              </a:rPr>
              <a:t>- در ارجاع درون متنی، در پایان جمله دو هلال می آید . نقطه </a:t>
            </a:r>
          </a:p>
          <a:p>
            <a:pPr algn="r" rtl="1"/>
            <a:r>
              <a:rPr lang="fa-IR" dirty="0" smtClean="0">
                <a:solidFill>
                  <a:srgbClr val="C00000"/>
                </a:solidFill>
              </a:rPr>
              <a:t>پس از آن قرار می گیرد. «......». </a:t>
            </a:r>
            <a:r>
              <a:rPr lang="fa-IR" dirty="0" smtClean="0">
                <a:solidFill>
                  <a:srgbClr val="7030A0"/>
                </a:solidFill>
              </a:rPr>
              <a:t>(شمیسا،25:1386).</a:t>
            </a:r>
          </a:p>
          <a:p>
            <a:pPr algn="r" rtl="1"/>
            <a:r>
              <a:rPr lang="fa-IR" dirty="0" smtClean="0">
                <a:solidFill>
                  <a:srgbClr val="C00000"/>
                </a:solidFill>
              </a:rPr>
              <a:t/>
            </a:r>
            <a:br>
              <a:rPr lang="fa-IR" dirty="0" smtClean="0">
                <a:solidFill>
                  <a:srgbClr val="C00000"/>
                </a:solidFill>
              </a:rPr>
            </a:br>
            <a:r>
              <a:rPr lang="fa-IR" dirty="0" smtClean="0">
                <a:solidFill>
                  <a:srgbClr val="C00000"/>
                </a:solidFill>
              </a:rPr>
              <a:t>- پس </a:t>
            </a:r>
            <a:r>
              <a:rPr lang="fa-IR" dirty="0">
                <a:solidFill>
                  <a:srgbClr val="C00000"/>
                </a:solidFill>
              </a:rPr>
              <a:t>از نشانه هاى </a:t>
            </a:r>
            <a:r>
              <a:rPr lang="fa-IR" dirty="0" smtClean="0">
                <a:solidFill>
                  <a:srgbClr val="C00000"/>
                </a:solidFill>
              </a:rPr>
              <a:t>اختصارى.مثال: </a:t>
            </a:r>
            <a:r>
              <a:rPr lang="fa-IR" dirty="0" smtClean="0">
                <a:solidFill>
                  <a:srgbClr val="7030A0"/>
                </a:solidFill>
              </a:rPr>
              <a:t>ق.م. </a:t>
            </a:r>
          </a:p>
          <a:p>
            <a:pPr algn="r" rtl="1"/>
            <a:r>
              <a:rPr lang="fa-IR" dirty="0">
                <a:solidFill>
                  <a:srgbClr val="C00000"/>
                </a:solidFill>
              </a:rPr>
              <a:t/>
            </a:r>
            <a:br>
              <a:rPr lang="fa-IR" dirty="0">
                <a:solidFill>
                  <a:srgbClr val="C00000"/>
                </a:solidFill>
              </a:rPr>
            </a:br>
            <a:r>
              <a:rPr lang="fa-IR" dirty="0" smtClean="0">
                <a:solidFill>
                  <a:srgbClr val="C00000"/>
                </a:solidFill>
              </a:rPr>
              <a:t>- پس </a:t>
            </a:r>
            <a:r>
              <a:rPr lang="fa-IR" dirty="0">
                <a:solidFill>
                  <a:srgbClr val="C00000"/>
                </a:solidFill>
              </a:rPr>
              <a:t>از شماره ردیف رقمى یا حرفى.مثال:</a:t>
            </a:r>
            <a:r>
              <a:rPr lang="fa-IR" dirty="0">
                <a:solidFill>
                  <a:srgbClr val="7030A0"/>
                </a:solidFill>
              </a:rPr>
              <a:t>1</a:t>
            </a:r>
            <a:r>
              <a:rPr lang="fa-IR" dirty="0" smtClean="0">
                <a:solidFill>
                  <a:srgbClr val="7030A0"/>
                </a:solidFill>
              </a:rPr>
              <a:t>.</a:t>
            </a:r>
          </a:p>
          <a:p>
            <a:pPr algn="r" rtl="1"/>
            <a:endParaRPr lang="fa-IR" dirty="0">
              <a:solidFill>
                <a:srgbClr val="C00000"/>
              </a:solidFill>
            </a:endParaRPr>
          </a:p>
          <a:p>
            <a:pPr algn="r" rtl="1"/>
            <a:r>
              <a:rPr lang="fa-IR" dirty="0" smtClean="0">
                <a:solidFill>
                  <a:srgbClr val="C00000"/>
                </a:solidFill>
              </a:rPr>
              <a:t>-میان بخش های مشخصات منابع در پایان مقاله و کتاب: </a:t>
            </a:r>
          </a:p>
          <a:p>
            <a:pPr algn="r" rtl="1"/>
            <a:r>
              <a:rPr lang="fa-IR" dirty="0">
                <a:solidFill>
                  <a:srgbClr val="7030A0"/>
                </a:solidFill>
              </a:rPr>
              <a:t>کاخی، مرتضی.(1386). شیوه های نگارش. تهران: امیرکبیر</a:t>
            </a:r>
            <a:br>
              <a:rPr lang="fa-IR" dirty="0">
                <a:solidFill>
                  <a:srgbClr val="7030A0"/>
                </a:solidFill>
              </a:rPr>
            </a:br>
            <a:endParaRPr lang="fa-IR" dirty="0" smtClean="0">
              <a:solidFill>
                <a:srgbClr val="C00000"/>
              </a:solidFill>
            </a:endParaRPr>
          </a:p>
          <a:p>
            <a:pPr algn="r" rtl="1"/>
            <a:r>
              <a:rPr lang="fa-IR" dirty="0">
                <a:solidFill>
                  <a:srgbClr val="C00000"/>
                </a:solidFill>
              </a:rPr>
              <a:t/>
            </a:r>
            <a:br>
              <a:rPr lang="fa-IR" dirty="0">
                <a:solidFill>
                  <a:srgbClr val="C00000"/>
                </a:solidFill>
              </a:rPr>
            </a:br>
            <a:r>
              <a:rPr lang="fa-IR" dirty="0">
                <a:solidFill>
                  <a:srgbClr val="C00000"/>
                </a:solidFill>
              </a:rPr>
              <a:t>نکته: در میان جمله هاى مرکّب، هرگز نباید نقطه را </a:t>
            </a:r>
            <a:r>
              <a:rPr lang="fa-IR" dirty="0" smtClean="0">
                <a:solidFill>
                  <a:srgbClr val="C00000"/>
                </a:solidFill>
              </a:rPr>
              <a:t>به </a:t>
            </a:r>
          </a:p>
          <a:p>
            <a:pPr algn="r" rtl="1"/>
            <a:r>
              <a:rPr lang="fa-IR" dirty="0" smtClean="0">
                <a:solidFill>
                  <a:srgbClr val="C00000"/>
                </a:solidFill>
              </a:rPr>
              <a:t>عنوان </a:t>
            </a:r>
            <a:r>
              <a:rPr lang="fa-IR" dirty="0">
                <a:solidFill>
                  <a:srgbClr val="C00000"/>
                </a:solidFill>
              </a:rPr>
              <a:t>نشانه مکث کامل نهاد.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846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9402" y="585216"/>
            <a:ext cx="9404797" cy="728429"/>
          </a:xfrm>
        </p:spPr>
        <p:txBody>
          <a:bodyPr>
            <a:normAutofit fontScale="90000"/>
          </a:bodyPr>
          <a:lstStyle/>
          <a:p>
            <a:pPr algn="ctr"/>
            <a:r>
              <a:rPr lang="fa-IR" sz="3200" dirty="0" smtClean="0">
                <a:solidFill>
                  <a:srgbClr val="0070C0"/>
                </a:solidFill>
              </a:rPr>
              <a:t>ویرگول </a:t>
            </a:r>
            <a:r>
              <a:rPr lang="fa-IR" sz="3200" dirty="0">
                <a:solidFill>
                  <a:srgbClr val="0070C0"/>
                </a:solidFill>
              </a:rPr>
              <a:t>(کاما)،</a:t>
            </a:r>
            <a:r>
              <a:rPr lang="en-US" dirty="0">
                <a:solidFill>
                  <a:srgbClr val="0070C0"/>
                </a:solidFill>
              </a:rPr>
              <a:t/>
            </a:r>
            <a:br>
              <a:rPr lang="en-US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80315"/>
            <a:ext cx="4828504" cy="4623516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fa-IR" dirty="0" smtClean="0">
                <a:solidFill>
                  <a:srgbClr val="C00000"/>
                </a:solidFill>
              </a:rPr>
              <a:t>  -  </a:t>
            </a:r>
            <a:r>
              <a:rPr lang="fa-IR" dirty="0">
                <a:solidFill>
                  <a:srgbClr val="C00000"/>
                </a:solidFill>
              </a:rPr>
              <a:t>بعد از </a:t>
            </a:r>
            <a:r>
              <a:rPr lang="fa-IR" dirty="0" smtClean="0">
                <a:solidFill>
                  <a:srgbClr val="C00000"/>
                </a:solidFill>
              </a:rPr>
              <a:t>عبارت هایی مانند: </a:t>
            </a:r>
          </a:p>
          <a:p>
            <a:pPr algn="r" rtl="1"/>
            <a:r>
              <a:rPr lang="fa-IR" dirty="0" smtClean="0">
                <a:solidFill>
                  <a:schemeClr val="bg2">
                    <a:lumMod val="50000"/>
                  </a:schemeClr>
                </a:solidFill>
              </a:rPr>
              <a:t>برعکس، از سوی دیگر، به علاوه، در نتیجه، لیکن، با این همه، بدین ترتیب، به عبارت دیگر، به هر حال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pPr algn="r" rtl="1"/>
            <a:endParaRPr lang="fa-IR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r" rtl="1"/>
            <a:r>
              <a:rPr lang="fa-IR" dirty="0" smtClean="0">
                <a:solidFill>
                  <a:srgbClr val="C00000"/>
                </a:solidFill>
              </a:rPr>
              <a:t>بین نام خانودگی و نام در فهرست منابع:</a:t>
            </a:r>
          </a:p>
          <a:p>
            <a:pPr algn="r" rtl="1"/>
            <a:r>
              <a:rPr lang="fa-IR" dirty="0" smtClean="0">
                <a:solidFill>
                  <a:schemeClr val="bg2">
                    <a:lumMod val="50000"/>
                  </a:schemeClr>
                </a:solidFill>
              </a:rPr>
              <a:t>منوچهری، مهرداد. (1389).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965915"/>
            <a:ext cx="5586211" cy="5087156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fa-IR" dirty="0">
                <a:solidFill>
                  <a:srgbClr val="C00000"/>
                </a:solidFill>
              </a:rPr>
              <a:t>وظیفه: درنگ کوتاه</a:t>
            </a:r>
          </a:p>
          <a:p>
            <a:pPr algn="r" rtl="1"/>
            <a:r>
              <a:rPr lang="fa-IR" dirty="0">
                <a:solidFill>
                  <a:srgbClr val="C00000"/>
                </a:solidFill>
              </a:rPr>
              <a:t/>
            </a:r>
            <a:br>
              <a:rPr lang="fa-IR" dirty="0">
                <a:solidFill>
                  <a:srgbClr val="C00000"/>
                </a:solidFill>
              </a:rPr>
            </a:br>
            <a:r>
              <a:rPr lang="fa-IR" dirty="0">
                <a:solidFill>
                  <a:srgbClr val="C00000"/>
                </a:solidFill>
              </a:rPr>
              <a:t>موارد کاربرد:</a:t>
            </a:r>
            <a:br>
              <a:rPr lang="fa-IR" dirty="0">
                <a:solidFill>
                  <a:srgbClr val="C00000"/>
                </a:solidFill>
              </a:rPr>
            </a:br>
            <a:endParaRPr lang="fa-IR" dirty="0" smtClean="0">
              <a:solidFill>
                <a:srgbClr val="C00000"/>
              </a:solidFill>
            </a:endParaRPr>
          </a:p>
          <a:p>
            <a:pPr algn="r" rtl="1"/>
            <a:r>
              <a:rPr lang="fa-IR" dirty="0" smtClean="0">
                <a:solidFill>
                  <a:srgbClr val="C00000"/>
                </a:solidFill>
              </a:rPr>
              <a:t>- </a:t>
            </a:r>
            <a:r>
              <a:rPr lang="fa-IR" dirty="0">
                <a:solidFill>
                  <a:srgbClr val="C00000"/>
                </a:solidFill>
              </a:rPr>
              <a:t>میان جمله هاى پایه و پیرو در جمله های مرکب </a:t>
            </a:r>
            <a:r>
              <a:rPr lang="fa-IR" dirty="0">
                <a:solidFill>
                  <a:schemeClr val="bg2">
                    <a:lumMod val="50000"/>
                  </a:schemeClr>
                </a:solidFill>
              </a:rPr>
              <a:t>: اگر درس بخوانی، موفق می شوی.</a:t>
            </a:r>
          </a:p>
          <a:p>
            <a:pPr algn="r" rtl="1"/>
            <a:endParaRPr lang="fa-IR" dirty="0">
              <a:solidFill>
                <a:srgbClr val="C00000"/>
              </a:solidFill>
            </a:endParaRPr>
          </a:p>
          <a:p>
            <a:pPr algn="r" rtl="1"/>
            <a:r>
              <a:rPr lang="fa-IR" dirty="0">
                <a:solidFill>
                  <a:srgbClr val="C00000"/>
                </a:solidFill>
              </a:rPr>
              <a:t>-. قبل و بعد از بدل، اگر بدل در میان جمله باشد :</a:t>
            </a:r>
          </a:p>
          <a:p>
            <a:pPr algn="r" rtl="1"/>
            <a:r>
              <a:rPr lang="fa-I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در قرن چهارم، زکریای رازی، کاشف الکل، به خوبی درخشید.</a:t>
            </a:r>
          </a:p>
          <a:p>
            <a:pPr algn="r" rtl="1"/>
            <a:r>
              <a:rPr lang="fa-IR" dirty="0">
                <a:solidFill>
                  <a:srgbClr val="C00000"/>
                </a:solidFill>
              </a:rPr>
              <a:t/>
            </a:r>
            <a:br>
              <a:rPr lang="fa-IR" dirty="0">
                <a:solidFill>
                  <a:srgbClr val="C00000"/>
                </a:solidFill>
              </a:rPr>
            </a:br>
            <a:r>
              <a:rPr lang="fa-IR" dirty="0" smtClean="0">
                <a:solidFill>
                  <a:srgbClr val="C00000"/>
                </a:solidFill>
              </a:rPr>
              <a:t>- بین </a:t>
            </a:r>
            <a:r>
              <a:rPr lang="fa-IR" dirty="0">
                <a:solidFill>
                  <a:srgbClr val="C00000"/>
                </a:solidFill>
              </a:rPr>
              <a:t>همه واحدهاى </a:t>
            </a:r>
            <a:r>
              <a:rPr lang="fa-IR" dirty="0" smtClean="0">
                <a:solidFill>
                  <a:srgbClr val="C00000"/>
                </a:solidFill>
              </a:rPr>
              <a:t>هم نقش و هم پایه: </a:t>
            </a:r>
            <a:r>
              <a:rPr lang="fa-IR" dirty="0" smtClean="0">
                <a:solidFill>
                  <a:schemeClr val="bg2">
                    <a:lumMod val="50000"/>
                  </a:schemeClr>
                </a:solidFill>
              </a:rPr>
              <a:t>او دانشجویی فعال، پویا، زنده دل، شجاع و امانت دار است.</a:t>
            </a:r>
          </a:p>
          <a:p>
            <a:pPr algn="r" rtl="1"/>
            <a:r>
              <a:rPr lang="fa-IR" dirty="0">
                <a:solidFill>
                  <a:srgbClr val="C00000"/>
                </a:solidFill>
              </a:rPr>
              <a:t/>
            </a:r>
            <a:br>
              <a:rPr lang="fa-IR" dirty="0">
                <a:solidFill>
                  <a:srgbClr val="C00000"/>
                </a:solidFill>
              </a:rPr>
            </a:br>
            <a:r>
              <a:rPr lang="fa-IR" dirty="0" smtClean="0">
                <a:solidFill>
                  <a:srgbClr val="C00000"/>
                </a:solidFill>
              </a:rPr>
              <a:t>- بین بخش هاى مختلفِ  اجزای نشانى : </a:t>
            </a:r>
            <a:r>
              <a:rPr lang="fa-IR" dirty="0" smtClean="0">
                <a:solidFill>
                  <a:schemeClr val="bg2">
                    <a:lumMod val="50000"/>
                  </a:schemeClr>
                </a:solidFill>
              </a:rPr>
              <a:t>تهران، دروازه دولت، خ سعدی، کوچه برلن، شماره14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393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7" y="528034"/>
            <a:ext cx="10463828" cy="811369"/>
          </a:xfrm>
        </p:spPr>
        <p:txBody>
          <a:bodyPr>
            <a:normAutofit/>
          </a:bodyPr>
          <a:lstStyle/>
          <a:p>
            <a:pPr algn="r"/>
            <a:r>
              <a:rPr lang="fa-IR" sz="3200" dirty="0" smtClean="0">
                <a:solidFill>
                  <a:srgbClr val="0070C0"/>
                </a:solidFill>
              </a:rPr>
              <a:t>نقطه- ویرگول؛                               سه نقطه ...      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350" y="1738649"/>
            <a:ext cx="4725473" cy="4623514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>
                <a:solidFill>
                  <a:srgbClr val="7030A0"/>
                </a:solidFill>
              </a:rPr>
              <a:t>- حذف یا افتادگی از متن نقل قول</a:t>
            </a:r>
          </a:p>
          <a:p>
            <a:pPr algn="r" rtl="1"/>
            <a:endParaRPr lang="fa-IR" dirty="0" smtClean="0">
              <a:solidFill>
                <a:srgbClr val="7030A0"/>
              </a:solidFill>
            </a:endParaRPr>
          </a:p>
          <a:p>
            <a:pPr algn="r" rtl="1"/>
            <a:r>
              <a:rPr lang="fa-IR" dirty="0" smtClean="0">
                <a:solidFill>
                  <a:srgbClr val="7030A0"/>
                </a:solidFill>
              </a:rPr>
              <a:t>-برای پرهیز از توضیح بیشتر</a:t>
            </a:r>
          </a:p>
          <a:p>
            <a:pPr algn="r" rtl="1"/>
            <a:endParaRPr lang="fa-IR" dirty="0" smtClean="0">
              <a:solidFill>
                <a:srgbClr val="7030A0"/>
              </a:solidFill>
            </a:endParaRPr>
          </a:p>
          <a:p>
            <a:pPr algn="r" rtl="1"/>
            <a:r>
              <a:rPr lang="fa-IR" dirty="0" smtClean="0">
                <a:solidFill>
                  <a:srgbClr val="7030A0"/>
                </a:solidFill>
              </a:rPr>
              <a:t>-نشانه تعلیق: به معنی ادامه دارد...</a:t>
            </a:r>
          </a:p>
          <a:p>
            <a:pPr algn="r" rtl="1"/>
            <a:endParaRPr lang="fa-IR" dirty="0" smtClean="0">
              <a:solidFill>
                <a:srgbClr val="7030A0"/>
              </a:solidFill>
            </a:endParaRPr>
          </a:p>
          <a:p>
            <a:pPr algn="r" rtl="1"/>
            <a:r>
              <a:rPr lang="fa-IR" dirty="0" smtClean="0">
                <a:solidFill>
                  <a:srgbClr val="7030A0"/>
                </a:solidFill>
              </a:rPr>
              <a:t>برای محرمانه نگاه داشتن نام اشخاص</a:t>
            </a:r>
          </a:p>
          <a:p>
            <a:pPr algn="r" rtl="1"/>
            <a:r>
              <a:rPr lang="fa-IR" dirty="0" smtClean="0">
                <a:solidFill>
                  <a:srgbClr val="7030A0"/>
                </a:solidFill>
              </a:rPr>
              <a:t>آقایی با نام...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8220" y="1738648"/>
            <a:ext cx="6473780" cy="5022759"/>
          </a:xfrm>
        </p:spPr>
        <p:txBody>
          <a:bodyPr>
            <a:normAutofit/>
          </a:bodyPr>
          <a:lstStyle/>
          <a:p>
            <a:pPr algn="r" rtl="1"/>
            <a:r>
              <a:rPr lang="fa-IR" sz="2400" dirty="0" smtClean="0">
                <a:solidFill>
                  <a:srgbClr val="C00000"/>
                </a:solidFill>
              </a:rPr>
              <a:t>نشانه مکثی کوتاهتر از نقطه و بلندتر از ویرگول</a:t>
            </a:r>
          </a:p>
          <a:p>
            <a:pPr algn="r" rtl="1"/>
            <a:r>
              <a:rPr lang="fa-IR" sz="2400" dirty="0" smtClean="0">
                <a:solidFill>
                  <a:srgbClr val="C00000"/>
                </a:solidFill>
              </a:rPr>
              <a:t>موارد کاربرد:</a:t>
            </a:r>
          </a:p>
          <a:p>
            <a:pPr marL="0" indent="0" algn="r" rtl="1">
              <a:buNone/>
            </a:pPr>
            <a:r>
              <a:rPr lang="fa-IR" sz="2400" dirty="0" smtClean="0">
                <a:solidFill>
                  <a:srgbClr val="C00000"/>
                </a:solidFill>
              </a:rPr>
              <a:t>- میان دو جمله که با هم  مرتبطند ولی میانشان حرف ربط نیست</a:t>
            </a:r>
          </a:p>
          <a:p>
            <a:pPr marL="0" indent="0" algn="r" rtl="1">
              <a:buNone/>
            </a:pPr>
            <a:endParaRPr lang="fa-IR" sz="2400" dirty="0" smtClean="0">
              <a:solidFill>
                <a:srgbClr val="C00000"/>
              </a:solidFill>
            </a:endParaRPr>
          </a:p>
          <a:p>
            <a:pPr marL="0" indent="0" algn="r" rtl="1">
              <a:buNone/>
            </a:pPr>
            <a:r>
              <a:rPr lang="fa-IR" sz="2400" dirty="0" smtClean="0">
                <a:solidFill>
                  <a:srgbClr val="C00000"/>
                </a:solidFill>
              </a:rPr>
              <a:t>-پیش از: مثلا؛ یعنی</a:t>
            </a:r>
          </a:p>
          <a:p>
            <a:pPr marL="0" indent="0" algn="r" rtl="1">
              <a:buNone/>
            </a:pPr>
            <a:endParaRPr lang="fa-IR" sz="2400" dirty="0">
              <a:solidFill>
                <a:srgbClr val="C00000"/>
              </a:solidFill>
            </a:endParaRPr>
          </a:p>
          <a:p>
            <a:pPr marL="0" indent="0" algn="r" rtl="1">
              <a:buNone/>
            </a:pPr>
            <a:r>
              <a:rPr lang="fa-IR" sz="2400" dirty="0" smtClean="0">
                <a:solidFill>
                  <a:srgbClr val="C00000"/>
                </a:solidFill>
              </a:rPr>
              <a:t>میان اطلاعات کتاب شناختی دو یا چند منبع در یک پانوشت:</a:t>
            </a:r>
          </a:p>
          <a:p>
            <a:pPr marL="0" indent="0" algn="r" rtl="1">
              <a:buNone/>
            </a:pPr>
            <a:r>
              <a:rPr lang="fa-IR" sz="2400" dirty="0" smtClean="0"/>
              <a:t>یوسفی، ص.52؛ صدیقی، ص. 95؛ محمودی،ص.125.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54100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2800" dirty="0" smtClean="0">
                <a:solidFill>
                  <a:srgbClr val="0070C0"/>
                </a:solidFill>
              </a:rPr>
              <a:t>نشانه عاطفی !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9497" y="1777286"/>
            <a:ext cx="6913140" cy="4392866"/>
          </a:xfrm>
        </p:spPr>
        <p:txBody>
          <a:bodyPr/>
          <a:lstStyle/>
          <a:p>
            <a:pPr algn="r"/>
            <a:r>
              <a:rPr lang="fa-IR" dirty="0" smtClean="0">
                <a:solidFill>
                  <a:srgbClr val="C00000"/>
                </a:solidFill>
              </a:rPr>
              <a:t>- در پایان جمله های عاطفی: (بیانگر تعجب، آرزو، افسوس، تحسین، دعا و نفرین، حسرت و تأکید)</a:t>
            </a:r>
          </a:p>
          <a:p>
            <a:pPr algn="r"/>
            <a:r>
              <a:rPr lang="fa-IR" dirty="0" smtClean="0">
                <a:solidFill>
                  <a:srgbClr val="7030A0"/>
                </a:solidFill>
              </a:rPr>
              <a:t>آفرین! مواظب باش! </a:t>
            </a:r>
          </a:p>
          <a:p>
            <a:pPr algn="r"/>
            <a:endParaRPr lang="fa-IR" dirty="0" smtClean="0">
              <a:solidFill>
                <a:srgbClr val="C00000"/>
              </a:solidFill>
            </a:endParaRPr>
          </a:p>
          <a:p>
            <a:pPr algn="r"/>
            <a:r>
              <a:rPr lang="fa-IR" dirty="0" smtClean="0">
                <a:solidFill>
                  <a:srgbClr val="C00000"/>
                </a:solidFill>
              </a:rPr>
              <a:t>برای بیان حیرت: </a:t>
            </a:r>
            <a:r>
              <a:rPr lang="fa-IR" dirty="0" smtClean="0">
                <a:solidFill>
                  <a:srgbClr val="7030A0"/>
                </a:solidFill>
              </a:rPr>
              <a:t>در سال گذشته دو نفر (!) در رشته علوم سیاسی فارغ التحصیل شدند.</a:t>
            </a:r>
          </a:p>
          <a:p>
            <a:pPr algn="r"/>
            <a:endParaRPr lang="fa-IR" dirty="0">
              <a:solidFill>
                <a:srgbClr val="C00000"/>
              </a:solidFill>
            </a:endParaRPr>
          </a:p>
          <a:p>
            <a:pPr algn="r"/>
            <a:r>
              <a:rPr lang="fa-IR" dirty="0" smtClean="0">
                <a:solidFill>
                  <a:srgbClr val="C00000"/>
                </a:solidFill>
              </a:rPr>
              <a:t>-پس از اصوات: </a:t>
            </a:r>
            <a:r>
              <a:rPr lang="fa-IR" dirty="0" smtClean="0">
                <a:solidFill>
                  <a:srgbClr val="7030A0"/>
                </a:solidFill>
              </a:rPr>
              <a:t>هان! آه!</a:t>
            </a:r>
          </a:p>
          <a:p>
            <a:pPr algn="r"/>
            <a:endParaRPr lang="fa-IR" dirty="0">
              <a:solidFill>
                <a:srgbClr val="C00000"/>
              </a:solidFill>
            </a:endParaRPr>
          </a:p>
          <a:p>
            <a:pPr algn="r"/>
            <a:r>
              <a:rPr lang="fa-IR" dirty="0" smtClean="0">
                <a:solidFill>
                  <a:srgbClr val="C00000"/>
                </a:solidFill>
              </a:rPr>
              <a:t>-نشانه خطاب: </a:t>
            </a:r>
            <a:r>
              <a:rPr lang="fa-IR" dirty="0" smtClean="0">
                <a:solidFill>
                  <a:srgbClr val="7030A0"/>
                </a:solidFill>
              </a:rPr>
              <a:t>آقای دکتر! دارویی که تجویز کردید، خیلی موثر بود.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668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9283092" cy="774617"/>
          </a:xfrm>
        </p:spPr>
        <p:txBody>
          <a:bodyPr/>
          <a:lstStyle/>
          <a:p>
            <a:pPr algn="ctr"/>
            <a:r>
              <a:rPr lang="fa-IR" dirty="0" smtClean="0"/>
              <a:t>دونقطه 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29199" y="1737360"/>
            <a:ext cx="5023116" cy="4444499"/>
          </a:xfrm>
        </p:spPr>
        <p:txBody>
          <a:bodyPr>
            <a:normAutofit fontScale="85000" lnSpcReduction="20000"/>
          </a:bodyPr>
          <a:lstStyle/>
          <a:p>
            <a:pPr algn="r" rtl="1"/>
            <a:r>
              <a:rPr lang="fa-IR" sz="2400" dirty="0" smtClean="0">
                <a:solidFill>
                  <a:srgbClr val="00B0F0"/>
                </a:solidFill>
              </a:rPr>
              <a:t>میان سال نشر و شماره صفحه منبع در ارجاع درون متنی: </a:t>
            </a:r>
            <a:r>
              <a:rPr lang="fa-IR" sz="2400" dirty="0" smtClean="0">
                <a:solidFill>
                  <a:schemeClr val="accent2"/>
                </a:solidFill>
              </a:rPr>
              <a:t>(شاهرخی،21:1390)</a:t>
            </a:r>
          </a:p>
          <a:p>
            <a:pPr algn="r" rtl="1"/>
            <a:endParaRPr lang="fa-IR" sz="2400" dirty="0" smtClean="0">
              <a:solidFill>
                <a:srgbClr val="00B0F0"/>
              </a:solidFill>
            </a:endParaRPr>
          </a:p>
          <a:p>
            <a:pPr algn="r" rtl="1"/>
            <a:r>
              <a:rPr lang="fa-IR" sz="2400" dirty="0" smtClean="0">
                <a:solidFill>
                  <a:srgbClr val="00B0F0"/>
                </a:solidFill>
              </a:rPr>
              <a:t>- میان سوره و آیه در متون مقدس:</a:t>
            </a:r>
          </a:p>
          <a:p>
            <a:pPr algn="r" rtl="1"/>
            <a:r>
              <a:rPr lang="fa-IR" sz="2400" dirty="0" smtClean="0">
                <a:solidFill>
                  <a:srgbClr val="00B0F0"/>
                </a:solidFill>
              </a:rPr>
              <a:t> </a:t>
            </a:r>
            <a:r>
              <a:rPr lang="fa-IR" sz="2400" dirty="0" smtClean="0">
                <a:solidFill>
                  <a:schemeClr val="accent2"/>
                </a:solidFill>
              </a:rPr>
              <a:t>قرآن ، بقره:55</a:t>
            </a:r>
          </a:p>
          <a:p>
            <a:pPr algn="r" rtl="1"/>
            <a:endParaRPr lang="fa-IR" sz="2400" dirty="0" smtClean="0">
              <a:solidFill>
                <a:srgbClr val="00B0F0"/>
              </a:solidFill>
            </a:endParaRPr>
          </a:p>
          <a:p>
            <a:pPr algn="r" rtl="1"/>
            <a:r>
              <a:rPr lang="fa-IR" sz="2400" dirty="0" smtClean="0">
                <a:solidFill>
                  <a:srgbClr val="00B0F0"/>
                </a:solidFill>
              </a:rPr>
              <a:t>برای جدا کردن عنوان اصلی از فرعی در اطلاعات کتابشناختی: </a:t>
            </a:r>
          </a:p>
          <a:p>
            <a:pPr algn="r" rtl="1"/>
            <a:r>
              <a:rPr lang="fa-IR" sz="2400" dirty="0" smtClean="0">
                <a:solidFill>
                  <a:schemeClr val="accent2"/>
                </a:solidFill>
              </a:rPr>
              <a:t>غزلان الهند: مطالعه تطبیقی بلاغت هندی و فارسی</a:t>
            </a:r>
          </a:p>
          <a:p>
            <a:pPr algn="r" rtl="1"/>
            <a:endParaRPr lang="fa-IR" sz="2400" dirty="0" smtClean="0">
              <a:solidFill>
                <a:srgbClr val="00B0F0"/>
              </a:solidFill>
            </a:endParaRPr>
          </a:p>
          <a:p>
            <a:pPr algn="r" rtl="1"/>
            <a:r>
              <a:rPr lang="fa-IR" sz="2400" dirty="0" smtClean="0">
                <a:solidFill>
                  <a:srgbClr val="00B0F0"/>
                </a:solidFill>
              </a:rPr>
              <a:t>میان کلمه و معنی آن: </a:t>
            </a:r>
            <a:r>
              <a:rPr lang="fa-IR" sz="2400" dirty="0" smtClean="0">
                <a:solidFill>
                  <a:schemeClr val="accent2"/>
                </a:solidFill>
              </a:rPr>
              <a:t>آخشیج: عنصر</a:t>
            </a:r>
          </a:p>
          <a:p>
            <a:pPr algn="r" rtl="1"/>
            <a:r>
              <a:rPr lang="fa-IR" sz="2400" dirty="0" smtClean="0">
                <a:solidFill>
                  <a:srgbClr val="00B0F0"/>
                </a:solidFill>
              </a:rPr>
              <a:t>برای نشان دادن اجزای ساعت</a:t>
            </a:r>
          </a:p>
          <a:p>
            <a:pPr algn="r" rtl="1"/>
            <a:endParaRPr lang="fa-IR" dirty="0" smtClean="0"/>
          </a:p>
          <a:p>
            <a:pPr algn="r" rtl="1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0022" y="1242233"/>
            <a:ext cx="5957037" cy="5434751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fa-IR" sz="2400" dirty="0" smtClean="0">
                <a:solidFill>
                  <a:srgbClr val="7030A0"/>
                </a:solidFill>
              </a:rPr>
              <a:t>- برای آغاز نقل قول مستقیم:</a:t>
            </a:r>
          </a:p>
          <a:p>
            <a:pPr algn="r" rtl="1"/>
            <a:r>
              <a:rPr lang="fa-IR" sz="2400" dirty="0" smtClean="0">
                <a:solidFill>
                  <a:schemeClr val="accent2">
                    <a:lumMod val="50000"/>
                  </a:schemeClr>
                </a:solidFill>
              </a:rPr>
              <a:t>احسان گفت: « سرمقاله روزنامه را نوشتم».</a:t>
            </a:r>
          </a:p>
          <a:p>
            <a:pPr algn="r" rtl="1"/>
            <a:endParaRPr lang="fa-IR" sz="2400" dirty="0">
              <a:solidFill>
                <a:srgbClr val="7030A0"/>
              </a:solidFill>
            </a:endParaRPr>
          </a:p>
          <a:p>
            <a:pPr algn="r" rtl="1"/>
            <a:r>
              <a:rPr lang="fa-IR" sz="2400" dirty="0" smtClean="0">
                <a:solidFill>
                  <a:srgbClr val="7030A0"/>
                </a:solidFill>
              </a:rPr>
              <a:t>-برای شرح و توضیح: </a:t>
            </a:r>
          </a:p>
          <a:p>
            <a:pPr algn="r" rtl="1"/>
            <a:r>
              <a:rPr lang="fa-IR" sz="2400" dirty="0" smtClean="0">
                <a:solidFill>
                  <a:schemeClr val="accent2">
                    <a:lumMod val="50000"/>
                  </a:schemeClr>
                </a:solidFill>
              </a:rPr>
              <a:t>اعضای اوپک: عراق، ایران،عربستان...</a:t>
            </a:r>
          </a:p>
          <a:p>
            <a:pPr algn="r" rtl="1"/>
            <a:endParaRPr lang="fa-IR" sz="2400" dirty="0">
              <a:solidFill>
                <a:srgbClr val="7030A0"/>
              </a:solidFill>
            </a:endParaRPr>
          </a:p>
          <a:p>
            <a:pPr algn="r" rtl="1"/>
            <a:r>
              <a:rPr lang="fa-IR" sz="2400" dirty="0" smtClean="0">
                <a:solidFill>
                  <a:srgbClr val="7030A0"/>
                </a:solidFill>
              </a:rPr>
              <a:t>-برای تقسیم و شاره گذاری: </a:t>
            </a:r>
          </a:p>
          <a:p>
            <a:pPr algn="r" rtl="1"/>
            <a:r>
              <a:rPr lang="fa-IR" sz="2400" dirty="0" smtClean="0">
                <a:solidFill>
                  <a:schemeClr val="accent2">
                    <a:lumMod val="50000"/>
                  </a:schemeClr>
                </a:solidFill>
              </a:rPr>
              <a:t>شرایط ثبت نام:25 سال سن، کارت پایان خدمت...</a:t>
            </a:r>
          </a:p>
          <a:p>
            <a:pPr algn="r" rtl="1"/>
            <a:endParaRPr lang="fa-IR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r" rtl="1"/>
            <a:r>
              <a:rPr lang="fa-IR" sz="2400" dirty="0" smtClean="0">
                <a:solidFill>
                  <a:srgbClr val="7030A0"/>
                </a:solidFill>
              </a:rPr>
              <a:t>در فهرست منابع بین محل نشر و ناشر: </a:t>
            </a:r>
          </a:p>
          <a:p>
            <a:pPr algn="r" rtl="1"/>
            <a:r>
              <a:rPr lang="fa-IR" sz="2400" dirty="0" smtClean="0">
                <a:solidFill>
                  <a:schemeClr val="accent2">
                    <a:lumMod val="50000"/>
                  </a:schemeClr>
                </a:solidFill>
              </a:rPr>
              <a:t>نجفی، ابوالحسن. (1371). غلط ننویسیم. تهران:مرکز نشر دانشگاهی.</a:t>
            </a:r>
            <a:endParaRPr lang="fa-IR" sz="2400" dirty="0">
              <a:solidFill>
                <a:schemeClr val="accent2">
                  <a:lumMod val="50000"/>
                </a:schemeClr>
              </a:solidFill>
            </a:endParaRP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6561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72732"/>
            <a:ext cx="10617438" cy="1157668"/>
          </a:xfrm>
        </p:spPr>
        <p:txBody>
          <a:bodyPr>
            <a:normAutofit/>
          </a:bodyPr>
          <a:lstStyle/>
          <a:p>
            <a:pPr algn="r"/>
            <a:r>
              <a:rPr lang="fa-IR" sz="2800" dirty="0" smtClean="0">
                <a:solidFill>
                  <a:srgbClr val="00B0F0"/>
                </a:solidFill>
              </a:rPr>
              <a:t>نشانه پرسش ؟                              دو هلال ()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493949"/>
            <a:ext cx="5625406" cy="5364051"/>
          </a:xfrm>
        </p:spPr>
        <p:txBody>
          <a:bodyPr>
            <a:noAutofit/>
          </a:bodyPr>
          <a:lstStyle/>
          <a:p>
            <a:pPr algn="r" rtl="1"/>
            <a:r>
              <a:rPr lang="fa-IR" sz="1600" dirty="0" smtClean="0">
                <a:solidFill>
                  <a:srgbClr val="C00000"/>
                </a:solidFill>
              </a:rPr>
              <a:t>-اطلاعات اضافی و عبارات توضیحی در میانه یا پایان جمله:</a:t>
            </a:r>
          </a:p>
          <a:p>
            <a:pPr algn="r" rtl="1"/>
            <a:r>
              <a:rPr lang="fa-IR" sz="1600" dirty="0" smtClean="0">
                <a:solidFill>
                  <a:srgbClr val="7030A0"/>
                </a:solidFill>
              </a:rPr>
              <a:t>خط اوستایی (با 44 نشانه نگارشی) ساده ترین خط جهان است</a:t>
            </a:r>
            <a:r>
              <a:rPr lang="fa-IR" sz="1600" dirty="0" smtClean="0">
                <a:solidFill>
                  <a:srgbClr val="C00000"/>
                </a:solidFill>
              </a:rPr>
              <a:t>.</a:t>
            </a:r>
          </a:p>
          <a:p>
            <a:pPr algn="r" rtl="1"/>
            <a:r>
              <a:rPr lang="fa-IR" sz="1600" dirty="0" smtClean="0">
                <a:solidFill>
                  <a:srgbClr val="C00000"/>
                </a:solidFill>
              </a:rPr>
              <a:t>-تاریخ تولد، وفات، یا یک رویداد و نیز سال نگارش مقاله یا کتاب:</a:t>
            </a:r>
          </a:p>
          <a:p>
            <a:pPr algn="r" rtl="1"/>
            <a:r>
              <a:rPr lang="fa-IR" sz="1600" dirty="0" smtClean="0">
                <a:solidFill>
                  <a:srgbClr val="7030A0"/>
                </a:solidFill>
              </a:rPr>
              <a:t>ناصرخسرو(481-394 ق.)</a:t>
            </a:r>
          </a:p>
          <a:p>
            <a:pPr algn="r" rtl="1"/>
            <a:endParaRPr lang="fa-IR" sz="1600" dirty="0" smtClean="0">
              <a:solidFill>
                <a:srgbClr val="7030A0"/>
              </a:solidFill>
            </a:endParaRPr>
          </a:p>
          <a:p>
            <a:pPr algn="r" rtl="1"/>
            <a:r>
              <a:rPr lang="fa-IR" sz="1600" dirty="0" smtClean="0"/>
              <a:t>- نشانه (؟) و (!) برای بیان تعجب، تردید و تمجید:</a:t>
            </a:r>
          </a:p>
          <a:p>
            <a:pPr marL="0" indent="0" algn="r" rtl="1">
              <a:buNone/>
            </a:pPr>
            <a:r>
              <a:rPr lang="fa-IR" sz="1600" dirty="0" smtClean="0">
                <a:solidFill>
                  <a:schemeClr val="accent5">
                    <a:lumMod val="75000"/>
                  </a:schemeClr>
                </a:solidFill>
              </a:rPr>
              <a:t>به پیش بینی سازمان هواشناسی، فردا دو متر (؟) برف می بارد.</a:t>
            </a:r>
          </a:p>
          <a:p>
            <a:pPr algn="r" rtl="1"/>
            <a:endParaRPr lang="fa-IR" sz="1600" dirty="0" smtClean="0">
              <a:solidFill>
                <a:srgbClr val="7030A0"/>
              </a:solidFill>
            </a:endParaRPr>
          </a:p>
          <a:p>
            <a:pPr algn="r" rtl="1"/>
            <a:r>
              <a:rPr lang="fa-IR" sz="1600" dirty="0" smtClean="0">
                <a:solidFill>
                  <a:srgbClr val="C00000"/>
                </a:solidFill>
              </a:rPr>
              <a:t>- ارجاع درون متنی : </a:t>
            </a:r>
            <a:r>
              <a:rPr lang="fa-IR" sz="1600" dirty="0" smtClean="0">
                <a:solidFill>
                  <a:srgbClr val="7030A0"/>
                </a:solidFill>
              </a:rPr>
              <a:t>(صادقی،85:2005)</a:t>
            </a:r>
          </a:p>
          <a:p>
            <a:pPr algn="r" rtl="1"/>
            <a:endParaRPr lang="fa-IR" sz="1600" dirty="0" smtClean="0">
              <a:solidFill>
                <a:srgbClr val="C00000"/>
              </a:solidFill>
            </a:endParaRPr>
          </a:p>
          <a:p>
            <a:pPr algn="r" rtl="1"/>
            <a:r>
              <a:rPr lang="fa-IR" sz="1600" dirty="0" smtClean="0">
                <a:solidFill>
                  <a:srgbClr val="C00000"/>
                </a:solidFill>
              </a:rPr>
              <a:t>-کوته نوشت های تحیت و سلام برای بزرگان دین</a:t>
            </a:r>
          </a:p>
          <a:p>
            <a:pPr algn="r" rtl="1"/>
            <a:endParaRPr lang="fa-IR" sz="1600" dirty="0" smtClean="0">
              <a:solidFill>
                <a:srgbClr val="C00000"/>
              </a:solidFill>
            </a:endParaRPr>
          </a:p>
          <a:p>
            <a:pPr algn="r" rtl="1"/>
            <a:r>
              <a:rPr lang="fa-IR" sz="1600" dirty="0" smtClean="0">
                <a:solidFill>
                  <a:srgbClr val="C00000"/>
                </a:solidFill>
              </a:rPr>
              <a:t>-کوته نوشت ها و نشانه های اختصاری </a:t>
            </a:r>
          </a:p>
          <a:p>
            <a:pPr algn="r" rtl="1"/>
            <a:endParaRPr lang="fa-IR" sz="1600" dirty="0" smtClean="0">
              <a:solidFill>
                <a:srgbClr val="C00000"/>
              </a:solidFill>
            </a:endParaRPr>
          </a:p>
          <a:p>
            <a:pPr algn="r" rtl="1"/>
            <a:r>
              <a:rPr lang="fa-IR" sz="1600" dirty="0" smtClean="0">
                <a:solidFill>
                  <a:srgbClr val="C00000"/>
                </a:solidFill>
              </a:rPr>
              <a:t>مجموعه ها و عبارات ریاضی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97014" y="1690688"/>
            <a:ext cx="5393028" cy="4498975"/>
          </a:xfrm>
        </p:spPr>
        <p:txBody>
          <a:bodyPr>
            <a:normAutofit/>
          </a:bodyPr>
          <a:lstStyle/>
          <a:p>
            <a:pPr algn="r" rtl="1">
              <a:buFontTx/>
              <a:buChar char="-"/>
            </a:pPr>
            <a:r>
              <a:rPr lang="fa-IR" dirty="0" smtClean="0">
                <a:solidFill>
                  <a:srgbClr val="C00000"/>
                </a:solidFill>
                <a:cs typeface="+mj-cs"/>
              </a:rPr>
              <a:t>- در </a:t>
            </a:r>
            <a:r>
              <a:rPr lang="fa-IR" dirty="0">
                <a:solidFill>
                  <a:srgbClr val="C00000"/>
                </a:solidFill>
                <a:cs typeface="+mj-cs"/>
              </a:rPr>
              <a:t>پایان جمله هاى پرسشى</a:t>
            </a:r>
            <a:r>
              <a:rPr lang="fa-IR" dirty="0" smtClean="0">
                <a:solidFill>
                  <a:srgbClr val="C00000"/>
                </a:solidFill>
                <a:cs typeface="+mj-cs"/>
              </a:rPr>
              <a:t>.</a:t>
            </a:r>
          </a:p>
          <a:p>
            <a:pPr algn="r" rtl="1">
              <a:buFontTx/>
              <a:buChar char="-"/>
            </a:pPr>
            <a:endParaRPr lang="fa-IR" dirty="0" smtClean="0">
              <a:solidFill>
                <a:srgbClr val="C00000"/>
              </a:solidFill>
              <a:cs typeface="+mj-cs"/>
            </a:endParaRPr>
          </a:p>
          <a:p>
            <a:pPr algn="r" rtl="1">
              <a:buFontTx/>
              <a:buChar char="-"/>
            </a:pPr>
            <a:r>
              <a:rPr lang="fa-IR" dirty="0" smtClean="0">
                <a:solidFill>
                  <a:srgbClr val="C00000"/>
                </a:solidFill>
                <a:cs typeface="+mj-cs"/>
              </a:rPr>
              <a:t>- </a:t>
            </a:r>
            <a:r>
              <a:rPr lang="fa-IR" dirty="0">
                <a:solidFill>
                  <a:srgbClr val="C00000"/>
                </a:solidFill>
                <a:cs typeface="+mj-cs"/>
              </a:rPr>
              <a:t>. براى نشان دادن تردید:</a:t>
            </a:r>
            <a:br>
              <a:rPr lang="fa-IR" dirty="0">
                <a:solidFill>
                  <a:srgbClr val="C00000"/>
                </a:solidFill>
                <a:cs typeface="+mj-cs"/>
              </a:rPr>
            </a:br>
            <a:r>
              <a:rPr lang="fa-IR" dirty="0">
                <a:solidFill>
                  <a:srgbClr val="7030A0"/>
                </a:solidFill>
                <a:cs typeface="+mj-cs"/>
              </a:rPr>
              <a:t>«سیّد جمال الدّین حسینى در اسدآبادِ همدان (افغانستان؟) زاده شد.»</a:t>
            </a:r>
            <a:br>
              <a:rPr lang="fa-IR" dirty="0">
                <a:solidFill>
                  <a:srgbClr val="7030A0"/>
                </a:solidFill>
                <a:cs typeface="+mj-cs"/>
              </a:rPr>
            </a:br>
            <a:endParaRPr lang="en-US" dirty="0">
              <a:solidFill>
                <a:srgbClr val="7030A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99268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-477837"/>
            <a:ext cx="9144000" cy="2387600"/>
          </a:xfrm>
        </p:spPr>
        <p:txBody>
          <a:bodyPr>
            <a:normAutofit/>
          </a:bodyPr>
          <a:lstStyle/>
          <a:p>
            <a:r>
              <a:rPr lang="fa-IR" sz="6600" dirty="0" smtClean="0">
                <a:solidFill>
                  <a:schemeClr val="accent5"/>
                </a:solidFill>
              </a:rPr>
              <a:t>       کارکردهای</a:t>
            </a:r>
            <a:r>
              <a:rPr lang="fa-IR" sz="6600" dirty="0" smtClean="0">
                <a:solidFill>
                  <a:schemeClr val="accent5"/>
                </a:solidFill>
                <a:cs typeface="B Lotus" panose="00000400000000000000" pitchFamily="2" charset="-78"/>
              </a:rPr>
              <a:t> زبان</a:t>
            </a:r>
            <a:endParaRPr lang="en-US" sz="6600" dirty="0">
              <a:solidFill>
                <a:schemeClr val="accent5"/>
              </a:solidFill>
              <a:cs typeface="B Lotus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142308"/>
            <a:ext cx="7959634" cy="3115491"/>
          </a:xfrm>
        </p:spPr>
        <p:txBody>
          <a:bodyPr>
            <a:noAutofit/>
          </a:bodyPr>
          <a:lstStyle/>
          <a:p>
            <a:pPr algn="r"/>
            <a:r>
              <a:rPr lang="fa-IR" sz="3600" dirty="0" smtClean="0">
                <a:solidFill>
                  <a:srgbClr val="C00000"/>
                </a:solidFill>
              </a:rPr>
              <a:t>1- ارتباطی</a:t>
            </a:r>
          </a:p>
          <a:p>
            <a:pPr algn="r"/>
            <a:r>
              <a:rPr lang="fa-IR" sz="3600" dirty="0" smtClean="0">
                <a:solidFill>
                  <a:srgbClr val="C00000"/>
                </a:solidFill>
              </a:rPr>
              <a:t>2- تکیه گاه اندیشه:کمک به تفکر و سایر فرآیندهای شناختی </a:t>
            </a:r>
          </a:p>
          <a:p>
            <a:pPr algn="r"/>
            <a:r>
              <a:rPr lang="fa-IR" sz="3600" dirty="0" smtClean="0">
                <a:solidFill>
                  <a:srgbClr val="C00000"/>
                </a:solidFill>
              </a:rPr>
              <a:t>3- عاطفی (حدیث نفس)</a:t>
            </a:r>
          </a:p>
          <a:p>
            <a:pPr algn="r"/>
            <a:r>
              <a:rPr lang="fa-IR" sz="3600" dirty="0" smtClean="0">
                <a:solidFill>
                  <a:srgbClr val="C00000"/>
                </a:solidFill>
              </a:rPr>
              <a:t>4-هنری (در آثار ادبی)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5731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solidFill>
                  <a:srgbClr val="0070C0"/>
                </a:solidFill>
              </a:rPr>
              <a:t>گیومه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84857"/>
            <a:ext cx="9522734" cy="4856506"/>
          </a:xfrm>
        </p:spPr>
        <p:txBody>
          <a:bodyPr>
            <a:normAutofit lnSpcReduction="10000"/>
          </a:bodyPr>
          <a:lstStyle/>
          <a:p>
            <a:pPr algn="r" rtl="1"/>
            <a:r>
              <a:rPr lang="fa-IR" sz="2400" dirty="0" smtClean="0">
                <a:solidFill>
                  <a:srgbClr val="C00000"/>
                </a:solidFill>
                <a:cs typeface="+mj-cs"/>
              </a:rPr>
              <a:t>- برای نشان دادن نقل قول مستقیم</a:t>
            </a:r>
          </a:p>
          <a:p>
            <a:pPr algn="r" rtl="1"/>
            <a:r>
              <a:rPr lang="fa-IR" sz="2400" dirty="0" smtClean="0">
                <a:solidFill>
                  <a:srgbClr val="C00000"/>
                </a:solidFill>
                <a:cs typeface="+mj-cs"/>
              </a:rPr>
              <a:t> - متمایز کردن کلمه ، عبارت یا جمله </a:t>
            </a:r>
          </a:p>
          <a:p>
            <a:pPr algn="r" rtl="1"/>
            <a:r>
              <a:rPr lang="fa-IR" sz="2400" dirty="0" smtClean="0">
                <a:solidFill>
                  <a:srgbClr val="C00000"/>
                </a:solidFill>
                <a:cs typeface="+mj-cs"/>
              </a:rPr>
              <a:t>مثلا عبارات عامیانه «الم شنگه»، عنوان آهنگ یا شعر یا کتاب : ترانه «الهه ناز»</a:t>
            </a:r>
          </a:p>
          <a:p>
            <a:pPr algn="r" rtl="1"/>
            <a:r>
              <a:rPr lang="fa-IR" sz="2400" dirty="0" smtClean="0">
                <a:solidFill>
                  <a:srgbClr val="C00000"/>
                </a:solidFill>
                <a:cs typeface="+mj-cs"/>
              </a:rPr>
              <a:t>صورت های مختلف گیومه در زبان های فرنگی:</a:t>
            </a:r>
          </a:p>
          <a:p>
            <a:pPr algn="r" rtl="1"/>
            <a:r>
              <a:rPr lang="fa-IR" sz="2400" dirty="0" smtClean="0">
                <a:solidFill>
                  <a:srgbClr val="C00000"/>
                </a:solidFill>
                <a:cs typeface="+mj-cs"/>
              </a:rPr>
              <a:t>فرانسوی: بی گوشه و گوشه دار«</a:t>
            </a:r>
            <a:r>
              <a:rPr lang="en-US" sz="2400" dirty="0" smtClean="0">
                <a:solidFill>
                  <a:srgbClr val="C00000"/>
                </a:solidFill>
                <a:cs typeface="+mj-cs"/>
              </a:rPr>
              <a:t> </a:t>
            </a:r>
            <a:r>
              <a:rPr lang="fa-IR" sz="2400" dirty="0" smtClean="0">
                <a:solidFill>
                  <a:srgbClr val="C00000"/>
                </a:solidFill>
                <a:cs typeface="+mj-cs"/>
              </a:rPr>
              <a:t>»</a:t>
            </a:r>
          </a:p>
          <a:p>
            <a:pPr algn="r" rtl="1"/>
            <a:r>
              <a:rPr lang="fa-IR" sz="2400" dirty="0" smtClean="0">
                <a:solidFill>
                  <a:srgbClr val="C00000"/>
                </a:solidFill>
                <a:cs typeface="+mj-cs"/>
              </a:rPr>
              <a:t>انگلیسی :جفت</a:t>
            </a:r>
            <a:r>
              <a:rPr lang="en-US" sz="2400" dirty="0" smtClean="0">
                <a:solidFill>
                  <a:srgbClr val="C00000"/>
                </a:solidFill>
                <a:cs typeface="+mj-cs"/>
              </a:rPr>
              <a:t> </a:t>
            </a:r>
            <a:r>
              <a:rPr lang="fa-IR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  </a:t>
            </a:r>
            <a:r>
              <a:rPr lang="fa-IR" sz="2400" dirty="0" smtClean="0">
                <a:solidFill>
                  <a:srgbClr val="C00000"/>
                </a:solidFill>
              </a:rPr>
              <a:t> </a:t>
            </a:r>
            <a:r>
              <a:rPr lang="fa-IR" sz="2400" dirty="0" smtClean="0">
                <a:solidFill>
                  <a:srgbClr val="C00000"/>
                </a:solidFill>
                <a:cs typeface="+mj-cs"/>
              </a:rPr>
              <a:t>و تک</a:t>
            </a:r>
            <a:r>
              <a:rPr lang="en-US" sz="2400" dirty="0" smtClean="0">
                <a:solidFill>
                  <a:srgbClr val="C00000"/>
                </a:solidFill>
                <a:cs typeface="+mj-cs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cs typeface="+mj-cs"/>
                <a:sym typeface="Symbol" panose="05050102010706020507" pitchFamily="18" charset="2"/>
              </a:rPr>
              <a:t></a:t>
            </a:r>
            <a:r>
              <a:rPr lang="fa-IR" sz="2400" dirty="0" smtClean="0">
                <a:solidFill>
                  <a:srgbClr val="C00000"/>
                </a:solidFill>
                <a:cs typeface="+mj-cs"/>
                <a:sym typeface="Symbol" panose="05050102010706020507" pitchFamily="18" charset="2"/>
              </a:rPr>
              <a:t> </a:t>
            </a:r>
            <a:endParaRPr lang="en-US" sz="2400" dirty="0" smtClean="0">
              <a:solidFill>
                <a:srgbClr val="C00000"/>
              </a:solidFill>
              <a:cs typeface="+mj-cs"/>
            </a:endParaRPr>
          </a:p>
          <a:p>
            <a:pPr algn="r" rtl="1"/>
            <a:r>
              <a:rPr lang="fa-IR" sz="2400" dirty="0" smtClean="0">
                <a:solidFill>
                  <a:srgbClr val="C00000"/>
                </a:solidFill>
                <a:cs typeface="+mj-cs"/>
              </a:rPr>
              <a:t>آلمانی: جفت</a:t>
            </a:r>
            <a:r>
              <a:rPr lang="en-US" sz="2400" dirty="0" smtClean="0">
                <a:solidFill>
                  <a:srgbClr val="C00000"/>
                </a:solidFill>
                <a:cs typeface="+mj-cs"/>
              </a:rPr>
              <a:t>”</a:t>
            </a:r>
            <a:r>
              <a:rPr lang="fa-IR" sz="2400" dirty="0" smtClean="0">
                <a:solidFill>
                  <a:srgbClr val="C00000"/>
                </a:solidFill>
                <a:cs typeface="+mj-cs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cs typeface="+mj-cs"/>
              </a:rPr>
              <a:t>“ </a:t>
            </a:r>
            <a:r>
              <a:rPr lang="fa-IR" sz="2400" dirty="0" smtClean="0">
                <a:solidFill>
                  <a:srgbClr val="C00000"/>
                </a:solidFill>
                <a:cs typeface="+mj-cs"/>
              </a:rPr>
              <a:t> و تک</a:t>
            </a:r>
            <a:r>
              <a:rPr lang="en-US" sz="2400" dirty="0" smtClean="0">
                <a:solidFill>
                  <a:srgbClr val="C00000"/>
                </a:solidFill>
                <a:cs typeface="+mj-cs"/>
              </a:rPr>
              <a:t>’ </a:t>
            </a:r>
            <a:r>
              <a:rPr lang="fa-IR" sz="2400" dirty="0" smtClean="0">
                <a:solidFill>
                  <a:srgbClr val="C00000"/>
                </a:solidFill>
                <a:cs typeface="+mj-cs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cs typeface="+mj-cs"/>
              </a:rPr>
              <a:t>‘</a:t>
            </a:r>
          </a:p>
          <a:p>
            <a:pPr algn="r" rtl="1"/>
            <a:r>
              <a:rPr lang="fa-IR" sz="2400" dirty="0" smtClean="0">
                <a:solidFill>
                  <a:srgbClr val="7030A0"/>
                </a:solidFill>
                <a:cs typeface="+mj-cs"/>
              </a:rPr>
              <a:t>در نگارش فارسی دو شکل گیومه رواج بیشتر دارد:1-گیومه جفت بی گوشه فرانسوی(برای نقل قول مستقیم)</a:t>
            </a:r>
          </a:p>
          <a:p>
            <a:pPr algn="r" rtl="1"/>
            <a:r>
              <a:rPr lang="fa-IR" sz="2400" dirty="0" smtClean="0">
                <a:solidFill>
                  <a:srgbClr val="7030A0"/>
                </a:solidFill>
                <a:cs typeface="+mj-cs"/>
              </a:rPr>
              <a:t>2- گیومه جفت انگلیسی(برای برجسته کردن واژه و اصطلاح و عنوان)</a:t>
            </a:r>
          </a:p>
        </p:txBody>
      </p:sp>
    </p:spTree>
    <p:extLst>
      <p:ext uri="{BB962C8B-B14F-4D97-AF65-F5344CB8AC3E}">
        <p14:creationId xmlns:p14="http://schemas.microsoft.com/office/powerpoint/2010/main" val="989829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91636" y="204651"/>
            <a:ext cx="8596668" cy="827314"/>
          </a:xfrm>
        </p:spPr>
        <p:txBody>
          <a:bodyPr/>
          <a:lstStyle/>
          <a:p>
            <a:pPr algn="r" rtl="1"/>
            <a:r>
              <a:rPr lang="fa-IR" dirty="0" smtClean="0"/>
              <a:t>تیره/ خط فاصله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77334" y="809896"/>
            <a:ext cx="4184035" cy="5231465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/>
              <a:t>در انگلیسی برای نشان دادن اجزای سازنده واژه مرکب از خط تیره کوتاه استفاده می شود. در فارسی هم به تازگی این کاربرد استفاده می شود:</a:t>
            </a:r>
          </a:p>
          <a:p>
            <a:pPr marL="0" indent="0" algn="r" rtl="1">
              <a:buNone/>
            </a:pPr>
            <a:r>
              <a:rPr lang="fa-IR" dirty="0" smtClean="0">
                <a:solidFill>
                  <a:schemeClr val="accent5">
                    <a:lumMod val="75000"/>
                  </a:schemeClr>
                </a:solidFill>
              </a:rPr>
              <a:t>     پسا-نوگرایی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61369" y="901337"/>
            <a:ext cx="4412635" cy="5140026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/>
              <a:t>برای تقسیم بندی اجزا یگ گروه یا جمله: </a:t>
            </a:r>
            <a:r>
              <a:rPr lang="fa-IR" dirty="0" smtClean="0">
                <a:solidFill>
                  <a:schemeClr val="accent5">
                    <a:lumMod val="75000"/>
                  </a:schemeClr>
                </a:solidFill>
              </a:rPr>
              <a:t>گیرندگان رونوشت نامه:</a:t>
            </a:r>
          </a:p>
          <a:p>
            <a:pPr marL="0" indent="0" algn="r" rtl="1">
              <a:buNone/>
            </a:pPr>
            <a:r>
              <a:rPr lang="fa-IR" dirty="0" smtClean="0"/>
              <a:t>                      </a:t>
            </a:r>
            <a:r>
              <a:rPr lang="fa-IR" dirty="0" smtClean="0">
                <a:solidFill>
                  <a:schemeClr val="accent5">
                    <a:lumMod val="75000"/>
                  </a:schemeClr>
                </a:solidFill>
              </a:rPr>
              <a:t>-معاونت آموزشی</a:t>
            </a:r>
          </a:p>
          <a:p>
            <a:pPr marL="0" indent="0" algn="r" rtl="1">
              <a:buNone/>
            </a:pPr>
            <a:r>
              <a:rPr lang="fa-IR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a-IR" dirty="0" smtClean="0">
                <a:solidFill>
                  <a:schemeClr val="accent5">
                    <a:lumMod val="75000"/>
                  </a:schemeClr>
                </a:solidFill>
              </a:rPr>
              <a:t>                    -معاونت پژوهشی</a:t>
            </a:r>
          </a:p>
          <a:p>
            <a:pPr algn="r" rtl="1"/>
            <a:endParaRPr lang="fa-IR" dirty="0">
              <a:solidFill>
                <a:schemeClr val="accent5">
                  <a:lumMod val="75000"/>
                </a:schemeClr>
              </a:solidFill>
            </a:endParaRPr>
          </a:p>
          <a:p>
            <a:pPr algn="r" rtl="1"/>
            <a:r>
              <a:rPr lang="fa-IR" dirty="0" smtClean="0"/>
              <a:t>برای جدا کردن جمله های معترضه و تاکیدی</a:t>
            </a:r>
          </a:p>
          <a:p>
            <a:pPr algn="r" rtl="1"/>
            <a:r>
              <a:rPr lang="fa-IR" dirty="0" smtClean="0"/>
              <a:t>نشان دادن حد فاصل دو عدد: صفحه 65-75</a:t>
            </a:r>
          </a:p>
          <a:p>
            <a:pPr algn="r" rtl="1"/>
            <a:r>
              <a:rPr lang="fa-IR" dirty="0" smtClean="0">
                <a:solidFill>
                  <a:schemeClr val="accent2">
                    <a:lumMod val="50000"/>
                  </a:schemeClr>
                </a:solidFill>
              </a:rPr>
              <a:t>به جای "تا" و "به" برای بیان حد فاصل دو مکان و دو زمان: قطار تهران-تبریز</a:t>
            </a:r>
          </a:p>
          <a:p>
            <a:pPr algn="r" rtl="1"/>
            <a:endParaRPr lang="fa-IR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r" rtl="1"/>
            <a:r>
              <a:rPr lang="fa-IR" dirty="0" smtClean="0">
                <a:solidFill>
                  <a:schemeClr val="accent2">
                    <a:lumMod val="50000"/>
                  </a:schemeClr>
                </a:solidFill>
              </a:rPr>
              <a:t>به جای نام گوینده در آغاز سطر مکالمه میان اشخاص: </a:t>
            </a:r>
            <a:r>
              <a:rPr lang="fa-IR" dirty="0" smtClean="0">
                <a:solidFill>
                  <a:schemeClr val="accent5">
                    <a:lumMod val="75000"/>
                  </a:schemeClr>
                </a:solidFill>
              </a:rPr>
              <a:t>-الو   -بله بفرمایید  -سلام</a:t>
            </a:r>
          </a:p>
        </p:txBody>
      </p:sp>
    </p:spTree>
    <p:extLst>
      <p:ext uri="{BB962C8B-B14F-4D97-AF65-F5344CB8AC3E}">
        <p14:creationId xmlns:p14="http://schemas.microsoft.com/office/powerpoint/2010/main" val="41343765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484886" y="193183"/>
            <a:ext cx="5134855" cy="656823"/>
          </a:xfrm>
        </p:spPr>
        <p:txBody>
          <a:bodyPr/>
          <a:lstStyle/>
          <a:p>
            <a:pPr algn="r" rtl="1"/>
            <a:r>
              <a:rPr lang="fa-IR" dirty="0" smtClean="0">
                <a:solidFill>
                  <a:schemeClr val="accent5">
                    <a:lumMod val="75000"/>
                  </a:schemeClr>
                </a:solidFill>
              </a:rPr>
              <a:t>دو هلال ()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72732" y="850006"/>
            <a:ext cx="9929612" cy="5834129"/>
          </a:xfrm>
        </p:spPr>
        <p:txBody>
          <a:bodyPr>
            <a:normAutofit fontScale="85000" lnSpcReduction="20000"/>
          </a:bodyPr>
          <a:lstStyle/>
          <a:p>
            <a:pPr algn="r" rtl="1"/>
            <a:r>
              <a:rPr lang="fa-IR" sz="2200" b="1" dirty="0" smtClean="0"/>
              <a:t>اطلاعات اضافی و عبارات توضیحی در میانه یا پایان جمله:</a:t>
            </a:r>
          </a:p>
          <a:p>
            <a:pPr marL="0" indent="0" algn="r" rtl="1">
              <a:buNone/>
            </a:pPr>
            <a:r>
              <a:rPr lang="fa-IR" sz="2200" dirty="0" smtClean="0">
                <a:solidFill>
                  <a:schemeClr val="accent5">
                    <a:lumMod val="75000"/>
                  </a:schemeClr>
                </a:solidFill>
              </a:rPr>
              <a:t>خط اوستایی ( با 44 نشانه نوشتاری) ساده ترین خط جهان است.</a:t>
            </a:r>
          </a:p>
          <a:p>
            <a:pPr algn="r" rtl="1"/>
            <a:endParaRPr lang="fa-IR" sz="2200" dirty="0"/>
          </a:p>
          <a:p>
            <a:pPr algn="r" rtl="1"/>
            <a:r>
              <a:rPr lang="fa-IR" sz="2200" b="1" dirty="0" smtClean="0"/>
              <a:t>تاریخ تولد، وفات، یا یک رویداد و سال نگارش مقاله یا کتاب : </a:t>
            </a:r>
          </a:p>
          <a:p>
            <a:pPr marL="0" indent="0" algn="r" rtl="1">
              <a:buNone/>
            </a:pPr>
            <a:r>
              <a:rPr lang="fa-IR" sz="2200" dirty="0" smtClean="0">
                <a:solidFill>
                  <a:schemeClr val="accent5">
                    <a:lumMod val="75000"/>
                  </a:schemeClr>
                </a:solidFill>
              </a:rPr>
              <a:t>ناصر خسرو ( 481-394 ق) بیش تر عمرش را در سفر گذراند.</a:t>
            </a:r>
          </a:p>
          <a:p>
            <a:pPr algn="r" rtl="1"/>
            <a:endParaRPr lang="fa-IR" sz="2200" dirty="0"/>
          </a:p>
          <a:p>
            <a:pPr algn="r" rtl="1"/>
            <a:r>
              <a:rPr lang="fa-IR" sz="2200" b="1" dirty="0" smtClean="0"/>
              <a:t>ارجاع درون متنی:</a:t>
            </a:r>
          </a:p>
          <a:p>
            <a:pPr marL="0" indent="0" algn="r" rtl="1">
              <a:buNone/>
            </a:pPr>
            <a:r>
              <a:rPr lang="fa-IR" sz="2200" dirty="0" smtClean="0">
                <a:solidFill>
                  <a:schemeClr val="accent5">
                    <a:lumMod val="75000"/>
                  </a:schemeClr>
                </a:solidFill>
              </a:rPr>
              <a:t>(صادقی، 85:2005)</a:t>
            </a:r>
          </a:p>
          <a:p>
            <a:pPr algn="r" rtl="1"/>
            <a:endParaRPr lang="fa-IR" sz="2200" dirty="0"/>
          </a:p>
          <a:p>
            <a:pPr algn="r" rtl="1"/>
            <a:r>
              <a:rPr lang="fa-IR" sz="2200" b="1" dirty="0"/>
              <a:t>کوته نوشت های تحیت و سلام برای بزرگان دین: </a:t>
            </a:r>
          </a:p>
          <a:p>
            <a:pPr marL="0" indent="0" algn="r" rtl="1">
              <a:buNone/>
            </a:pPr>
            <a:r>
              <a:rPr lang="fa-IR" sz="2200" dirty="0">
                <a:solidFill>
                  <a:schemeClr val="accent5">
                    <a:lumMod val="75000"/>
                  </a:schemeClr>
                </a:solidFill>
              </a:rPr>
              <a:t>حضرت رسول (ص)، امام حسین (ع)</a:t>
            </a:r>
          </a:p>
          <a:p>
            <a:pPr algn="r" rtl="1"/>
            <a:endParaRPr lang="fa-IR" sz="2200" dirty="0"/>
          </a:p>
          <a:p>
            <a:pPr algn="r" rtl="1"/>
            <a:r>
              <a:rPr lang="fa-IR" sz="2200" b="1" dirty="0"/>
              <a:t>کوته نوشت ها و نشانه های اختصاری: </a:t>
            </a:r>
          </a:p>
          <a:p>
            <a:pPr marL="0" indent="0" algn="r" rtl="1">
              <a:buNone/>
            </a:pPr>
            <a:r>
              <a:rPr lang="fa-IR" sz="2200" dirty="0">
                <a:solidFill>
                  <a:schemeClr val="accent5">
                    <a:lumMod val="75000"/>
                  </a:schemeClr>
                </a:solidFill>
              </a:rPr>
              <a:t>نیرو ارتش جمهوری اسلامی ایران (نزاجا)</a:t>
            </a:r>
          </a:p>
          <a:p>
            <a:pPr algn="r" rtl="1"/>
            <a:endParaRPr lang="fa-IR" sz="2200" dirty="0"/>
          </a:p>
          <a:p>
            <a:pPr algn="r" rtl="1"/>
            <a:r>
              <a:rPr lang="fa-IR" sz="2200" b="1" dirty="0"/>
              <a:t>مجموعه ها و عبارت های ریاضی: 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(k-1)/(g-2)</a:t>
            </a:r>
          </a:p>
          <a:p>
            <a:pPr marL="0" indent="0" algn="r" rtl="1">
              <a:buNone/>
            </a:pP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4301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39634"/>
            <a:ext cx="8596668" cy="574766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 smtClean="0"/>
              <a:t>دو قلاب []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01783"/>
            <a:ext cx="8596668" cy="4839579"/>
          </a:xfrm>
        </p:spPr>
        <p:txBody>
          <a:bodyPr/>
          <a:lstStyle/>
          <a:p>
            <a:pPr algn="r" rtl="1"/>
            <a:r>
              <a:rPr lang="fa-IR" b="1" dirty="0" smtClean="0"/>
              <a:t>سه نقطه نشانه حذف یا افتادگی متن:</a:t>
            </a:r>
          </a:p>
          <a:p>
            <a:pPr marL="0" indent="0" algn="r" rtl="1">
              <a:buNone/>
            </a:pPr>
            <a:r>
              <a:rPr lang="fa-IR" dirty="0" smtClean="0">
                <a:solidFill>
                  <a:schemeClr val="accent5">
                    <a:lumMod val="75000"/>
                  </a:schemeClr>
                </a:solidFill>
              </a:rPr>
              <a:t>در آفریقای جنوبی [...] سرانجام سیاهان حکومت را به دست گرفتند.</a:t>
            </a:r>
          </a:p>
          <a:p>
            <a:pPr algn="r" rtl="1"/>
            <a:endParaRPr lang="fa-IR" dirty="0"/>
          </a:p>
          <a:p>
            <a:pPr algn="r" rtl="1"/>
            <a:r>
              <a:rPr lang="fa-IR" b="1" dirty="0" smtClean="0"/>
              <a:t>بخش های </a:t>
            </a:r>
            <a:r>
              <a:rPr lang="fa-IR" b="1" i="1" dirty="0" smtClean="0"/>
              <a:t>نا معلوم </a:t>
            </a:r>
            <a:r>
              <a:rPr lang="fa-IR" b="1" dirty="0" smtClean="0"/>
              <a:t>مربوط به محل و تاریخ نشر در کتاب شناسی منابع:</a:t>
            </a:r>
          </a:p>
          <a:p>
            <a:pPr marL="0" indent="0" algn="r" rtl="1">
              <a:buNone/>
            </a:pPr>
            <a:r>
              <a:rPr lang="fa-IR" dirty="0" smtClean="0">
                <a:solidFill>
                  <a:schemeClr val="accent5">
                    <a:lumMod val="75000"/>
                  </a:schemeClr>
                </a:solidFill>
              </a:rPr>
              <a:t>تهران: امیرکبیر. [بی نا.].</a:t>
            </a:r>
          </a:p>
          <a:p>
            <a:pPr algn="r" rtl="1"/>
            <a:endParaRPr lang="fa-IR" dirty="0"/>
          </a:p>
          <a:p>
            <a:pPr algn="r" rtl="1"/>
            <a:r>
              <a:rPr lang="fa-IR" b="1" dirty="0" smtClean="0"/>
              <a:t>به جای دو هلال در درون دو هلال دیگر:</a:t>
            </a:r>
          </a:p>
          <a:p>
            <a:pPr marL="0" indent="0" algn="r" rtl="1">
              <a:buNone/>
            </a:pPr>
            <a:r>
              <a:rPr lang="fa-IR" dirty="0" smtClean="0">
                <a:solidFill>
                  <a:schemeClr val="accent5">
                    <a:lumMod val="75000"/>
                  </a:schemeClr>
                </a:solidFill>
              </a:rPr>
              <a:t>(منشور ملل متحد در 12 ژوئن 1945 [ 5 تیر 1324]به امضا رسید.)</a:t>
            </a:r>
          </a:p>
          <a:p>
            <a:pPr algn="r" rtl="1"/>
            <a:endParaRPr lang="fa-IR" dirty="0" smtClean="0"/>
          </a:p>
          <a:p>
            <a:pPr algn="r" rtl="1"/>
            <a:r>
              <a:rPr lang="fa-IR" b="1" dirty="0" smtClean="0"/>
              <a:t>توضیح بیشتر درباره متن اصلی یا اصلاح آن. نظر، درخواست، انتقاد، اصلاحات و راهنمایی هایی که کسی غیر از نویسنده متن اصلی بیان کند.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615302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8937"/>
          </a:xfrm>
        </p:spPr>
        <p:txBody>
          <a:bodyPr/>
          <a:lstStyle/>
          <a:p>
            <a:pPr algn="r" rtl="1"/>
            <a:r>
              <a:rPr lang="fa-IR" dirty="0" smtClean="0"/>
              <a:t>ممیز/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7543"/>
            <a:ext cx="8596668" cy="4473819"/>
          </a:xfrm>
        </p:spPr>
        <p:txBody>
          <a:bodyPr/>
          <a:lstStyle/>
          <a:p>
            <a:pPr algn="r" rtl="1"/>
            <a:r>
              <a:rPr lang="fa-IR" b="1" dirty="0" smtClean="0"/>
              <a:t>به جای دو حرف ربط "یا" و "واو" عطف:</a:t>
            </a:r>
          </a:p>
          <a:p>
            <a:pPr algn="r" rtl="1"/>
            <a:r>
              <a:rPr lang="fa-IR" dirty="0" smtClean="0">
                <a:solidFill>
                  <a:schemeClr val="accent5">
                    <a:lumMod val="75000"/>
                  </a:schemeClr>
                </a:solidFill>
              </a:rPr>
              <a:t>این واژه را می توان به فارسی، شتابان/شتابزده ترجمه کرد.</a:t>
            </a:r>
          </a:p>
          <a:p>
            <a:pPr algn="r" rtl="1"/>
            <a:endParaRPr lang="fa-IR" dirty="0"/>
          </a:p>
          <a:p>
            <a:pPr algn="r" rtl="1"/>
            <a:r>
              <a:rPr lang="fa-IR" b="1" dirty="0" smtClean="0"/>
              <a:t>برای نشان دادن تاریخ های معادل در دو یا چند گاه شمار:</a:t>
            </a:r>
          </a:p>
          <a:p>
            <a:pPr algn="r" rtl="1"/>
            <a:r>
              <a:rPr lang="fa-IR" dirty="0" smtClean="0">
                <a:solidFill>
                  <a:schemeClr val="accent5">
                    <a:lumMod val="75000"/>
                  </a:schemeClr>
                </a:solidFill>
              </a:rPr>
              <a:t>1358 ش./ 1989 م</a:t>
            </a:r>
          </a:p>
          <a:p>
            <a:pPr algn="r" rtl="1"/>
            <a:endParaRPr lang="fa-IR" dirty="0"/>
          </a:p>
          <a:p>
            <a:pPr algn="r" rtl="1"/>
            <a:r>
              <a:rPr lang="fa-IR" b="1" dirty="0" smtClean="0"/>
              <a:t>برای نشان دادن واج ها بین دو ممیز در مباحث زبان شناسی:</a:t>
            </a:r>
          </a:p>
          <a:p>
            <a:pPr algn="r" rtl="1"/>
            <a:r>
              <a:rPr lang="fa-IR" dirty="0" smtClean="0">
                <a:solidFill>
                  <a:schemeClr val="accent5">
                    <a:lumMod val="75000"/>
                  </a:schemeClr>
                </a:solidFill>
              </a:rPr>
              <a:t>واج سایشی/ ش/ در شهر</a:t>
            </a:r>
          </a:p>
          <a:p>
            <a:pPr algn="r" rtl="1"/>
            <a:endParaRPr lang="fa-IR" dirty="0"/>
          </a:p>
          <a:p>
            <a:pPr algn="r" rtl="1"/>
            <a:r>
              <a:rPr lang="fa-IR" b="1" dirty="0" smtClean="0"/>
              <a:t>برای جدا کردن مصراع شعر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159886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79120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 smtClean="0">
                <a:solidFill>
                  <a:srgbClr val="FF0000"/>
                </a:solidFill>
              </a:rPr>
              <a:t>پیکان (     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23851"/>
            <a:ext cx="8596668" cy="4617511"/>
          </a:xfrm>
        </p:spPr>
        <p:txBody>
          <a:bodyPr/>
          <a:lstStyle/>
          <a:p>
            <a:pPr algn="r" rtl="1"/>
            <a:r>
              <a:rPr lang="fa-IR" b="1" dirty="0" smtClean="0"/>
              <a:t>به جای " نگاه کنید" یا " رجوع کنید" :</a:t>
            </a:r>
          </a:p>
          <a:p>
            <a:pPr algn="r" rtl="1"/>
            <a:r>
              <a:rPr lang="fa-IR" dirty="0" smtClean="0">
                <a:solidFill>
                  <a:srgbClr val="FF0000"/>
                </a:solidFill>
              </a:rPr>
              <a:t>برای اطلاع بیش تر         تائوی فیزیک. ص. 133.</a:t>
            </a:r>
          </a:p>
          <a:p>
            <a:pPr algn="r" rtl="1"/>
            <a:endParaRPr lang="fa-IR" dirty="0"/>
          </a:p>
          <a:p>
            <a:pPr algn="r" rtl="1"/>
            <a:r>
              <a:rPr lang="fa-IR" b="1" dirty="0" smtClean="0"/>
              <a:t>برای نشان دادن پیوند دو چیز باهم؛ مثلا نسبت مفرد با جمع مکسر عربی</a:t>
            </a:r>
          </a:p>
          <a:p>
            <a:pPr algn="r" rtl="1"/>
            <a:r>
              <a:rPr lang="fa-IR" dirty="0" smtClean="0">
                <a:solidFill>
                  <a:srgbClr val="FF0000"/>
                </a:solidFill>
              </a:rPr>
              <a:t>تجربه          تجارب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7406640" y="914400"/>
            <a:ext cx="53557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9419" y="1941567"/>
            <a:ext cx="707197" cy="231668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H="1">
            <a:off x="7674428" y="3209108"/>
            <a:ext cx="53557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8611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251"/>
          </a:xfrm>
        </p:spPr>
        <p:txBody>
          <a:bodyPr/>
          <a:lstStyle/>
          <a:p>
            <a:pPr algn="r" rtl="1"/>
            <a:r>
              <a:rPr lang="fa-IR" dirty="0" smtClean="0">
                <a:solidFill>
                  <a:srgbClr val="FF0000"/>
                </a:solidFill>
              </a:rPr>
              <a:t>گوشه &lt;&gt;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54481"/>
            <a:ext cx="8596668" cy="4486882"/>
          </a:xfrm>
        </p:spPr>
        <p:txBody>
          <a:bodyPr/>
          <a:lstStyle/>
          <a:p>
            <a:pPr algn="r" rtl="1"/>
            <a:r>
              <a:rPr lang="fa-IR" b="1" dirty="0" smtClean="0"/>
              <a:t>برای نشان دادن معادل فارسی کتاب و یا مجله ای که هنوز ترجمه نشده:</a:t>
            </a:r>
          </a:p>
          <a:p>
            <a:pPr algn="r" rtl="1"/>
            <a:r>
              <a:rPr lang="fa-IR" sz="1900" dirty="0" smtClean="0">
                <a:solidFill>
                  <a:srgbClr val="FF0000"/>
                </a:solidFill>
              </a:rPr>
              <a:t>در کتاب &lt; بلاغت مدرن&gt; نوشته کلینت بروکس</a:t>
            </a:r>
          </a:p>
          <a:p>
            <a:pPr algn="r" rtl="1"/>
            <a:endParaRPr lang="fa-IR" dirty="0"/>
          </a:p>
          <a:p>
            <a:pPr algn="r" rtl="1"/>
            <a:r>
              <a:rPr lang="fa-IR" b="1" dirty="0" smtClean="0"/>
              <a:t>برای نشان دادن نشانی و ایمیل ها:</a:t>
            </a:r>
          </a:p>
          <a:p>
            <a:pPr algn="r" rtl="1"/>
            <a:r>
              <a:rPr lang="en-US" sz="1900" dirty="0" smtClean="0">
                <a:solidFill>
                  <a:srgbClr val="FF0000"/>
                </a:solidFill>
              </a:rPr>
              <a:t>&lt;http.//www.jamejamonline.ir/shownews2.asp&gt;</a:t>
            </a:r>
          </a:p>
          <a:p>
            <a:pPr algn="r" rtl="1"/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val="13664026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3440"/>
          </a:xfrm>
        </p:spPr>
        <p:txBody>
          <a:bodyPr/>
          <a:lstStyle/>
          <a:p>
            <a:pPr algn="r" rtl="1"/>
            <a:r>
              <a:rPr lang="fa-IR" dirty="0" smtClean="0"/>
              <a:t>ستاره 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36914"/>
            <a:ext cx="8596668" cy="4604449"/>
          </a:xfrm>
        </p:spPr>
        <p:txBody>
          <a:bodyPr/>
          <a:lstStyle/>
          <a:p>
            <a:pPr algn="r" rtl="1"/>
            <a:r>
              <a:rPr lang="fa-IR" dirty="0" smtClean="0"/>
              <a:t>میان آیات قرآن و کتاب مقدس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برای ایجاد فاصله میان شعرها و بند نوشت هایی که موضوعشان باهم متفاوت است: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                                                                      ***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برای اشاره به مدخل مستقل در فرهنگ ها یا دانشامه ها:</a:t>
            </a:r>
          </a:p>
          <a:p>
            <a:pPr algn="r" rtl="1"/>
            <a:r>
              <a:rPr lang="fa-IR" dirty="0" smtClean="0">
                <a:solidFill>
                  <a:srgbClr val="FF0000"/>
                </a:solidFill>
              </a:rPr>
              <a:t>ابن سینا در کتاب شفا * بحث مبسوطی در این باره آورده است.</a:t>
            </a:r>
          </a:p>
          <a:p>
            <a:pPr algn="r" rtl="1"/>
            <a:r>
              <a:rPr lang="fa-IR" dirty="0" smtClean="0">
                <a:solidFill>
                  <a:srgbClr val="FF0000"/>
                </a:solidFill>
              </a:rPr>
              <a:t>یعنی "شفا" در این دانشنامه یا فرهنگ مدخل مستقل دارد.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899954" y="2795451"/>
            <a:ext cx="1319349" cy="130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899954" y="2947851"/>
            <a:ext cx="1319349" cy="130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899953" y="3261360"/>
            <a:ext cx="1319349" cy="130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899952" y="3407228"/>
            <a:ext cx="1319349" cy="130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0159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97131"/>
          </a:xfrm>
        </p:spPr>
        <p:txBody>
          <a:bodyPr/>
          <a:lstStyle/>
          <a:p>
            <a:pPr algn="r" rtl="1"/>
            <a:r>
              <a:rPr lang="fa-IR" dirty="0" smtClean="0"/>
              <a:t>ابرو ~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02675"/>
            <a:ext cx="8596668" cy="4238688"/>
          </a:xfrm>
        </p:spPr>
        <p:txBody>
          <a:bodyPr/>
          <a:lstStyle/>
          <a:p>
            <a:pPr algn="r" rtl="1"/>
            <a:r>
              <a:rPr lang="fa-IR" dirty="0" smtClean="0"/>
              <a:t>به معنی همان، برای پرهیز از تکرار در فهرست راهنما، آیه یا فرهنگ:</a:t>
            </a:r>
          </a:p>
          <a:p>
            <a:pPr algn="r" rtl="1"/>
            <a:r>
              <a:rPr lang="fa-IR" dirty="0" smtClean="0"/>
              <a:t>سر: ...</a:t>
            </a:r>
            <a:endParaRPr lang="fa-IR" dirty="0"/>
          </a:p>
          <a:p>
            <a:pPr algn="r" rtl="1"/>
            <a:r>
              <a:rPr lang="fa-IR" dirty="0" smtClean="0"/>
              <a:t>~: آمدن:</a:t>
            </a:r>
          </a:p>
          <a:p>
            <a:pPr algn="r" rtl="1"/>
            <a:r>
              <a:rPr lang="fa-IR" dirty="0" smtClean="0"/>
              <a:t>~: رفتن:</a:t>
            </a:r>
          </a:p>
          <a:p>
            <a:pPr algn="r" rtl="1"/>
            <a:r>
              <a:rPr lang="fa-IR" dirty="0" smtClean="0"/>
              <a:t>~: زدن: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686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2540" y="-454977"/>
            <a:ext cx="9144000" cy="2387600"/>
          </a:xfrm>
        </p:spPr>
        <p:txBody>
          <a:bodyPr/>
          <a:lstStyle/>
          <a:p>
            <a:r>
              <a:rPr lang="fa-IR" dirty="0" smtClean="0">
                <a:solidFill>
                  <a:schemeClr val="accent5"/>
                </a:solidFill>
              </a:rPr>
              <a:t>   نشانه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5895" y="2377440"/>
            <a:ext cx="8854440" cy="3886200"/>
          </a:xfrm>
        </p:spPr>
        <p:txBody>
          <a:bodyPr>
            <a:noAutofit/>
          </a:bodyPr>
          <a:lstStyle/>
          <a:p>
            <a:r>
              <a:rPr lang="en-US" sz="4000" i="1" dirty="0">
                <a:solidFill>
                  <a:srgbClr val="FF0000"/>
                </a:solidFill>
              </a:rPr>
              <a:t> </a:t>
            </a:r>
            <a:r>
              <a:rPr lang="fa-IR" sz="4000" dirty="0" smtClean="0">
                <a:solidFill>
                  <a:srgbClr val="C00000"/>
                </a:solidFill>
              </a:rPr>
              <a:t>در زبان شناسی ب</a:t>
            </a:r>
            <a:r>
              <a:rPr lang="ar-SA" sz="4000" dirty="0" smtClean="0">
                <a:solidFill>
                  <a:srgbClr val="C00000"/>
                </a:solidFill>
              </a:rPr>
              <a:t>ه </a:t>
            </a:r>
            <a:r>
              <a:rPr lang="ar-SA" sz="4000" dirty="0">
                <a:solidFill>
                  <a:srgbClr val="C00000"/>
                </a:solidFill>
              </a:rPr>
              <a:t>هر واژه یک نشانه می‌گویند. این نشانه‌ها </a:t>
            </a:r>
            <a:r>
              <a:rPr lang="ar-SA" sz="4000" u="sng" dirty="0">
                <a:solidFill>
                  <a:srgbClr val="C00000"/>
                </a:solidFill>
              </a:rPr>
              <a:t>صوتی</a:t>
            </a:r>
            <a:r>
              <a:rPr lang="ar-SA" sz="4000" dirty="0">
                <a:solidFill>
                  <a:srgbClr val="C00000"/>
                </a:solidFill>
              </a:rPr>
              <a:t> یا </a:t>
            </a:r>
            <a:r>
              <a:rPr lang="ar-SA" sz="4000" u="sng" dirty="0">
                <a:solidFill>
                  <a:srgbClr val="C00000"/>
                </a:solidFill>
              </a:rPr>
              <a:t>نوشتاری</a:t>
            </a:r>
            <a:r>
              <a:rPr lang="ar-SA" sz="4000" dirty="0">
                <a:solidFill>
                  <a:srgbClr val="C00000"/>
                </a:solidFill>
              </a:rPr>
              <a:t> یا </a:t>
            </a:r>
            <a:r>
              <a:rPr lang="ar-SA" sz="4000" u="sng" dirty="0">
                <a:solidFill>
                  <a:srgbClr val="C00000"/>
                </a:solidFill>
              </a:rPr>
              <a:t>اشاره‌ای</a:t>
            </a:r>
            <a:r>
              <a:rPr lang="ar-SA" sz="4000" dirty="0">
                <a:solidFill>
                  <a:srgbClr val="C00000"/>
                </a:solidFill>
              </a:rPr>
              <a:t> </a:t>
            </a:r>
            <a:r>
              <a:rPr lang="ar-SA" sz="4000" dirty="0" smtClean="0">
                <a:solidFill>
                  <a:srgbClr val="C00000"/>
                </a:solidFill>
              </a:rPr>
              <a:t>هستند</a:t>
            </a:r>
            <a:endParaRPr lang="en-US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272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3960" y="-249237"/>
            <a:ext cx="8968740" cy="1529397"/>
          </a:xfrm>
        </p:spPr>
        <p:txBody>
          <a:bodyPr>
            <a:normAutofit/>
          </a:bodyPr>
          <a:lstStyle/>
          <a:p>
            <a:r>
              <a:rPr lang="fa-IR" dirty="0" smtClean="0">
                <a:solidFill>
                  <a:schemeClr val="accent5"/>
                </a:solidFill>
              </a:rPr>
              <a:t>سه الگوی زبانی انسان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08760"/>
            <a:ext cx="9563100" cy="5920740"/>
          </a:xfrm>
        </p:spPr>
        <p:txBody>
          <a:bodyPr>
            <a:normAutofit fontScale="85000" lnSpcReduction="20000"/>
          </a:bodyPr>
          <a:lstStyle/>
          <a:p>
            <a:pPr lvl="0" rtl="1"/>
            <a:r>
              <a:rPr lang="fa-IR" sz="3900" dirty="0" smtClean="0">
                <a:solidFill>
                  <a:srgbClr val="C00000"/>
                </a:solidFill>
              </a:rPr>
              <a:t>زبان گفتاری</a:t>
            </a:r>
            <a:r>
              <a:rPr lang="en-US" sz="3900" dirty="0" smtClean="0">
                <a:solidFill>
                  <a:srgbClr val="C00000"/>
                </a:solidFill>
              </a:rPr>
              <a:t>: </a:t>
            </a:r>
            <a:r>
              <a:rPr lang="ar-SA" sz="3900" dirty="0">
                <a:solidFill>
                  <a:schemeClr val="accent2">
                    <a:lumMod val="50000"/>
                  </a:schemeClr>
                </a:solidFill>
              </a:rPr>
              <a:t>زبانی است که نشانه‌های آن </a:t>
            </a:r>
            <a:r>
              <a:rPr lang="fa-IR" sz="3900" dirty="0" smtClean="0">
                <a:solidFill>
                  <a:schemeClr val="accent2">
                    <a:lumMod val="50000"/>
                  </a:schemeClr>
                </a:solidFill>
              </a:rPr>
              <a:t>صوتی</a:t>
            </a:r>
            <a:r>
              <a:rPr lang="en-US" sz="3900" dirty="0">
                <a:solidFill>
                  <a:schemeClr val="accent2">
                    <a:lumMod val="50000"/>
                  </a:schemeClr>
                </a:solidFill>
              </a:rPr>
              <a:t> </a:t>
            </a:r>
            <a:r>
              <a:rPr lang="ar-SA" sz="3900" dirty="0">
                <a:solidFill>
                  <a:schemeClr val="accent2">
                    <a:lumMod val="50000"/>
                  </a:schemeClr>
                </a:solidFill>
              </a:rPr>
              <a:t>هستند و همه از آغاز زندگی با آن آشنا می‌شوند و هر زبان‌آموزی پیش از ورود به دبستان به خوبی از مهارت سخن گفتن برخوردار است</a:t>
            </a:r>
            <a:r>
              <a:rPr lang="en-US" sz="39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fa-IR" sz="39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lvl="0" rtl="1"/>
            <a:endParaRPr lang="en-US" sz="3900" dirty="0">
              <a:solidFill>
                <a:schemeClr val="accent2">
                  <a:lumMod val="50000"/>
                </a:schemeClr>
              </a:solidFill>
            </a:endParaRPr>
          </a:p>
          <a:p>
            <a:pPr lvl="0" rtl="1"/>
            <a:r>
              <a:rPr lang="fa-IR" sz="3900" dirty="0" smtClean="0">
                <a:solidFill>
                  <a:srgbClr val="C00000"/>
                </a:solidFill>
              </a:rPr>
              <a:t>زبان نوشتاری</a:t>
            </a:r>
            <a:r>
              <a:rPr lang="en-US" sz="3900" dirty="0" smtClean="0">
                <a:solidFill>
                  <a:srgbClr val="C00000"/>
                </a:solidFill>
              </a:rPr>
              <a:t>: </a:t>
            </a:r>
            <a:r>
              <a:rPr lang="ar-SA" sz="3900" dirty="0">
                <a:solidFill>
                  <a:schemeClr val="accent2">
                    <a:lumMod val="50000"/>
                  </a:schemeClr>
                </a:solidFill>
              </a:rPr>
              <a:t>زبانی است که نشانه‌های آن </a:t>
            </a:r>
            <a:r>
              <a:rPr lang="fa-IR" sz="3900" dirty="0" smtClean="0">
                <a:solidFill>
                  <a:schemeClr val="accent2">
                    <a:lumMod val="50000"/>
                  </a:schemeClr>
                </a:solidFill>
              </a:rPr>
              <a:t>خطی</a:t>
            </a:r>
            <a:r>
              <a:rPr lang="en-US" sz="3900" dirty="0">
                <a:solidFill>
                  <a:schemeClr val="accent2">
                    <a:lumMod val="50000"/>
                  </a:schemeClr>
                </a:solidFill>
              </a:rPr>
              <a:t> </a:t>
            </a:r>
            <a:r>
              <a:rPr lang="ar-SA" sz="3900" dirty="0">
                <a:solidFill>
                  <a:schemeClr val="accent2">
                    <a:lumMod val="50000"/>
                  </a:schemeClr>
                </a:solidFill>
              </a:rPr>
              <a:t>است. این زبان پس از </a:t>
            </a:r>
            <a:r>
              <a:rPr lang="fa-IR" sz="3900" dirty="0" smtClean="0">
                <a:solidFill>
                  <a:schemeClr val="accent2">
                    <a:lumMod val="50000"/>
                  </a:schemeClr>
                </a:solidFill>
              </a:rPr>
              <a:t>زبان گفتاری</a:t>
            </a:r>
            <a:r>
              <a:rPr lang="en-US" sz="3900" dirty="0">
                <a:solidFill>
                  <a:schemeClr val="accent2">
                    <a:lumMod val="50000"/>
                  </a:schemeClr>
                </a:solidFill>
              </a:rPr>
              <a:t> </a:t>
            </a:r>
            <a:r>
              <a:rPr lang="ar-SA" sz="3900" dirty="0">
                <a:solidFill>
                  <a:schemeClr val="accent2">
                    <a:lumMod val="50000"/>
                  </a:schemeClr>
                </a:solidFill>
              </a:rPr>
              <a:t>آموزش داده می‌شود</a:t>
            </a:r>
            <a:r>
              <a:rPr lang="en-US" sz="39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fa-IR" sz="39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lvl="0" rtl="1"/>
            <a:endParaRPr lang="en-US" sz="3900" dirty="0">
              <a:solidFill>
                <a:srgbClr val="C00000"/>
              </a:solidFill>
            </a:endParaRPr>
          </a:p>
          <a:p>
            <a:pPr lvl="0" rtl="1"/>
            <a:r>
              <a:rPr lang="fa-IR" sz="3900" dirty="0" smtClean="0">
                <a:solidFill>
                  <a:srgbClr val="C00000"/>
                </a:solidFill>
              </a:rPr>
              <a:t>زبان اشاره</a:t>
            </a:r>
            <a:r>
              <a:rPr lang="en-US" sz="3900" dirty="0" smtClean="0">
                <a:solidFill>
                  <a:srgbClr val="C00000"/>
                </a:solidFill>
              </a:rPr>
              <a:t>:</a:t>
            </a:r>
            <a:r>
              <a:rPr lang="ar-SA" sz="3900" dirty="0" smtClean="0">
                <a:solidFill>
                  <a:schemeClr val="accent2">
                    <a:lumMod val="50000"/>
                  </a:schemeClr>
                </a:solidFill>
              </a:rPr>
              <a:t>زبانی </a:t>
            </a:r>
            <a:r>
              <a:rPr lang="ar-SA" sz="3900" dirty="0">
                <a:solidFill>
                  <a:schemeClr val="accent2">
                    <a:lumMod val="50000"/>
                  </a:schemeClr>
                </a:solidFill>
              </a:rPr>
              <a:t>است که نشانه‌های آن </a:t>
            </a:r>
            <a:r>
              <a:rPr lang="fa-IR" sz="3900" dirty="0" smtClean="0">
                <a:solidFill>
                  <a:schemeClr val="accent2">
                    <a:lumMod val="50000"/>
                  </a:schemeClr>
                </a:solidFill>
              </a:rPr>
              <a:t>اشاره ای</a:t>
            </a:r>
            <a:r>
              <a:rPr lang="en-US" sz="3900" dirty="0">
                <a:solidFill>
                  <a:schemeClr val="accent2">
                    <a:lumMod val="50000"/>
                  </a:schemeClr>
                </a:solidFill>
              </a:rPr>
              <a:t> </a:t>
            </a:r>
            <a:r>
              <a:rPr lang="ar-SA" sz="3900" dirty="0">
                <a:solidFill>
                  <a:schemeClr val="accent2">
                    <a:lumMod val="50000"/>
                  </a:schemeClr>
                </a:solidFill>
              </a:rPr>
              <a:t>است. این زبان بیشتر برای افراد ناشنوا آموزش داده می‌شود</a:t>
            </a:r>
            <a:r>
              <a:rPr lang="en-US" sz="3900" dirty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rtl="1"/>
            <a:r>
              <a:rPr lang="en-US" b="1" dirty="0">
                <a:solidFill>
                  <a:srgbClr val="FF0000"/>
                </a:solidFill>
              </a:rPr>
              <a:t> </a:t>
            </a:r>
            <a:endParaRPr lang="en-US" dirty="0">
              <a:solidFill>
                <a:srgbClr val="FF0000"/>
              </a:solidFill>
            </a:endParaRPr>
          </a:p>
          <a:p>
            <a:pPr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592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6000" dirty="0" smtClean="0">
                <a:solidFill>
                  <a:schemeClr val="accent5"/>
                </a:solidFill>
              </a:rPr>
              <a:t>اختراع خط</a:t>
            </a:r>
            <a:endParaRPr lang="en-US" sz="6000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r">
              <a:buNone/>
            </a:pPr>
            <a:r>
              <a:rPr lang="fa-IR" sz="3600" dirty="0" smtClean="0">
                <a:solidFill>
                  <a:srgbClr val="C00000"/>
                </a:solidFill>
              </a:rPr>
              <a:t>5300 سال قبل در سومر</a:t>
            </a:r>
          </a:p>
          <a:p>
            <a:pPr marL="0" indent="0" algn="r">
              <a:buNone/>
            </a:pPr>
            <a:r>
              <a:rPr lang="fa-IR" sz="3600" dirty="0" smtClean="0">
                <a:solidFill>
                  <a:srgbClr val="C00000"/>
                </a:solidFill>
              </a:rPr>
              <a:t>ابتدا خط یک سیستم سمبولیک مبتنی بر تصویر بوده  (به دستور شاه کولابا در شهر اوروک)</a:t>
            </a:r>
          </a:p>
          <a:p>
            <a:pPr marL="0" indent="0" algn="r">
              <a:buNone/>
            </a:pPr>
            <a:r>
              <a:rPr lang="fa-IR" sz="3600" dirty="0" smtClean="0">
                <a:solidFill>
                  <a:srgbClr val="C00000"/>
                </a:solidFill>
              </a:rPr>
              <a:t>کم کم اختراع خط در سومر (ابتدا خط در دست طبقه حاکم تا قرنها و بیشتر هم محدود به عدد و رقم و نام بر حسب نیاز اقتصادی و نظامی کشور)</a:t>
            </a:r>
          </a:p>
          <a:p>
            <a:pPr marL="0" indent="0" algn="r">
              <a:buNone/>
            </a:pPr>
            <a:r>
              <a:rPr lang="fa-IR" sz="4000" i="1" u="sng" dirty="0">
                <a:solidFill>
                  <a:schemeClr val="accent4"/>
                </a:solidFill>
              </a:rPr>
              <a:t>یعنی خط ناچاراً اصلی‌ترین ویژگی زبان، یعنی "گفتاری بودن" را از آن گرفت تا اندیشه همه مکانی و همه زمانی </a:t>
            </a:r>
            <a:r>
              <a:rPr lang="fa-IR" sz="4000" i="1" u="sng" dirty="0" smtClean="0">
                <a:solidFill>
                  <a:schemeClr val="accent4"/>
                </a:solidFill>
              </a:rPr>
              <a:t>شود.</a:t>
            </a:r>
          </a:p>
          <a:p>
            <a:pPr marL="0" indent="0" algn="r">
              <a:buNone/>
            </a:pPr>
            <a:endParaRPr lang="fa-IR" dirty="0" smtClean="0"/>
          </a:p>
          <a:p>
            <a:pPr marL="0" indent="0" algn="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174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88473" y="415636"/>
            <a:ext cx="10370127" cy="7971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3200" b="1" dirty="0"/>
              <a:t>زبان یکی از توانایی های ذهن انسان است و گفتار نمود آوایی این توانایی </a:t>
            </a:r>
            <a:r>
              <a:rPr lang="fa-IR" sz="3200" b="1" dirty="0" smtClean="0"/>
              <a:t>است. </a:t>
            </a:r>
            <a:endParaRPr lang="fa-IR" sz="3200" i="0" dirty="0" smtClean="0">
              <a:solidFill>
                <a:srgbClr val="C00000"/>
              </a:solidFill>
              <a:effectLst/>
              <a:latin typeface="iransans"/>
            </a:endParaRPr>
          </a:p>
          <a:p>
            <a:pPr algn="r" rtl="1"/>
            <a:r>
              <a:rPr lang="fa-IR" sz="3200" i="0" dirty="0" smtClean="0">
                <a:solidFill>
                  <a:srgbClr val="C00000"/>
                </a:solidFill>
                <a:effectLst/>
                <a:latin typeface="iransans"/>
              </a:rPr>
              <a:t>زبان و گفتار ریشه در ذات و طبیعت انسان دارد اما خط و نوشتار ذاتی و طبیعی انسان نیست بلکه ریشه در اجتماع و فرهنگ آن جامعه دارد.</a:t>
            </a:r>
          </a:p>
          <a:p>
            <a:pPr algn="r" rtl="1"/>
            <a:endParaRPr lang="fa-IR" sz="3200" i="0" dirty="0" smtClean="0">
              <a:solidFill>
                <a:srgbClr val="C00000"/>
              </a:solidFill>
              <a:effectLst/>
              <a:latin typeface="iransans"/>
            </a:endParaRPr>
          </a:p>
          <a:p>
            <a:pPr algn="r" rtl="1"/>
            <a:r>
              <a:rPr lang="fa-IR" sz="3200" dirty="0">
                <a:solidFill>
                  <a:srgbClr val="C00000"/>
                </a:solidFill>
              </a:rPr>
              <a:t>خط و نوشتار از بخش های اصلی زبان و گفتار </a:t>
            </a:r>
            <a:r>
              <a:rPr lang="fa-IR" sz="3200" dirty="0" smtClean="0">
                <a:solidFill>
                  <a:srgbClr val="C00000"/>
                </a:solidFill>
              </a:rPr>
              <a:t>نیست؛ </a:t>
            </a:r>
            <a:r>
              <a:rPr lang="fa-IR" sz="3200" dirty="0">
                <a:solidFill>
                  <a:srgbClr val="C00000"/>
                </a:solidFill>
              </a:rPr>
              <a:t>زیرا زبان و گفتار میلیون ها سال پیش وجود داشته بی آن که اثری از خط و نوشتار بوده </a:t>
            </a:r>
            <a:r>
              <a:rPr lang="fa-IR" sz="3200" dirty="0" smtClean="0">
                <a:solidFill>
                  <a:srgbClr val="C00000"/>
                </a:solidFill>
              </a:rPr>
              <a:t>باشد.</a:t>
            </a:r>
          </a:p>
          <a:p>
            <a:pPr algn="r" rtl="1"/>
            <a:endParaRPr lang="fa-IR" sz="3200" dirty="0" smtClean="0">
              <a:solidFill>
                <a:srgbClr val="C00000"/>
              </a:solidFill>
            </a:endParaRPr>
          </a:p>
          <a:p>
            <a:pPr algn="r" rtl="1"/>
            <a:r>
              <a:rPr lang="fa-IR" sz="3200" dirty="0" smtClean="0">
                <a:solidFill>
                  <a:srgbClr val="C00000"/>
                </a:solidFill>
              </a:rPr>
              <a:t>زبان </a:t>
            </a:r>
            <a:r>
              <a:rPr lang="fa-IR" sz="3200" dirty="0">
                <a:solidFill>
                  <a:srgbClr val="C00000"/>
                </a:solidFill>
              </a:rPr>
              <a:t>پس از آن که از طریق گفتار به شکل نوشتار درآمد، کم کم شکل نوشتاری از صورت گفتاری خود فاصله گرفته و به مرور زمان شکلی متفاوت و مخصوص به خود می گیرد</a:t>
            </a:r>
            <a:r>
              <a:rPr lang="fa-IR" sz="3200" dirty="0" smtClean="0">
                <a:solidFill>
                  <a:srgbClr val="C00000"/>
                </a:solidFill>
              </a:rPr>
              <a:t>.</a:t>
            </a:r>
          </a:p>
          <a:p>
            <a:pPr algn="r" rtl="1"/>
            <a:endParaRPr lang="fa-IR" sz="3200" dirty="0">
              <a:solidFill>
                <a:srgbClr val="C00000"/>
              </a:solidFill>
            </a:endParaRPr>
          </a:p>
          <a:p>
            <a:pPr algn="r" rtl="1"/>
            <a:r>
              <a:rPr lang="fa-IR" sz="3200" dirty="0"/>
              <a:t> </a:t>
            </a:r>
          </a:p>
          <a:p>
            <a:pPr algn="r" rtl="1"/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694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260" y="502276"/>
            <a:ext cx="9103802" cy="818524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>
                <a:solidFill>
                  <a:schemeClr val="accent5"/>
                </a:solidFill>
              </a:rPr>
              <a:t>تفاوت های زبان گفتار و زبان نوشتار در کاربرد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246260" y="1550989"/>
            <a:ext cx="9328814" cy="3880773"/>
          </a:xfrm>
        </p:spPr>
        <p:txBody>
          <a:bodyPr>
            <a:normAutofit fontScale="85000" lnSpcReduction="20000"/>
          </a:bodyPr>
          <a:lstStyle/>
          <a:p>
            <a:pPr algn="r" rtl="1"/>
            <a:r>
              <a:rPr lang="fa-IR" dirty="0"/>
              <a:t> </a:t>
            </a:r>
            <a:endParaRPr lang="fa-IR" sz="3600" dirty="0">
              <a:solidFill>
                <a:srgbClr val="C00000"/>
              </a:solidFill>
            </a:endParaRPr>
          </a:p>
          <a:p>
            <a:pPr algn="r" rtl="1"/>
            <a:r>
              <a:rPr lang="fa-IR" sz="3600" dirty="0" smtClean="0">
                <a:solidFill>
                  <a:srgbClr val="C00000"/>
                </a:solidFill>
              </a:rPr>
              <a:t>- گرایش زبان گفتار به سوی کوتاهی و آسانی تلفظ و نرمی آواها</a:t>
            </a:r>
            <a:r>
              <a:rPr lang="fa-IR" sz="3600" dirty="0">
                <a:solidFill>
                  <a:srgbClr val="C00000"/>
                </a:solidFill>
              </a:rPr>
              <a:t/>
            </a:r>
            <a:br>
              <a:rPr lang="fa-IR" sz="3600" dirty="0">
                <a:solidFill>
                  <a:srgbClr val="C00000"/>
                </a:solidFill>
              </a:rPr>
            </a:br>
            <a:r>
              <a:rPr lang="fa-IR" sz="3600" dirty="0" smtClean="0">
                <a:solidFill>
                  <a:srgbClr val="C00000"/>
                </a:solidFill>
              </a:rPr>
              <a:t>- تحول سریع‌تر </a:t>
            </a:r>
            <a:r>
              <a:rPr lang="fa-IR" sz="3600" dirty="0">
                <a:solidFill>
                  <a:srgbClr val="C00000"/>
                </a:solidFill>
              </a:rPr>
              <a:t>و </a:t>
            </a:r>
            <a:r>
              <a:rPr lang="fa-IR" sz="3600" dirty="0" smtClean="0">
                <a:solidFill>
                  <a:srgbClr val="C00000"/>
                </a:solidFill>
              </a:rPr>
              <a:t>آسان‌تر زبانِ گفتار نسبت به </a:t>
            </a:r>
            <a:r>
              <a:rPr lang="fa-IR" sz="3600" dirty="0">
                <a:solidFill>
                  <a:srgbClr val="C00000"/>
                </a:solidFill>
              </a:rPr>
              <a:t>زبان </a:t>
            </a:r>
            <a:r>
              <a:rPr lang="fa-IR" sz="3600" dirty="0" smtClean="0">
                <a:solidFill>
                  <a:srgbClr val="C00000"/>
                </a:solidFill>
              </a:rPr>
              <a:t>نوشتار </a:t>
            </a:r>
          </a:p>
          <a:p>
            <a:pPr algn="r" rtl="1"/>
            <a:r>
              <a:rPr lang="fa-IR" sz="3600" dirty="0" smtClean="0">
                <a:solidFill>
                  <a:srgbClr val="C00000"/>
                </a:solidFill>
              </a:rPr>
              <a:t>- شکسته شدن صداهای كلمات در گفتارهای روزانه  مردم برای بیان سریع تر مطلب </a:t>
            </a:r>
          </a:p>
          <a:p>
            <a:pPr algn="r" rtl="1"/>
            <a:r>
              <a:rPr lang="fa-IR" sz="3600" dirty="0" smtClean="0">
                <a:solidFill>
                  <a:srgbClr val="C00000"/>
                </a:solidFill>
              </a:rPr>
              <a:t>- استفاده زبان گفتار از </a:t>
            </a:r>
            <a:r>
              <a:rPr lang="fa-IR" sz="3600" dirty="0">
                <a:solidFill>
                  <a:srgbClr val="C00000"/>
                </a:solidFill>
              </a:rPr>
              <a:t>برخی </a:t>
            </a:r>
            <a:r>
              <a:rPr lang="fa-IR" sz="3600" dirty="0" smtClean="0">
                <a:solidFill>
                  <a:srgbClr val="C00000"/>
                </a:solidFill>
              </a:rPr>
              <a:t>تعبیرات خاص یا واژه </a:t>
            </a:r>
            <a:r>
              <a:rPr lang="fa-IR" sz="3600" dirty="0">
                <a:solidFill>
                  <a:srgbClr val="C00000"/>
                </a:solidFill>
              </a:rPr>
              <a:t>هایی كه در نوشتار راه </a:t>
            </a:r>
            <a:r>
              <a:rPr lang="fa-IR" sz="3600" dirty="0" smtClean="0">
                <a:solidFill>
                  <a:srgbClr val="C00000"/>
                </a:solidFill>
              </a:rPr>
              <a:t>نیافته‌اند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279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idx="4294967295"/>
          </p:nvPr>
        </p:nvSpPr>
        <p:spPr>
          <a:xfrm>
            <a:off x="2295525" y="42863"/>
            <a:ext cx="9896475" cy="1211262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 smtClean="0">
                <a:solidFill>
                  <a:schemeClr val="accent5"/>
                </a:solidFill>
              </a:rPr>
              <a:t>در زبان گفتار</a:t>
            </a:r>
            <a:r>
              <a:rPr lang="en-US" sz="3200" dirty="0" smtClean="0">
                <a:solidFill>
                  <a:schemeClr val="accent5"/>
                </a:solidFill>
              </a:rPr>
              <a:t>:</a:t>
            </a:r>
            <a:br>
              <a:rPr lang="en-US" sz="3200" dirty="0" smtClean="0">
                <a:solidFill>
                  <a:schemeClr val="accent5"/>
                </a:solidFill>
              </a:rPr>
            </a:br>
            <a:r>
              <a:rPr lang="fa-IR" sz="3200" dirty="0" smtClean="0">
                <a:solidFill>
                  <a:schemeClr val="accent5"/>
                </a:solidFill>
              </a:rPr>
              <a:t>شكل </a:t>
            </a:r>
            <a:r>
              <a:rPr lang="fa-IR" sz="3200" dirty="0">
                <a:solidFill>
                  <a:schemeClr val="accent5"/>
                </a:solidFill>
              </a:rPr>
              <a:t>گفتاری پاره‌ای از كلمه‌ها </a:t>
            </a:r>
            <a:r>
              <a:rPr lang="fa-IR" sz="3200" dirty="0" smtClean="0">
                <a:solidFill>
                  <a:schemeClr val="accent5"/>
                </a:solidFill>
              </a:rPr>
              <a:t>تغییر می یابد</a:t>
            </a:r>
            <a:endParaRPr lang="en-US" sz="3200" dirty="0">
              <a:solidFill>
                <a:schemeClr val="accent5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4294967295"/>
          </p:nvPr>
        </p:nvSpPr>
        <p:spPr>
          <a:xfrm>
            <a:off x="0" y="1416676"/>
            <a:ext cx="11500834" cy="5009882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fa-IR" dirty="0" smtClean="0">
                <a:solidFill>
                  <a:srgbClr val="C00000"/>
                </a:solidFill>
              </a:rPr>
              <a:t>- « ها» (نشانه جمع )</a:t>
            </a:r>
            <a:r>
              <a:rPr lang="fa-IR" dirty="0" smtClean="0">
                <a:solidFill>
                  <a:srgbClr val="C00000"/>
                </a:solidFill>
                <a:sym typeface="Symbol" panose="05050102010706020507" pitchFamily="18" charset="2"/>
              </a:rPr>
              <a:t> «-ا »: </a:t>
            </a:r>
            <a:r>
              <a:rPr lang="fa-IR" dirty="0" smtClean="0">
                <a:solidFill>
                  <a:srgbClr val="00B050"/>
                </a:solidFill>
                <a:sym typeface="Symbol" panose="05050102010706020507" pitchFamily="18" charset="2"/>
              </a:rPr>
              <a:t>کارگرا</a:t>
            </a:r>
          </a:p>
          <a:p>
            <a:pPr algn="r" rtl="1"/>
            <a:r>
              <a:rPr lang="fa-IR" dirty="0" smtClean="0">
                <a:solidFill>
                  <a:srgbClr val="C00000"/>
                </a:solidFill>
                <a:cs typeface="+mj-cs"/>
              </a:rPr>
              <a:t>-«ان» (در وسط و آخر کلمه)</a:t>
            </a:r>
            <a:r>
              <a:rPr lang="fa-IR" dirty="0" smtClean="0">
                <a:solidFill>
                  <a:srgbClr val="C00000"/>
                </a:solidFill>
                <a:cs typeface="+mj-cs"/>
                <a:sym typeface="Symbol" panose="05050102010706020507" pitchFamily="18" charset="2"/>
              </a:rPr>
              <a:t> » - ون» </a:t>
            </a:r>
            <a:r>
              <a:rPr lang="fa-IR" dirty="0" smtClean="0">
                <a:cs typeface="+mj-cs"/>
                <a:sym typeface="Symbol" panose="05050102010706020507" pitchFamily="18" charset="2"/>
              </a:rPr>
              <a:t>: </a:t>
            </a:r>
            <a:r>
              <a:rPr lang="fa-IR" dirty="0" smtClean="0">
                <a:solidFill>
                  <a:schemeClr val="accent6"/>
                </a:solidFill>
                <a:cs typeface="+mj-cs"/>
                <a:sym typeface="Symbol" panose="05050102010706020507" pitchFamily="18" charset="2"/>
              </a:rPr>
              <a:t>ارزون</a:t>
            </a:r>
          </a:p>
          <a:p>
            <a:pPr algn="r" rtl="1"/>
            <a:r>
              <a:rPr lang="fa-IR" dirty="0" smtClean="0">
                <a:solidFill>
                  <a:srgbClr val="C00000"/>
                </a:solidFill>
                <a:cs typeface="+mj-cs"/>
                <a:sym typeface="Symbol" panose="05050102010706020507" pitchFamily="18" charset="2"/>
              </a:rPr>
              <a:t>-حذف «ه» وسط: </a:t>
            </a:r>
            <a:r>
              <a:rPr lang="fa-IR" dirty="0" smtClean="0">
                <a:solidFill>
                  <a:schemeClr val="accent6"/>
                </a:solidFill>
                <a:cs typeface="+mj-cs"/>
                <a:sym typeface="Symbol" panose="05050102010706020507" pitchFamily="18" charset="2"/>
              </a:rPr>
              <a:t>بخواد</a:t>
            </a:r>
          </a:p>
          <a:p>
            <a:pPr marL="342900" indent="-342900" algn="r" rtl="1">
              <a:buFontTx/>
              <a:buChar char="-"/>
            </a:pPr>
            <a:r>
              <a:rPr lang="fa-IR" dirty="0" smtClean="0">
                <a:solidFill>
                  <a:srgbClr val="C00000"/>
                </a:solidFill>
                <a:cs typeface="+mj-cs"/>
                <a:sym typeface="Symbol" panose="05050102010706020507" pitchFamily="18" charset="2"/>
              </a:rPr>
              <a:t>-حذف «ه » ی « هم» بعد از کلمه قبلی: من هم رفتم</a:t>
            </a:r>
            <a:r>
              <a:rPr lang="fa-IR" dirty="0" smtClean="0">
                <a:cs typeface="+mj-cs"/>
                <a:sym typeface="Symbol" panose="05050102010706020507" pitchFamily="18" charset="2"/>
              </a:rPr>
              <a:t> </a:t>
            </a:r>
            <a:r>
              <a:rPr lang="fa-IR" dirty="0" smtClean="0">
                <a:solidFill>
                  <a:schemeClr val="accent6"/>
                </a:solidFill>
                <a:cs typeface="+mj-cs"/>
                <a:sym typeface="Symbol" panose="05050102010706020507" pitchFamily="18" charset="2"/>
              </a:rPr>
              <a:t>منم رفتم</a:t>
            </a:r>
          </a:p>
          <a:p>
            <a:pPr marL="342900" indent="-342900" algn="r" rtl="1">
              <a:buFontTx/>
              <a:buChar char="-"/>
            </a:pPr>
            <a:r>
              <a:rPr lang="fa-IR" dirty="0" smtClean="0">
                <a:solidFill>
                  <a:srgbClr val="C00000"/>
                </a:solidFill>
                <a:cs typeface="+mj-cs"/>
                <a:sym typeface="Symbol" panose="05050102010706020507" pitchFamily="18" charset="2"/>
              </a:rPr>
              <a:t>- تبدیل «این» به «ان»: این قدر</a:t>
            </a:r>
            <a:r>
              <a:rPr lang="fa-IR" dirty="0" smtClean="0">
                <a:cs typeface="+mj-cs"/>
                <a:sym typeface="Symbol" panose="05050102010706020507" pitchFamily="18" charset="2"/>
              </a:rPr>
              <a:t> </a:t>
            </a:r>
            <a:r>
              <a:rPr lang="fa-IR" dirty="0" smtClean="0">
                <a:solidFill>
                  <a:schemeClr val="accent6"/>
                </a:solidFill>
                <a:cs typeface="+mj-cs"/>
                <a:sym typeface="Symbol" panose="05050102010706020507" pitchFamily="18" charset="2"/>
              </a:rPr>
              <a:t>انقدر</a:t>
            </a:r>
          </a:p>
          <a:p>
            <a:pPr marL="342900" indent="-342900" algn="r" rtl="1">
              <a:buFontTx/>
              <a:buChar char="-"/>
            </a:pPr>
            <a:r>
              <a:rPr lang="fa-IR" dirty="0" smtClean="0">
                <a:solidFill>
                  <a:srgbClr val="C00000"/>
                </a:solidFill>
                <a:cs typeface="+mj-cs"/>
                <a:sym typeface="Symbol" panose="05050102010706020507" pitchFamily="18" charset="2"/>
              </a:rPr>
              <a:t>- حذف همزه «ا» در فعل معین ماضی نقلی و گرفتن تکیه خاص: </a:t>
            </a:r>
            <a:r>
              <a:rPr lang="fa-IR" dirty="0" smtClean="0">
                <a:solidFill>
                  <a:schemeClr val="accent6"/>
                </a:solidFill>
                <a:cs typeface="+mj-cs"/>
                <a:sym typeface="Symbol" panose="05050102010706020507" pitchFamily="18" charset="2"/>
              </a:rPr>
              <a:t>شنیده م</a:t>
            </a:r>
          </a:p>
          <a:p>
            <a:pPr algn="r" rtl="1"/>
            <a:endParaRPr lang="fa-IR" sz="3200" dirty="0" smtClean="0">
              <a:solidFill>
                <a:schemeClr val="accent5"/>
              </a:solidFill>
            </a:endParaRPr>
          </a:p>
          <a:p>
            <a:pPr algn="r" rtl="1"/>
            <a:r>
              <a:rPr lang="fa-IR" sz="3200" dirty="0" smtClean="0">
                <a:solidFill>
                  <a:schemeClr val="accent5"/>
                </a:solidFill>
              </a:rPr>
              <a:t>گاه </a:t>
            </a:r>
            <a:r>
              <a:rPr lang="fa-IR" sz="3200" dirty="0">
                <a:solidFill>
                  <a:schemeClr val="accent5"/>
                </a:solidFill>
              </a:rPr>
              <a:t>جای ارکان جمله تغییر می </a:t>
            </a:r>
            <a:r>
              <a:rPr lang="fa-IR" sz="3200" dirty="0" smtClean="0">
                <a:solidFill>
                  <a:schemeClr val="accent5"/>
                </a:solidFill>
              </a:rPr>
              <a:t>کند</a:t>
            </a:r>
            <a:r>
              <a:rPr lang="fa-IR" dirty="0" smtClean="0">
                <a:solidFill>
                  <a:srgbClr val="C00000"/>
                </a:solidFill>
              </a:rPr>
              <a:t>:</a:t>
            </a:r>
            <a:br>
              <a:rPr lang="fa-IR" dirty="0" smtClean="0">
                <a:solidFill>
                  <a:srgbClr val="C00000"/>
                </a:solidFill>
              </a:rPr>
            </a:br>
            <a:r>
              <a:rPr lang="fa-IR" sz="3200" dirty="0" smtClean="0">
                <a:solidFill>
                  <a:srgbClr val="C00000"/>
                </a:solidFill>
              </a:rPr>
              <a:t>طوطیش </a:t>
            </a:r>
            <a:r>
              <a:rPr lang="fa-IR" sz="3200" dirty="0">
                <a:solidFill>
                  <a:srgbClr val="C00000"/>
                </a:solidFill>
              </a:rPr>
              <a:t>را هم پرت کرده به </a:t>
            </a:r>
            <a:r>
              <a:rPr lang="fa-IR" sz="3200" dirty="0" smtClean="0">
                <a:solidFill>
                  <a:srgbClr val="C00000"/>
                </a:solidFill>
              </a:rPr>
              <a:t>من</a:t>
            </a:r>
            <a:endParaRPr lang="en-US" sz="3200" dirty="0" smtClean="0">
              <a:solidFill>
                <a:srgbClr val="C00000"/>
              </a:solidFill>
            </a:endParaRPr>
          </a:p>
          <a:p>
            <a:pPr algn="r" rtl="1"/>
            <a:endParaRPr lang="fa-IR" sz="3200" dirty="0" smtClean="0">
              <a:solidFill>
                <a:schemeClr val="accent5"/>
              </a:solidFill>
            </a:endParaRPr>
          </a:p>
          <a:p>
            <a:pPr algn="r" rtl="1"/>
            <a:r>
              <a:rPr lang="fa-IR" sz="3200" dirty="0" smtClean="0">
                <a:solidFill>
                  <a:schemeClr val="accent5"/>
                </a:solidFill>
              </a:rPr>
              <a:t>گاه </a:t>
            </a:r>
            <a:r>
              <a:rPr lang="fa-IR" sz="3200" dirty="0">
                <a:solidFill>
                  <a:schemeClr val="accent5"/>
                </a:solidFill>
              </a:rPr>
              <a:t>تعبیرات خاصی استفاده می شود </a:t>
            </a:r>
            <a:r>
              <a:rPr lang="fa-IR" dirty="0">
                <a:solidFill>
                  <a:schemeClr val="accent5"/>
                </a:solidFill>
              </a:rPr>
              <a:t>:</a:t>
            </a:r>
          </a:p>
          <a:p>
            <a:pPr algn="r" rtl="1"/>
            <a:r>
              <a:rPr lang="fa-IR" dirty="0">
                <a:solidFill>
                  <a:srgbClr val="C00000"/>
                </a:solidFill>
              </a:rPr>
              <a:t>هول هولکی، شق و رق، صاف و صوف</a:t>
            </a:r>
            <a:endParaRPr lang="en-US" dirty="0">
              <a:solidFill>
                <a:srgbClr val="C00000"/>
              </a:solidFill>
            </a:endParaRPr>
          </a:p>
          <a:p>
            <a:pPr algn="r" rtl="1"/>
            <a:endParaRPr lang="en-US" dirty="0"/>
          </a:p>
        </p:txBody>
      </p:sp>
      <p:pic>
        <p:nvPicPr>
          <p:cNvPr id="3076" name="Picture 4" descr="https://rasekhoon.net/userfiles/Article/1393/12/8/1042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-90488"/>
            <a:ext cx="190500" cy="133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6386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solidFill>
                  <a:schemeClr val="accent5"/>
                </a:solidFill>
              </a:rPr>
              <a:t>دقت شود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9251"/>
            <a:ext cx="10379299" cy="4430332"/>
          </a:xfrm>
        </p:spPr>
        <p:txBody>
          <a:bodyPr>
            <a:normAutofit fontScale="77500" lnSpcReduction="20000"/>
          </a:bodyPr>
          <a:lstStyle/>
          <a:p>
            <a:endParaRPr lang="fa-IR" sz="4000" dirty="0" smtClean="0">
              <a:solidFill>
                <a:srgbClr val="C00000"/>
              </a:solidFill>
            </a:endParaRPr>
          </a:p>
          <a:p>
            <a:pPr algn="r" rtl="1"/>
            <a:r>
              <a:rPr lang="fa-IR" sz="4000" dirty="0">
                <a:solidFill>
                  <a:srgbClr val="C00000"/>
                </a:solidFill>
              </a:rPr>
              <a:t> </a:t>
            </a:r>
            <a:r>
              <a:rPr lang="fa-IR" sz="4000" dirty="0" smtClean="0">
                <a:solidFill>
                  <a:srgbClr val="C00000"/>
                </a:solidFill>
              </a:rPr>
              <a:t>  پرهیز از شكستن </a:t>
            </a:r>
            <a:r>
              <a:rPr lang="fa-IR" sz="4000" dirty="0">
                <a:solidFill>
                  <a:srgbClr val="C00000"/>
                </a:solidFill>
              </a:rPr>
              <a:t>كلمه‌های زبان گفتاری به صورت </a:t>
            </a:r>
            <a:r>
              <a:rPr lang="fa-IR" sz="4000" dirty="0" smtClean="0">
                <a:solidFill>
                  <a:srgbClr val="C00000"/>
                </a:solidFill>
              </a:rPr>
              <a:t>افراطی</a:t>
            </a:r>
          </a:p>
          <a:p>
            <a:pPr algn="r" rtl="1"/>
            <a:r>
              <a:rPr lang="fa-IR" sz="4000" dirty="0" smtClean="0">
                <a:solidFill>
                  <a:srgbClr val="C00000"/>
                </a:solidFill>
              </a:rPr>
              <a:t>لزوم رعایت یکدستی در نوشتن مطالب به هر گونه زبانی</a:t>
            </a:r>
            <a:endParaRPr lang="en-US" sz="4000" dirty="0" smtClean="0">
              <a:solidFill>
                <a:srgbClr val="C00000"/>
              </a:solidFill>
            </a:endParaRPr>
          </a:p>
          <a:p>
            <a:pPr algn="r" rtl="1"/>
            <a:r>
              <a:rPr lang="fa-IR" sz="4000" dirty="0" smtClean="0">
                <a:solidFill>
                  <a:srgbClr val="C00000"/>
                </a:solidFill>
              </a:rPr>
              <a:t>پرهیز از کوتاه کردن اسم </a:t>
            </a:r>
            <a:r>
              <a:rPr lang="fa-IR" sz="4000" dirty="0">
                <a:solidFill>
                  <a:srgbClr val="C00000"/>
                </a:solidFill>
              </a:rPr>
              <a:t>كوچك اشخاص </a:t>
            </a:r>
            <a:r>
              <a:rPr lang="fa-IR" sz="4000" dirty="0" smtClean="0">
                <a:solidFill>
                  <a:srgbClr val="C00000"/>
                </a:solidFill>
              </a:rPr>
              <a:t> مانند به كار </a:t>
            </a:r>
            <a:r>
              <a:rPr lang="fa-IR" sz="4000" dirty="0">
                <a:solidFill>
                  <a:srgbClr val="C00000"/>
                </a:solidFill>
              </a:rPr>
              <a:t>بردن فاطی به جای فاطمه، بِتی به جای بتول، پوری به جای پوران، مهری به جای مهرانگیز، روحی به جای روح </a:t>
            </a:r>
            <a:r>
              <a:rPr lang="fa-IR" sz="4000" dirty="0" smtClean="0">
                <a:solidFill>
                  <a:srgbClr val="C00000"/>
                </a:solidFill>
              </a:rPr>
              <a:t>انگیز، زری </a:t>
            </a:r>
            <a:r>
              <a:rPr lang="fa-IR" sz="4000" dirty="0">
                <a:solidFill>
                  <a:srgbClr val="C00000"/>
                </a:solidFill>
              </a:rPr>
              <a:t>به جای زهرا. عبدی به جای عبدالله و اِبی به جای </a:t>
            </a:r>
            <a:r>
              <a:rPr lang="fa-IR" sz="4000" dirty="0" smtClean="0">
                <a:solidFill>
                  <a:srgbClr val="C00000"/>
                </a:solidFill>
              </a:rPr>
              <a:t>ابراهیم</a:t>
            </a:r>
            <a:endParaRPr lang="en-US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4334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795</TotalTime>
  <Words>1961</Words>
  <Application>Microsoft Office PowerPoint</Application>
  <PresentationFormat>Widescreen</PresentationFormat>
  <Paragraphs>270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Agency FB</vt:lpstr>
      <vt:lpstr>Arial</vt:lpstr>
      <vt:lpstr>B Lotus</vt:lpstr>
      <vt:lpstr>iransans</vt:lpstr>
      <vt:lpstr>Symbol</vt:lpstr>
      <vt:lpstr>Tahoma</vt:lpstr>
      <vt:lpstr>Trebuchet MS</vt:lpstr>
      <vt:lpstr>Wingdings 3</vt:lpstr>
      <vt:lpstr>Facet</vt:lpstr>
      <vt:lpstr>        زبان</vt:lpstr>
      <vt:lpstr>       کارکردهای زبان</vt:lpstr>
      <vt:lpstr>   نشانه</vt:lpstr>
      <vt:lpstr>سه الگوی زبانی انسان</vt:lpstr>
      <vt:lpstr>اختراع خط</vt:lpstr>
      <vt:lpstr>PowerPoint Presentation</vt:lpstr>
      <vt:lpstr>تفاوت های زبان گفتار و زبان نوشتار در کاربرد</vt:lpstr>
      <vt:lpstr>در زبان گفتار: شكل گفتاری پاره‌ای از كلمه‌ها تغییر می یابد</vt:lpstr>
      <vt:lpstr>دقت شود</vt:lpstr>
      <vt:lpstr>پس زبان وسیله ای برای بیان مقصود یا رساندن پیام است و از این منظر به سه گونه تقسیم میشود: زبان علمی، زبان عام و زبان ادبی.  .</vt:lpstr>
      <vt:lpstr>زبان عام یا محاوره</vt:lpstr>
      <vt:lpstr>دستور خط فارسی</vt:lpstr>
      <vt:lpstr>نشانه های نگارشی</vt:lpstr>
      <vt:lpstr>PowerPoint Presentation</vt:lpstr>
      <vt:lpstr>ویرگول (کاما)، </vt:lpstr>
      <vt:lpstr>نقطه- ویرگول؛                               سه نقطه ...      </vt:lpstr>
      <vt:lpstr>نشانه عاطفی !</vt:lpstr>
      <vt:lpstr>دونقطه :</vt:lpstr>
      <vt:lpstr>نشانه پرسش ؟                              دو هلال ()</vt:lpstr>
      <vt:lpstr>گیومه</vt:lpstr>
      <vt:lpstr>تیره/ خط فاصله</vt:lpstr>
      <vt:lpstr>دو هلال ()</vt:lpstr>
      <vt:lpstr>دو قلاب []</vt:lpstr>
      <vt:lpstr>ممیز/</vt:lpstr>
      <vt:lpstr>پیکان (     )</vt:lpstr>
      <vt:lpstr>گوشه &lt;&gt;</vt:lpstr>
      <vt:lpstr>ستاره *</vt:lpstr>
      <vt:lpstr>ابرو ~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زبان</dc:title>
  <dc:creator>drkia</dc:creator>
  <cp:lastModifiedBy>drkia</cp:lastModifiedBy>
  <cp:revision>341</cp:revision>
  <dcterms:created xsi:type="dcterms:W3CDTF">2020-02-08T06:03:39Z</dcterms:created>
  <dcterms:modified xsi:type="dcterms:W3CDTF">2020-03-05T10:18:48Z</dcterms:modified>
</cp:coreProperties>
</file>