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9" r:id="rId3"/>
    <p:sldId id="257" r:id="rId4"/>
    <p:sldId id="258" r:id="rId5"/>
    <p:sldId id="260" r:id="rId6"/>
    <p:sldId id="261" r:id="rId7"/>
    <p:sldId id="262" r:id="rId8"/>
    <p:sldId id="263" r:id="rId9"/>
    <p:sldId id="264" r:id="rId10"/>
    <p:sldId id="265" r:id="rId11"/>
  </p:sldIdLst>
  <p:sldSz cx="12192000" cy="6858000"/>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fa-I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fa-IR"/>
          </a:p>
        </p:txBody>
      </p:sp>
      <p:sp>
        <p:nvSpPr>
          <p:cNvPr id="4" name="Date Placeholder 3"/>
          <p:cNvSpPr>
            <a:spLocks noGrp="1"/>
          </p:cNvSpPr>
          <p:nvPr>
            <p:ph type="dt" sz="half" idx="10"/>
          </p:nvPr>
        </p:nvSpPr>
        <p:spPr/>
        <p:txBody>
          <a:bodyPr/>
          <a:lstStyle/>
          <a:p>
            <a:fld id="{6C1E322C-558D-4181-9FFF-A98EAC30E81D}" type="datetimeFigureOut">
              <a:rPr lang="fa-IR" smtClean="0"/>
              <a:t>08/08/1441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1ED939B8-2BBB-4167-962D-994F8A87649D}" type="slidenum">
              <a:rPr lang="fa-IR" smtClean="0"/>
              <a:t>‹#›</a:t>
            </a:fld>
            <a:endParaRPr lang="fa-IR"/>
          </a:p>
        </p:txBody>
      </p:sp>
    </p:spTree>
    <p:extLst>
      <p:ext uri="{BB962C8B-B14F-4D97-AF65-F5344CB8AC3E}">
        <p14:creationId xmlns:p14="http://schemas.microsoft.com/office/powerpoint/2010/main" val="4164653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6C1E322C-558D-4181-9FFF-A98EAC30E81D}" type="datetimeFigureOut">
              <a:rPr lang="fa-IR" smtClean="0"/>
              <a:t>08/08/1441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1ED939B8-2BBB-4167-962D-994F8A87649D}" type="slidenum">
              <a:rPr lang="fa-IR" smtClean="0"/>
              <a:t>‹#›</a:t>
            </a:fld>
            <a:endParaRPr lang="fa-IR"/>
          </a:p>
        </p:txBody>
      </p:sp>
    </p:spTree>
    <p:extLst>
      <p:ext uri="{BB962C8B-B14F-4D97-AF65-F5344CB8AC3E}">
        <p14:creationId xmlns:p14="http://schemas.microsoft.com/office/powerpoint/2010/main" val="25543998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6C1E322C-558D-4181-9FFF-A98EAC30E81D}" type="datetimeFigureOut">
              <a:rPr lang="fa-IR" smtClean="0"/>
              <a:t>08/08/1441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1ED939B8-2BBB-4167-962D-994F8A87649D}" type="slidenum">
              <a:rPr lang="fa-IR" smtClean="0"/>
              <a:t>‹#›</a:t>
            </a:fld>
            <a:endParaRPr lang="fa-IR"/>
          </a:p>
        </p:txBody>
      </p:sp>
    </p:spTree>
    <p:extLst>
      <p:ext uri="{BB962C8B-B14F-4D97-AF65-F5344CB8AC3E}">
        <p14:creationId xmlns:p14="http://schemas.microsoft.com/office/powerpoint/2010/main" val="29153934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6C1E322C-558D-4181-9FFF-A98EAC30E81D}" type="datetimeFigureOut">
              <a:rPr lang="fa-IR" smtClean="0"/>
              <a:t>08/08/1441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1ED939B8-2BBB-4167-962D-994F8A87649D}" type="slidenum">
              <a:rPr lang="fa-IR" smtClean="0"/>
              <a:t>‹#›</a:t>
            </a:fld>
            <a:endParaRPr lang="fa-IR"/>
          </a:p>
        </p:txBody>
      </p:sp>
    </p:spTree>
    <p:extLst>
      <p:ext uri="{BB962C8B-B14F-4D97-AF65-F5344CB8AC3E}">
        <p14:creationId xmlns:p14="http://schemas.microsoft.com/office/powerpoint/2010/main" val="10967836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fa-I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C1E322C-558D-4181-9FFF-A98EAC30E81D}" type="datetimeFigureOut">
              <a:rPr lang="fa-IR" smtClean="0"/>
              <a:t>08/08/1441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1ED939B8-2BBB-4167-962D-994F8A87649D}" type="slidenum">
              <a:rPr lang="fa-IR" smtClean="0"/>
              <a:t>‹#›</a:t>
            </a:fld>
            <a:endParaRPr lang="fa-IR"/>
          </a:p>
        </p:txBody>
      </p:sp>
    </p:spTree>
    <p:extLst>
      <p:ext uri="{BB962C8B-B14F-4D97-AF65-F5344CB8AC3E}">
        <p14:creationId xmlns:p14="http://schemas.microsoft.com/office/powerpoint/2010/main" val="40487935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Date Placeholder 4"/>
          <p:cNvSpPr>
            <a:spLocks noGrp="1"/>
          </p:cNvSpPr>
          <p:nvPr>
            <p:ph type="dt" sz="half" idx="10"/>
          </p:nvPr>
        </p:nvSpPr>
        <p:spPr/>
        <p:txBody>
          <a:bodyPr/>
          <a:lstStyle/>
          <a:p>
            <a:fld id="{6C1E322C-558D-4181-9FFF-A98EAC30E81D}" type="datetimeFigureOut">
              <a:rPr lang="fa-IR" smtClean="0"/>
              <a:t>08/08/1441</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1ED939B8-2BBB-4167-962D-994F8A87649D}" type="slidenum">
              <a:rPr lang="fa-IR" smtClean="0"/>
              <a:t>‹#›</a:t>
            </a:fld>
            <a:endParaRPr lang="fa-IR"/>
          </a:p>
        </p:txBody>
      </p:sp>
    </p:spTree>
    <p:extLst>
      <p:ext uri="{BB962C8B-B14F-4D97-AF65-F5344CB8AC3E}">
        <p14:creationId xmlns:p14="http://schemas.microsoft.com/office/powerpoint/2010/main" val="33587764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fa-I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7" name="Date Placeholder 6"/>
          <p:cNvSpPr>
            <a:spLocks noGrp="1"/>
          </p:cNvSpPr>
          <p:nvPr>
            <p:ph type="dt" sz="half" idx="10"/>
          </p:nvPr>
        </p:nvSpPr>
        <p:spPr/>
        <p:txBody>
          <a:bodyPr/>
          <a:lstStyle/>
          <a:p>
            <a:fld id="{6C1E322C-558D-4181-9FFF-A98EAC30E81D}" type="datetimeFigureOut">
              <a:rPr lang="fa-IR" smtClean="0"/>
              <a:t>08/08/1441</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1ED939B8-2BBB-4167-962D-994F8A87649D}" type="slidenum">
              <a:rPr lang="fa-IR" smtClean="0"/>
              <a:t>‹#›</a:t>
            </a:fld>
            <a:endParaRPr lang="fa-IR"/>
          </a:p>
        </p:txBody>
      </p:sp>
    </p:spTree>
    <p:extLst>
      <p:ext uri="{BB962C8B-B14F-4D97-AF65-F5344CB8AC3E}">
        <p14:creationId xmlns:p14="http://schemas.microsoft.com/office/powerpoint/2010/main" val="2572786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Date Placeholder 2"/>
          <p:cNvSpPr>
            <a:spLocks noGrp="1"/>
          </p:cNvSpPr>
          <p:nvPr>
            <p:ph type="dt" sz="half" idx="10"/>
          </p:nvPr>
        </p:nvSpPr>
        <p:spPr/>
        <p:txBody>
          <a:bodyPr/>
          <a:lstStyle/>
          <a:p>
            <a:fld id="{6C1E322C-558D-4181-9FFF-A98EAC30E81D}" type="datetimeFigureOut">
              <a:rPr lang="fa-IR" smtClean="0"/>
              <a:t>08/08/1441</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1ED939B8-2BBB-4167-962D-994F8A87649D}" type="slidenum">
              <a:rPr lang="fa-IR" smtClean="0"/>
              <a:t>‹#›</a:t>
            </a:fld>
            <a:endParaRPr lang="fa-IR"/>
          </a:p>
        </p:txBody>
      </p:sp>
    </p:spTree>
    <p:extLst>
      <p:ext uri="{BB962C8B-B14F-4D97-AF65-F5344CB8AC3E}">
        <p14:creationId xmlns:p14="http://schemas.microsoft.com/office/powerpoint/2010/main" val="17464055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C1E322C-558D-4181-9FFF-A98EAC30E81D}" type="datetimeFigureOut">
              <a:rPr lang="fa-IR" smtClean="0"/>
              <a:t>08/08/1441</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1ED939B8-2BBB-4167-962D-994F8A87649D}" type="slidenum">
              <a:rPr lang="fa-IR" smtClean="0"/>
              <a:t>‹#›</a:t>
            </a:fld>
            <a:endParaRPr lang="fa-IR"/>
          </a:p>
        </p:txBody>
      </p:sp>
    </p:spTree>
    <p:extLst>
      <p:ext uri="{BB962C8B-B14F-4D97-AF65-F5344CB8AC3E}">
        <p14:creationId xmlns:p14="http://schemas.microsoft.com/office/powerpoint/2010/main" val="12044862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C1E322C-558D-4181-9FFF-A98EAC30E81D}" type="datetimeFigureOut">
              <a:rPr lang="fa-IR" smtClean="0"/>
              <a:t>08/08/1441</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1ED939B8-2BBB-4167-962D-994F8A87649D}" type="slidenum">
              <a:rPr lang="fa-IR" smtClean="0"/>
              <a:t>‹#›</a:t>
            </a:fld>
            <a:endParaRPr lang="fa-IR"/>
          </a:p>
        </p:txBody>
      </p:sp>
    </p:spTree>
    <p:extLst>
      <p:ext uri="{BB962C8B-B14F-4D97-AF65-F5344CB8AC3E}">
        <p14:creationId xmlns:p14="http://schemas.microsoft.com/office/powerpoint/2010/main" val="30755066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C1E322C-558D-4181-9FFF-A98EAC30E81D}" type="datetimeFigureOut">
              <a:rPr lang="fa-IR" smtClean="0"/>
              <a:t>08/08/1441</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1ED939B8-2BBB-4167-962D-994F8A87649D}" type="slidenum">
              <a:rPr lang="fa-IR" smtClean="0"/>
              <a:t>‹#›</a:t>
            </a:fld>
            <a:endParaRPr lang="fa-IR"/>
          </a:p>
        </p:txBody>
      </p:sp>
    </p:spTree>
    <p:extLst>
      <p:ext uri="{BB962C8B-B14F-4D97-AF65-F5344CB8AC3E}">
        <p14:creationId xmlns:p14="http://schemas.microsoft.com/office/powerpoint/2010/main" val="24908940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en-US" smtClean="0"/>
              <a:t>Click to edit Master title style</a:t>
            </a:r>
            <a:endParaRPr lang="fa-I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6C1E322C-558D-4181-9FFF-A98EAC30E81D}" type="datetimeFigureOut">
              <a:rPr lang="fa-IR" smtClean="0"/>
              <a:t>08/08/1441</a:t>
            </a:fld>
            <a:endParaRPr lang="fa-I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fa-IR"/>
          </a:p>
        </p:txBody>
      </p:sp>
      <p:sp>
        <p:nvSpPr>
          <p:cNvPr id="6" name="Slide Number Placeholder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1ED939B8-2BBB-4167-962D-994F8A87649D}" type="slidenum">
              <a:rPr lang="fa-IR" smtClean="0"/>
              <a:t>‹#›</a:t>
            </a:fld>
            <a:endParaRPr lang="fa-IR"/>
          </a:p>
        </p:txBody>
      </p:sp>
    </p:spTree>
    <p:extLst>
      <p:ext uri="{BB962C8B-B14F-4D97-AF65-F5344CB8AC3E}">
        <p14:creationId xmlns:p14="http://schemas.microsoft.com/office/powerpoint/2010/main" val="10422215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315546"/>
            <a:ext cx="9144000" cy="2387600"/>
          </a:xfrm>
        </p:spPr>
        <p:txBody>
          <a:bodyPr>
            <a:normAutofit fontScale="90000"/>
          </a:bodyPr>
          <a:lstStyle/>
          <a:p>
            <a:pPr>
              <a:lnSpc>
                <a:spcPct val="150000"/>
              </a:lnSpc>
            </a:pPr>
            <a:r>
              <a:rPr lang="fa-IR" sz="3600" smtClean="0"/>
              <a:t/>
            </a:r>
            <a:br>
              <a:rPr lang="fa-IR" sz="3600" smtClean="0"/>
            </a:br>
            <a:r>
              <a:rPr lang="fa-IR" sz="3600"/>
              <a:t/>
            </a:r>
            <a:br>
              <a:rPr lang="fa-IR" sz="3600"/>
            </a:br>
            <a:r>
              <a:rPr lang="fa-IR" sz="3600" smtClean="0"/>
              <a:t>باسمه </a:t>
            </a:r>
            <a:r>
              <a:rPr lang="fa-IR" sz="3600" dirty="0" smtClean="0"/>
              <a:t>تعالی </a:t>
            </a:r>
            <a:br>
              <a:rPr lang="fa-IR" sz="3600" dirty="0" smtClean="0"/>
            </a:br>
            <a:r>
              <a:rPr lang="fa-IR" sz="3600" dirty="0" smtClean="0"/>
              <a:t>دانشگاه فرهنگیان استان گیلان </a:t>
            </a:r>
            <a:br>
              <a:rPr lang="fa-IR" sz="3600" dirty="0" smtClean="0"/>
            </a:br>
            <a:r>
              <a:rPr lang="fa-IR" sz="3600" dirty="0" smtClean="0"/>
              <a:t>پردیس بنت الهدی صدر</a:t>
            </a:r>
            <a:br>
              <a:rPr lang="fa-IR" sz="3600" dirty="0" smtClean="0"/>
            </a:br>
            <a:r>
              <a:rPr lang="fa-IR" sz="3600" smtClean="0"/>
              <a:t>جلسه دوم </a:t>
            </a:r>
            <a:r>
              <a:rPr lang="fa-IR" sz="3600" dirty="0" smtClean="0"/>
              <a:t>درس تحلیل مواد آموزشی</a:t>
            </a:r>
            <a:br>
              <a:rPr lang="fa-IR" sz="3600" dirty="0" smtClean="0"/>
            </a:br>
            <a:r>
              <a:rPr lang="fa-IR" sz="3600" dirty="0" smtClean="0"/>
              <a:t>استاد: خانم یعقوبیان</a:t>
            </a:r>
            <a:endParaRPr lang="fa-IR" sz="3600" dirty="0"/>
          </a:p>
        </p:txBody>
      </p:sp>
    </p:spTree>
    <p:extLst>
      <p:ext uri="{BB962C8B-B14F-4D97-AF65-F5344CB8AC3E}">
        <p14:creationId xmlns:p14="http://schemas.microsoft.com/office/powerpoint/2010/main" val="16690308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sz="3600" dirty="0" smtClean="0"/>
              <a:t>دیدگاه برنامه </a:t>
            </a:r>
            <a:r>
              <a:rPr lang="fa-IR" sz="3600" dirty="0"/>
              <a:t>درسی به مثابه تکنولوژی</a:t>
            </a:r>
          </a:p>
        </p:txBody>
      </p:sp>
      <p:sp>
        <p:nvSpPr>
          <p:cNvPr id="3" name="Content Placeholder 2"/>
          <p:cNvSpPr>
            <a:spLocks noGrp="1"/>
          </p:cNvSpPr>
          <p:nvPr>
            <p:ph idx="1"/>
          </p:nvPr>
        </p:nvSpPr>
        <p:spPr/>
        <p:txBody>
          <a:bodyPr>
            <a:normAutofit fontScale="85000" lnSpcReduction="20000"/>
          </a:bodyPr>
          <a:lstStyle/>
          <a:p>
            <a:pPr marL="0" indent="0" algn="just">
              <a:lnSpc>
                <a:spcPct val="150000"/>
              </a:lnSpc>
              <a:buNone/>
            </a:pPr>
            <a:r>
              <a:rPr lang="fa-IR" dirty="0" smtClean="0"/>
              <a:t>در این دیدگاه برنامه ریزی درسی، یک فعالیت فنی تلقی می شود، یعنی پس از آن که مقصد و اهداف مشخص شدند، وسایل مورد نیاز برای رسیدن به آن اهداف باید مدّ نظر قرار گیرد و برنامه درسی وسیله ای برای رسیدن به اهداف تلقی می شود.</a:t>
            </a:r>
          </a:p>
          <a:p>
            <a:pPr marL="0" indent="0" algn="just">
              <a:lnSpc>
                <a:spcPct val="150000"/>
              </a:lnSpc>
              <a:buNone/>
            </a:pPr>
            <a:r>
              <a:rPr lang="fa-IR" dirty="0" smtClean="0"/>
              <a:t>این دیدگاه به مدل </a:t>
            </a:r>
            <a:r>
              <a:rPr lang="fa-IR" u="sng" dirty="0" smtClean="0"/>
              <a:t>هدف – وسیله معروف</a:t>
            </a:r>
            <a:r>
              <a:rPr lang="fa-IR" dirty="0" smtClean="0"/>
              <a:t> است.</a:t>
            </a:r>
          </a:p>
          <a:p>
            <a:pPr marL="0" indent="0" algn="just">
              <a:lnSpc>
                <a:spcPct val="150000"/>
              </a:lnSpc>
              <a:buNone/>
            </a:pPr>
            <a:r>
              <a:rPr lang="fa-IR" dirty="0" smtClean="0"/>
              <a:t>نقدهایی به این دیدگاه وارد شده که یکی از آنها رها بودن این دیدگاه از ارزش ها است و نقد دیگر، کاهش خلاقیت و ابتکار در دانش آموزان است به دلیل تاکید بیش از اندازه بر تعریف و تصریح هدف ها، تدوین معیارهای عملکردی و استاندارد سازی در برنامه درسی که سبب می شود نیازها و مسائل دانش آموزان تحت الشعاع قرار بگیرد.</a:t>
            </a:r>
          </a:p>
          <a:p>
            <a:pPr marL="0" indent="0">
              <a:buNone/>
            </a:pPr>
            <a:endParaRPr lang="fa-IR" dirty="0"/>
          </a:p>
        </p:txBody>
      </p:sp>
    </p:spTree>
    <p:extLst>
      <p:ext uri="{BB962C8B-B14F-4D97-AF65-F5344CB8AC3E}">
        <p14:creationId xmlns:p14="http://schemas.microsoft.com/office/powerpoint/2010/main" val="22594625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sz="3600" dirty="0" smtClean="0"/>
              <a:t>دیدگاه ها و رویکرد های برنامه درسی</a:t>
            </a:r>
            <a:endParaRPr lang="fa-IR" sz="3600" dirty="0"/>
          </a:p>
        </p:txBody>
      </p:sp>
      <p:sp>
        <p:nvSpPr>
          <p:cNvPr id="3" name="Content Placeholder 2"/>
          <p:cNvSpPr>
            <a:spLocks noGrp="1"/>
          </p:cNvSpPr>
          <p:nvPr>
            <p:ph idx="1"/>
          </p:nvPr>
        </p:nvSpPr>
        <p:spPr/>
        <p:txBody>
          <a:bodyPr/>
          <a:lstStyle/>
          <a:p>
            <a:pPr marL="0" indent="0" algn="just">
              <a:lnSpc>
                <a:spcPct val="150000"/>
              </a:lnSpc>
              <a:buNone/>
            </a:pPr>
            <a:r>
              <a:rPr lang="fa-IR" dirty="0" smtClean="0"/>
              <a:t> تعیین دیدگاه برنامه ی درسی یکی از حساس ترین مراحل برنامه ریزی است که بر سایر مراحل طراحی و تدوین، اجراء و ارزشیابی برنامه درسی تاثیر می گذارد ومسیر حرکت برنامه ی درسی را مشخص نموده و به مولفه های آن نظم و ترتیب و جهت می بخشد. تعیین دیدگاه مناسب برنامه درسی، از طریق مطالعه ی عمیق بر روی جنبه های فلسفی- ارزشی و نظری برنامه درسی و هماهنگ با اهداف مورد نظر می باشد.</a:t>
            </a:r>
            <a:endParaRPr lang="fa-IR" dirty="0"/>
          </a:p>
        </p:txBody>
      </p:sp>
    </p:spTree>
    <p:extLst>
      <p:ext uri="{BB962C8B-B14F-4D97-AF65-F5344CB8AC3E}">
        <p14:creationId xmlns:p14="http://schemas.microsoft.com/office/powerpoint/2010/main" val="16195259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sz="3600" dirty="0" smtClean="0"/>
              <a:t>رویکرد برنامه درسی</a:t>
            </a:r>
            <a:endParaRPr lang="fa-IR" sz="3600" dirty="0"/>
          </a:p>
        </p:txBody>
      </p:sp>
      <p:sp>
        <p:nvSpPr>
          <p:cNvPr id="3" name="Content Placeholder 2"/>
          <p:cNvSpPr>
            <a:spLocks noGrp="1"/>
          </p:cNvSpPr>
          <p:nvPr>
            <p:ph idx="1"/>
          </p:nvPr>
        </p:nvSpPr>
        <p:spPr/>
        <p:txBody>
          <a:bodyPr>
            <a:normAutofit fontScale="85000" lnSpcReduction="10000"/>
          </a:bodyPr>
          <a:lstStyle/>
          <a:p>
            <a:pPr marL="0" indent="0" algn="just">
              <a:lnSpc>
                <a:spcPct val="150000"/>
              </a:lnSpc>
              <a:buNone/>
            </a:pPr>
            <a:r>
              <a:rPr lang="fa-IR" dirty="0" smtClean="0"/>
              <a:t>آیزنر و وَلَنس، از صاحبنظران برنامه ی درسی در کتاب </a:t>
            </a:r>
            <a:r>
              <a:rPr lang="fa-IR" u="sng" dirty="0" smtClean="0"/>
              <a:t>دیدگاههای معارض برنامه درسی </a:t>
            </a:r>
            <a:r>
              <a:rPr lang="fa-IR" dirty="0" smtClean="0"/>
              <a:t> نوعی تقسیم بندی از نظریات متفاوت ارائه شده در حیطه ی برنامه ی درسی را ارائه داده اند که عبارتند از:</a:t>
            </a:r>
          </a:p>
          <a:p>
            <a:pPr marL="0" indent="0" algn="just">
              <a:lnSpc>
                <a:spcPct val="150000"/>
              </a:lnSpc>
              <a:buNone/>
            </a:pPr>
            <a:r>
              <a:rPr lang="fa-IR" dirty="0" smtClean="0"/>
              <a:t>- رشد و توسعه ی فرایندهای ذهنی و عقلی</a:t>
            </a:r>
          </a:p>
          <a:p>
            <a:pPr algn="just">
              <a:lnSpc>
                <a:spcPct val="150000"/>
              </a:lnSpc>
              <a:buFontTx/>
              <a:buChar char="-"/>
            </a:pPr>
            <a:r>
              <a:rPr lang="fa-IR" dirty="0" smtClean="0"/>
              <a:t>عقل گرایی ( منطق گرایی ) آکادمیک</a:t>
            </a:r>
          </a:p>
          <a:p>
            <a:pPr algn="just">
              <a:lnSpc>
                <a:spcPct val="150000"/>
              </a:lnSpc>
              <a:buFontTx/>
              <a:buChar char="-"/>
            </a:pPr>
            <a:r>
              <a:rPr lang="fa-IR" dirty="0" smtClean="0"/>
              <a:t> خودشکوفایی یا ارتباط شخصی</a:t>
            </a:r>
          </a:p>
          <a:p>
            <a:pPr algn="just">
              <a:lnSpc>
                <a:spcPct val="150000"/>
              </a:lnSpc>
              <a:buFontTx/>
              <a:buChar char="-"/>
            </a:pPr>
            <a:r>
              <a:rPr lang="fa-IR" dirty="0" smtClean="0"/>
              <a:t> بازسازی اجتماعی یا تطابق اجتماعی</a:t>
            </a:r>
          </a:p>
          <a:p>
            <a:pPr algn="just">
              <a:lnSpc>
                <a:spcPct val="150000"/>
              </a:lnSpc>
              <a:buFontTx/>
              <a:buChar char="-"/>
            </a:pPr>
            <a:r>
              <a:rPr lang="fa-IR" dirty="0" smtClean="0"/>
              <a:t>برنامه درسی به مثابه تکنولوژی.</a:t>
            </a:r>
            <a:endParaRPr lang="fa-IR" dirty="0"/>
          </a:p>
        </p:txBody>
      </p:sp>
    </p:spTree>
    <p:extLst>
      <p:ext uri="{BB962C8B-B14F-4D97-AF65-F5344CB8AC3E}">
        <p14:creationId xmlns:p14="http://schemas.microsoft.com/office/powerpoint/2010/main" val="40821144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sz="3600" dirty="0" smtClean="0"/>
              <a:t>دیدگاه رشد </a:t>
            </a:r>
            <a:r>
              <a:rPr lang="fa-IR" sz="3600" dirty="0"/>
              <a:t>و توسعه ی فرایندهای ذهنی و عقلی</a:t>
            </a:r>
            <a:br>
              <a:rPr lang="fa-IR" sz="3600" dirty="0"/>
            </a:br>
            <a:endParaRPr lang="fa-IR" sz="3600" dirty="0"/>
          </a:p>
        </p:txBody>
      </p:sp>
      <p:sp>
        <p:nvSpPr>
          <p:cNvPr id="3" name="Content Placeholder 2"/>
          <p:cNvSpPr>
            <a:spLocks noGrp="1"/>
          </p:cNvSpPr>
          <p:nvPr>
            <p:ph idx="1"/>
          </p:nvPr>
        </p:nvSpPr>
        <p:spPr/>
        <p:txBody>
          <a:bodyPr>
            <a:normAutofit fontScale="77500" lnSpcReduction="20000"/>
          </a:bodyPr>
          <a:lstStyle/>
          <a:p>
            <a:pPr marL="0" indent="0" algn="just">
              <a:lnSpc>
                <a:spcPct val="150000"/>
              </a:lnSpc>
              <a:buNone/>
            </a:pPr>
            <a:r>
              <a:rPr lang="fa-IR" dirty="0" smtClean="0"/>
              <a:t>طرفداران این </a:t>
            </a:r>
            <a:r>
              <a:rPr lang="fa-IR" dirty="0"/>
              <a:t>دیدگاه </a:t>
            </a:r>
            <a:r>
              <a:rPr lang="fa-IR" dirty="0" smtClean="0"/>
              <a:t>برنامه ی درسی را، پدیده ای در خدمت رشد یادگیرنده ی تلقی می کنند. دو نقش یا کارکرد مهم مدارس،عبارتند از:</a:t>
            </a:r>
          </a:p>
          <a:p>
            <a:pPr algn="just">
              <a:lnSpc>
                <a:spcPct val="150000"/>
              </a:lnSpc>
              <a:buFontTx/>
              <a:buChar char="-"/>
            </a:pPr>
            <a:r>
              <a:rPr lang="fa-IR" dirty="0" smtClean="0"/>
              <a:t>کمک به دانش آموزان تا بیاموزند که چگونه یاد بگیرند.</a:t>
            </a:r>
          </a:p>
          <a:p>
            <a:pPr algn="just">
              <a:lnSpc>
                <a:spcPct val="150000"/>
              </a:lnSpc>
              <a:buFontTx/>
              <a:buChar char="-"/>
            </a:pPr>
            <a:r>
              <a:rPr lang="fa-IR" dirty="0" smtClean="0"/>
              <a:t>فراهم آوردن فرصت های یادگیری برای دانش آموزان به منظور تقویت انواع مهارت ها و توانایی های ذهنی.</a:t>
            </a:r>
          </a:p>
          <a:p>
            <a:pPr marL="0" indent="0" algn="just">
              <a:lnSpc>
                <a:spcPct val="150000"/>
              </a:lnSpc>
              <a:buNone/>
            </a:pPr>
            <a:r>
              <a:rPr lang="fa-IR" dirty="0" smtClean="0"/>
              <a:t>حامیان این دیدگاه مخالف سرسخت انتقال اطلاعات و دانش به دانش آموزاند. علت این امر تغییر و تحولات و تجدید نظرهایی است که در یافته های علمی اتفاق می افتد.</a:t>
            </a:r>
          </a:p>
          <a:p>
            <a:pPr marL="0" indent="0" algn="just">
              <a:lnSpc>
                <a:spcPct val="150000"/>
              </a:lnSpc>
              <a:buNone/>
            </a:pPr>
            <a:r>
              <a:rPr lang="fa-IR" dirty="0" smtClean="0"/>
              <a:t>ریشه و سابقه تاریخی این دیدگاه به مکتب قدیمی </a:t>
            </a:r>
            <a:r>
              <a:rPr lang="fa-IR" u="sng" dirty="0" smtClean="0"/>
              <a:t>فرنولوژی</a:t>
            </a:r>
            <a:r>
              <a:rPr lang="fa-IR" dirty="0" smtClean="0"/>
              <a:t> در روانشناسی باز می گردد.</a:t>
            </a:r>
          </a:p>
          <a:p>
            <a:pPr marL="0" indent="0" algn="just">
              <a:lnSpc>
                <a:spcPct val="150000"/>
              </a:lnSpc>
              <a:buNone/>
            </a:pPr>
            <a:r>
              <a:rPr lang="fa-IR" dirty="0" smtClean="0"/>
              <a:t>برنامه درسی مبتنی بر این دیدگاه، </a:t>
            </a:r>
            <a:r>
              <a:rPr lang="fa-IR" u="sng" dirty="0" smtClean="0"/>
              <a:t>برنامه های مسئله محور </a:t>
            </a:r>
            <a:r>
              <a:rPr lang="fa-IR" dirty="0" smtClean="0"/>
              <a:t>است.</a:t>
            </a:r>
          </a:p>
          <a:p>
            <a:pPr>
              <a:buFontTx/>
              <a:buChar char="-"/>
            </a:pPr>
            <a:endParaRPr lang="fa-IR" dirty="0"/>
          </a:p>
        </p:txBody>
      </p:sp>
    </p:spTree>
    <p:extLst>
      <p:ext uri="{BB962C8B-B14F-4D97-AF65-F5344CB8AC3E}">
        <p14:creationId xmlns:p14="http://schemas.microsoft.com/office/powerpoint/2010/main" val="37933333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sz="3600" dirty="0" smtClean="0"/>
              <a:t>دیدگاه عقل گرایی ( منطق گرایی ) آکادمیک</a:t>
            </a:r>
            <a:endParaRPr lang="fa-IR" sz="3600" dirty="0"/>
          </a:p>
        </p:txBody>
      </p:sp>
      <p:sp>
        <p:nvSpPr>
          <p:cNvPr id="3" name="Content Placeholder 2"/>
          <p:cNvSpPr>
            <a:spLocks noGrp="1"/>
          </p:cNvSpPr>
          <p:nvPr>
            <p:ph idx="1"/>
          </p:nvPr>
        </p:nvSpPr>
        <p:spPr/>
        <p:txBody>
          <a:bodyPr/>
          <a:lstStyle/>
          <a:p>
            <a:pPr marL="0" indent="0" algn="just">
              <a:lnSpc>
                <a:spcPct val="150000"/>
              </a:lnSpc>
              <a:buNone/>
            </a:pPr>
            <a:r>
              <a:rPr lang="fa-IR" dirty="0" smtClean="0"/>
              <a:t>طرفداران این دیدگاه کارکرد و نقش اصلی مدرسه را تقویت و رشد قوای ذهنی دانش آموزان در آن دسته از موضوعات درسی که ارزش بالای یادگیری دارند،</a:t>
            </a:r>
            <a:r>
              <a:rPr lang="fa-IR" dirty="0"/>
              <a:t> </a:t>
            </a:r>
            <a:r>
              <a:rPr lang="fa-IR" dirty="0" smtClean="0"/>
              <a:t>مانندعلوم، هنر</a:t>
            </a:r>
            <a:endParaRPr lang="fa-IR" dirty="0"/>
          </a:p>
          <a:p>
            <a:pPr marL="0" indent="0" algn="just">
              <a:lnSpc>
                <a:spcPct val="150000"/>
              </a:lnSpc>
              <a:buNone/>
            </a:pPr>
            <a:r>
              <a:rPr lang="fa-IR" dirty="0" smtClean="0"/>
              <a:t>و ریاضیات می دانند. آنان معتقدند هرگز نباید این موضوعات را با موضوع های دیگر درآمیخت. مدرسه باید مفاهیمی را آموزش دهد که فرد به تنهایی نمی تواند از جامعه کسب کند و در چهارچوب هر موضوع درسی، بهترین محتوا اندیشه ها و آثار بزرگان و مانند آنهاست.</a:t>
            </a:r>
            <a:endParaRPr lang="fa-IR" dirty="0"/>
          </a:p>
        </p:txBody>
      </p:sp>
    </p:spTree>
    <p:extLst>
      <p:ext uri="{BB962C8B-B14F-4D97-AF65-F5344CB8AC3E}">
        <p14:creationId xmlns:p14="http://schemas.microsoft.com/office/powerpoint/2010/main" val="1522232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sz="3600" dirty="0" smtClean="0"/>
              <a:t>تفاوت دیدگاه رشد و توسعه فرآیندهای ذهنی با عقل گرایی آکادمیک </a:t>
            </a:r>
            <a:endParaRPr lang="fa-IR" sz="3600" dirty="0"/>
          </a:p>
        </p:txBody>
      </p:sp>
      <p:sp>
        <p:nvSpPr>
          <p:cNvPr id="3" name="Content Placeholder 2"/>
          <p:cNvSpPr>
            <a:spLocks noGrp="1"/>
          </p:cNvSpPr>
          <p:nvPr>
            <p:ph idx="1"/>
          </p:nvPr>
        </p:nvSpPr>
        <p:spPr/>
        <p:txBody>
          <a:bodyPr>
            <a:normAutofit/>
          </a:bodyPr>
          <a:lstStyle/>
          <a:p>
            <a:pPr marL="0" indent="0" algn="just">
              <a:lnSpc>
                <a:spcPct val="150000"/>
              </a:lnSpc>
              <a:buNone/>
            </a:pPr>
            <a:r>
              <a:rPr lang="fa-IR" dirty="0" smtClean="0"/>
              <a:t>دیدگاه رشد و توسعه فرایندهای ذهنی، </a:t>
            </a:r>
            <a:r>
              <a:rPr lang="fa-IR" u="sng" dirty="0" smtClean="0"/>
              <a:t>فرایندمحور</a:t>
            </a:r>
            <a:r>
              <a:rPr lang="fa-IR" dirty="0" smtClean="0"/>
              <a:t> است و بدین ترتیب با توجه نکردن به محتوا، ارزش و اصالت آن را در برنامه مورد تردید قرار می دهد. اما دیدگاه عقل گرایی آکادمیک بر محتوا تاکید دارد و معتقد است مدارس مکان های خاصی هستند که رسالت آنها بعنوان نهادهای اجتماعی نباید واکنش نشان دادن برای پاسخگویی به هر گونه مشکل اجتماعی یا هوس ها و احساسات شخصی و گروهی باشد بلکه مدرسه باید به پرورش عقل افراد از طریق مواجه شدن با بالاترین دستاوردها و آثار عقلی- ذهنی بشر بپردازد.</a:t>
            </a:r>
            <a:endParaRPr lang="fa-IR" dirty="0"/>
          </a:p>
        </p:txBody>
      </p:sp>
    </p:spTree>
    <p:extLst>
      <p:ext uri="{BB962C8B-B14F-4D97-AF65-F5344CB8AC3E}">
        <p14:creationId xmlns:p14="http://schemas.microsoft.com/office/powerpoint/2010/main" val="3758579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sz="3600" dirty="0" smtClean="0"/>
              <a:t>دیدگاه خودشکوفایی یا ارتباط شخصی</a:t>
            </a:r>
            <a:endParaRPr lang="fa-IR" sz="3600" dirty="0"/>
          </a:p>
        </p:txBody>
      </p:sp>
      <p:sp>
        <p:nvSpPr>
          <p:cNvPr id="3" name="Content Placeholder 2"/>
          <p:cNvSpPr>
            <a:spLocks noGrp="1"/>
          </p:cNvSpPr>
          <p:nvPr>
            <p:ph idx="1"/>
          </p:nvPr>
        </p:nvSpPr>
        <p:spPr/>
        <p:txBody>
          <a:bodyPr>
            <a:normAutofit fontScale="92500" lnSpcReduction="10000"/>
          </a:bodyPr>
          <a:lstStyle/>
          <a:p>
            <a:pPr marL="0" indent="0" algn="just">
              <a:lnSpc>
                <a:spcPct val="150000"/>
              </a:lnSpc>
              <a:buNone/>
            </a:pPr>
            <a:r>
              <a:rPr lang="fa-IR" dirty="0" smtClean="0"/>
              <a:t>این دیدگاه بر تقدم و اولویتِ معنادار بودنِ برنامه ها برای دانش آموز، مبتنی است و مسئولیت مدرسه را فرآهم آوردن و اجرای برنامه های لازم در این زمینه می داند. در این جا فرد، محور و منبع اطلاعات و تصمیم های برنامه ای است. </a:t>
            </a:r>
          </a:p>
          <a:p>
            <a:pPr marL="0" indent="0" algn="just">
              <a:lnSpc>
                <a:spcPct val="150000"/>
              </a:lnSpc>
              <a:buNone/>
            </a:pPr>
            <a:r>
              <a:rPr lang="fa-IR" dirty="0" smtClean="0"/>
              <a:t>معلمان در مدارس می باید برنامه های درسی خود را با هماهنگی و همفکری دانش آموزان طراحی کنند تا برای آنان معنادار باشد. اجرای برنامه های از پیش تهیه شده هرگز توصیه نمی شود زیرا ممکن است مبتنی بر نیازها و علایق دانش آموزان و شرایط متنوع نباشد. در این رویکرد، علایق و توانایی های دانش آموز منبع اساسی اهداف و محتوای برنامه درسی است.</a:t>
            </a:r>
            <a:endParaRPr lang="fa-IR" dirty="0"/>
          </a:p>
        </p:txBody>
      </p:sp>
    </p:spTree>
    <p:extLst>
      <p:ext uri="{BB962C8B-B14F-4D97-AF65-F5344CB8AC3E}">
        <p14:creationId xmlns:p14="http://schemas.microsoft.com/office/powerpoint/2010/main" val="27600242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sz="3600" dirty="0" smtClean="0"/>
              <a:t>دیدگاه بازسازی اجتماعی ( تطابق اجتماعی) </a:t>
            </a:r>
            <a:endParaRPr lang="fa-IR" sz="3600" dirty="0"/>
          </a:p>
        </p:txBody>
      </p:sp>
      <p:sp>
        <p:nvSpPr>
          <p:cNvPr id="3" name="Content Placeholder 2"/>
          <p:cNvSpPr>
            <a:spLocks noGrp="1"/>
          </p:cNvSpPr>
          <p:nvPr>
            <p:ph idx="1"/>
          </p:nvPr>
        </p:nvSpPr>
        <p:spPr/>
        <p:txBody>
          <a:bodyPr/>
          <a:lstStyle/>
          <a:p>
            <a:pPr marL="0" indent="0" algn="just">
              <a:lnSpc>
                <a:spcPct val="150000"/>
              </a:lnSpc>
              <a:buNone/>
            </a:pPr>
            <a:r>
              <a:rPr lang="fa-IR" dirty="0" smtClean="0"/>
              <a:t>این دیدگاه بر تقدم نیازهای جامعه بر نیازهای فرد مبتنی است و اهداف و محتوای برنامه درسی را از طریق تجزیه و تحلیل جامعه استخراج می کند. در این دیدگاه دو نظریه ی کلی حال نگر و آینده نگر وجود دارد. بر اساس نظریه حال نگر، آموزش و پرورش باید بر اساس وضع فعلی، پی ریزی شود و برنامه های درسی باید به نحوی دانش آموزان را تربیت کنند تا مهارت های لازم برای شروع زندگی در یک اجتماع را بطور موفقیت آمیز داشته باشند.اینان در واقع طرفدار سازگاری اجتماعی هستند.</a:t>
            </a:r>
            <a:endParaRPr lang="fa-IR" dirty="0"/>
          </a:p>
        </p:txBody>
      </p:sp>
    </p:spTree>
    <p:extLst>
      <p:ext uri="{BB962C8B-B14F-4D97-AF65-F5344CB8AC3E}">
        <p14:creationId xmlns:p14="http://schemas.microsoft.com/office/powerpoint/2010/main" val="34411302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sz="3600" dirty="0" smtClean="0"/>
              <a:t>ادامه از صفحه ی قبل</a:t>
            </a:r>
            <a:endParaRPr lang="fa-IR" sz="3600" dirty="0"/>
          </a:p>
        </p:txBody>
      </p:sp>
      <p:sp>
        <p:nvSpPr>
          <p:cNvPr id="3" name="Content Placeholder 2"/>
          <p:cNvSpPr>
            <a:spLocks noGrp="1"/>
          </p:cNvSpPr>
          <p:nvPr>
            <p:ph idx="1"/>
          </p:nvPr>
        </p:nvSpPr>
        <p:spPr/>
        <p:txBody>
          <a:bodyPr/>
          <a:lstStyle/>
          <a:p>
            <a:pPr marL="0" indent="0" algn="just">
              <a:lnSpc>
                <a:spcPct val="150000"/>
              </a:lnSpc>
              <a:buNone/>
            </a:pPr>
            <a:r>
              <a:rPr lang="fa-IR" dirty="0" smtClean="0"/>
              <a:t>در مقابل، گروهی دیگر معتقدند که ضمن توجه به نیازها و مسائل اجتماعی حاضر، باید بدنبال ایجاد تغییر و تحول در ساختار جامعه بود. برای جامعه ی ایده آل برنامه ریزی کرد و در آن راستا قدم برداشت. آموزش و پرورش باید دانش آموزان را برای ایفای نقش در آینده آماده سازد. اینان بر موضوعات درسی تاکید می کنند که شعور و آگاهی انتقادی را در شاگردان پرورش دهد.</a:t>
            </a:r>
            <a:endParaRPr lang="fa-IR" dirty="0"/>
          </a:p>
        </p:txBody>
      </p:sp>
    </p:spTree>
    <p:extLst>
      <p:ext uri="{BB962C8B-B14F-4D97-AF65-F5344CB8AC3E}">
        <p14:creationId xmlns:p14="http://schemas.microsoft.com/office/powerpoint/2010/main" val="28581380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152</TotalTime>
  <Words>924</Words>
  <Application>Microsoft Office PowerPoint</Application>
  <PresentationFormat>Widescreen</PresentationFormat>
  <Paragraphs>33</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Calibri Light</vt:lpstr>
      <vt:lpstr>Times New Roman</vt:lpstr>
      <vt:lpstr>Office Theme</vt:lpstr>
      <vt:lpstr>  باسمه تعالی  دانشگاه فرهنگیان استان گیلان  پردیس بنت الهدی صدر جلسه دوم درس تحلیل مواد آموزشی استاد: خانم یعقوبیان</vt:lpstr>
      <vt:lpstr>دیدگاه ها و رویکرد های برنامه درسی</vt:lpstr>
      <vt:lpstr>رویکرد برنامه درسی</vt:lpstr>
      <vt:lpstr>دیدگاه رشد و توسعه ی فرایندهای ذهنی و عقلی </vt:lpstr>
      <vt:lpstr>دیدگاه عقل گرایی ( منطق گرایی ) آکادمیک</vt:lpstr>
      <vt:lpstr>تفاوت دیدگاه رشد و توسعه فرآیندهای ذهنی با عقل گرایی آکادمیک </vt:lpstr>
      <vt:lpstr>دیدگاه خودشکوفایی یا ارتباط شخصی</vt:lpstr>
      <vt:lpstr>دیدگاه بازسازی اجتماعی ( تطابق اجتماعی) </vt:lpstr>
      <vt:lpstr>ادامه از صفحه ی قبل</vt:lpstr>
      <vt:lpstr>دیدگاه برنامه درسی به مثابه تکنولوژی</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باسمه تعالی  دانشگاه فرهنگیان استان گیلان  پردیس بنت الهدی صدر جلسه سوم درس تحلیل مواد آموزشی استاد: خانم یعقوبیان</dc:title>
  <dc:creator>persian NB</dc:creator>
  <cp:lastModifiedBy>persian NB</cp:lastModifiedBy>
  <cp:revision>20</cp:revision>
  <dcterms:created xsi:type="dcterms:W3CDTF">2020-03-28T15:52:53Z</dcterms:created>
  <dcterms:modified xsi:type="dcterms:W3CDTF">2020-03-31T21:02:50Z</dcterms:modified>
</cp:coreProperties>
</file>