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8" r:id="rId1"/>
  </p:sldMasterIdLst>
  <p:sldIdLst>
    <p:sldId id="256" r:id="rId2"/>
    <p:sldId id="257" r:id="rId3"/>
    <p:sldId id="350" r:id="rId4"/>
    <p:sldId id="258" r:id="rId5"/>
    <p:sldId id="259" r:id="rId6"/>
    <p:sldId id="313" r:id="rId7"/>
    <p:sldId id="260" r:id="rId8"/>
    <p:sldId id="261" r:id="rId9"/>
    <p:sldId id="314" r:id="rId10"/>
    <p:sldId id="315" r:id="rId11"/>
    <p:sldId id="262" r:id="rId12"/>
    <p:sldId id="316" r:id="rId13"/>
    <p:sldId id="263" r:id="rId14"/>
    <p:sldId id="264" r:id="rId15"/>
    <p:sldId id="349" r:id="rId16"/>
    <p:sldId id="266" r:id="rId17"/>
    <p:sldId id="317" r:id="rId18"/>
    <p:sldId id="267" r:id="rId19"/>
    <p:sldId id="268" r:id="rId20"/>
    <p:sldId id="269" r:id="rId21"/>
    <p:sldId id="318" r:id="rId22"/>
    <p:sldId id="351" r:id="rId23"/>
    <p:sldId id="270" r:id="rId24"/>
    <p:sldId id="271" r:id="rId25"/>
    <p:sldId id="319" r:id="rId26"/>
    <p:sldId id="320" r:id="rId27"/>
    <p:sldId id="321" r:id="rId28"/>
    <p:sldId id="272" r:id="rId29"/>
    <p:sldId id="273" r:id="rId30"/>
    <p:sldId id="322" r:id="rId31"/>
    <p:sldId id="323" r:id="rId32"/>
    <p:sldId id="274" r:id="rId33"/>
    <p:sldId id="324" r:id="rId34"/>
    <p:sldId id="325" r:id="rId35"/>
    <p:sldId id="275" r:id="rId36"/>
    <p:sldId id="326" r:id="rId37"/>
    <p:sldId id="327" r:id="rId38"/>
    <p:sldId id="328" r:id="rId39"/>
    <p:sldId id="276" r:id="rId40"/>
    <p:sldId id="352" r:id="rId41"/>
    <p:sldId id="329" r:id="rId42"/>
    <p:sldId id="330" r:id="rId43"/>
    <p:sldId id="331" r:id="rId44"/>
    <p:sldId id="277" r:id="rId45"/>
    <p:sldId id="353" r:id="rId46"/>
    <p:sldId id="332" r:id="rId47"/>
    <p:sldId id="333" r:id="rId48"/>
    <p:sldId id="334" r:id="rId49"/>
    <p:sldId id="335" r:id="rId50"/>
    <p:sldId id="354" r:id="rId51"/>
    <p:sldId id="280" r:id="rId52"/>
    <p:sldId id="281" r:id="rId53"/>
    <p:sldId id="288" r:id="rId54"/>
    <p:sldId id="336" r:id="rId55"/>
    <p:sldId id="289" r:id="rId56"/>
    <p:sldId id="337" r:id="rId57"/>
    <p:sldId id="338" r:id="rId58"/>
    <p:sldId id="290" r:id="rId59"/>
    <p:sldId id="339" r:id="rId60"/>
    <p:sldId id="291" r:id="rId61"/>
    <p:sldId id="340" r:id="rId62"/>
    <p:sldId id="292" r:id="rId63"/>
    <p:sldId id="341" r:id="rId64"/>
    <p:sldId id="293" r:id="rId65"/>
    <p:sldId id="342" r:id="rId66"/>
    <p:sldId id="294" r:id="rId67"/>
    <p:sldId id="343" r:id="rId68"/>
    <p:sldId id="295" r:id="rId69"/>
    <p:sldId id="344" r:id="rId70"/>
    <p:sldId id="296" r:id="rId71"/>
    <p:sldId id="355" r:id="rId72"/>
    <p:sldId id="298" r:id="rId73"/>
    <p:sldId id="299" r:id="rId74"/>
    <p:sldId id="300" r:id="rId75"/>
    <p:sldId id="345" r:id="rId76"/>
    <p:sldId id="301" r:id="rId77"/>
    <p:sldId id="302" r:id="rId78"/>
    <p:sldId id="303" r:id="rId79"/>
    <p:sldId id="304" r:id="rId80"/>
    <p:sldId id="346" r:id="rId81"/>
    <p:sldId id="305" r:id="rId82"/>
    <p:sldId id="306" r:id="rId83"/>
    <p:sldId id="347" r:id="rId84"/>
    <p:sldId id="348" r:id="rId85"/>
    <p:sldId id="356" r:id="rId86"/>
    <p:sldId id="282" r:id="rId87"/>
    <p:sldId id="357" r:id="rId88"/>
    <p:sldId id="283" r:id="rId89"/>
    <p:sldId id="358" r:id="rId90"/>
    <p:sldId id="285" r:id="rId91"/>
    <p:sldId id="359" r:id="rId92"/>
    <p:sldId id="308" r:id="rId93"/>
    <p:sldId id="309" r:id="rId94"/>
    <p:sldId id="360" r:id="rId95"/>
    <p:sldId id="310" r:id="rId96"/>
    <p:sldId id="361" r:id="rId97"/>
    <p:sldId id="362" r:id="rId98"/>
    <p:sldId id="363" r:id="rId99"/>
    <p:sldId id="311" r:id="rId100"/>
    <p:sldId id="364" r:id="rId101"/>
    <p:sldId id="312" r:id="rId102"/>
  </p:sldIdLst>
  <p:sldSz cx="12192000" cy="6858000"/>
  <p:notesSz cx="6858000" cy="9144000"/>
  <p:embeddedFontLst>
    <p:embeddedFont>
      <p:font typeface="Tw Cen MT" panose="020B0602020104020603" pitchFamily="34" charset="0"/>
      <p:regular r:id="rId103"/>
      <p:bold r:id="rId104"/>
      <p:italic r:id="rId105"/>
      <p:boldItalic r:id="rId106"/>
    </p:embeddedFont>
    <p:embeddedFont>
      <p:font typeface="Calibri" panose="020F0502020204030204" pitchFamily="34" charset="0"/>
      <p:regular r:id="rId107"/>
      <p:bold r:id="rId108"/>
    </p:embeddedFont>
    <p:embeddedFont>
      <p:font typeface="B Koodak" panose="00000700000000000000" pitchFamily="2" charset="-78"/>
      <p:bold r:id="rId109"/>
    </p:embeddedFont>
    <p:embeddedFont>
      <p:font typeface="B Chini" panose="00000400000000000000" pitchFamily="2" charset="-78"/>
      <p:regular r:id="rId110"/>
    </p:embeddedFont>
    <p:embeddedFont>
      <p:font typeface="B Titr" panose="00000700000000000000" pitchFamily="2" charset="-78"/>
      <p:bold r:id="rId111"/>
    </p:embeddedFont>
    <p:embeddedFont>
      <p:font typeface="B Jadid" panose="00000700000000000000" pitchFamily="2" charset="-78"/>
      <p:bold r:id="rId112"/>
    </p:embeddedFont>
    <p:embeddedFont>
      <p:font typeface="B Lotus" panose="00000400000000000000" pitchFamily="2" charset="-78"/>
      <p:regular r:id="rId113"/>
      <p:bold r:id="rId1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0.fntdata"/><Relationship Id="rId16" Type="http://schemas.openxmlformats.org/officeDocument/2006/relationships/slide" Target="slides/slide15.xml"/><Relationship Id="rId107" Type="http://schemas.openxmlformats.org/officeDocument/2006/relationships/font" Target="fonts/font5.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1.fntdata"/><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fntdata"/><Relationship Id="rId108" Type="http://schemas.openxmlformats.org/officeDocument/2006/relationships/font" Target="fonts/font6.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7.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8.fntdata"/><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9.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32C239-3ECB-4CF1-9E8F-C405E80E8947}" type="datetimeFigureOut">
              <a:rPr lang="fa-IR" smtClean="0"/>
              <a:t>04/11/1440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7A3E0E-4C00-48A0-A1AA-BD87137564DF}" type="slidenum">
              <a:rPr lang="fa-IR" smtClean="0"/>
              <a:t>‹#›</a:t>
            </a:fld>
            <a:endParaRPr lang="fa-IR"/>
          </a:p>
        </p:txBody>
      </p:sp>
    </p:spTree>
    <p:extLst>
      <p:ext uri="{BB962C8B-B14F-4D97-AF65-F5344CB8AC3E}">
        <p14:creationId xmlns:p14="http://schemas.microsoft.com/office/powerpoint/2010/main" val="380490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32C239-3ECB-4CF1-9E8F-C405E80E8947}" type="datetimeFigureOut">
              <a:rPr lang="fa-IR" smtClean="0"/>
              <a:t>04/11/1440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37A3E0E-4C00-48A0-A1AA-BD87137564DF}" type="slidenum">
              <a:rPr lang="fa-IR" smtClean="0"/>
              <a:t>‹#›</a:t>
            </a:fld>
            <a:endParaRPr lang="fa-IR"/>
          </a:p>
        </p:txBody>
      </p:sp>
    </p:spTree>
    <p:extLst>
      <p:ext uri="{BB962C8B-B14F-4D97-AF65-F5344CB8AC3E}">
        <p14:creationId xmlns:p14="http://schemas.microsoft.com/office/powerpoint/2010/main" val="139371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32C239-3ECB-4CF1-9E8F-C405E80E8947}" type="datetimeFigureOut">
              <a:rPr lang="fa-IR" smtClean="0"/>
              <a:t>04/11/1440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37A3E0E-4C00-48A0-A1AA-BD87137564DF}" type="slidenum">
              <a:rPr lang="fa-IR" smtClean="0"/>
              <a:t>‹#›</a:t>
            </a:fld>
            <a:endParaRPr lang="fa-IR"/>
          </a:p>
        </p:txBody>
      </p:sp>
    </p:spTree>
    <p:extLst>
      <p:ext uri="{BB962C8B-B14F-4D97-AF65-F5344CB8AC3E}">
        <p14:creationId xmlns:p14="http://schemas.microsoft.com/office/powerpoint/2010/main" val="1715132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32C239-3ECB-4CF1-9E8F-C405E80E8947}" type="datetimeFigureOut">
              <a:rPr lang="fa-IR" smtClean="0"/>
              <a:t>04/11/1440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37A3E0E-4C00-48A0-A1AA-BD87137564DF}" type="slidenum">
              <a:rPr lang="fa-IR" smtClean="0"/>
              <a:t>‹#›</a:t>
            </a:fld>
            <a:endParaRPr lang="fa-I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76919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32C239-3ECB-4CF1-9E8F-C405E80E8947}" type="datetimeFigureOut">
              <a:rPr lang="fa-IR" smtClean="0"/>
              <a:t>04/11/1440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37A3E0E-4C00-48A0-A1AA-BD87137564DF}" type="slidenum">
              <a:rPr lang="fa-IR" smtClean="0"/>
              <a:t>‹#›</a:t>
            </a:fld>
            <a:endParaRPr lang="fa-IR"/>
          </a:p>
        </p:txBody>
      </p:sp>
    </p:spTree>
    <p:extLst>
      <p:ext uri="{BB962C8B-B14F-4D97-AF65-F5344CB8AC3E}">
        <p14:creationId xmlns:p14="http://schemas.microsoft.com/office/powerpoint/2010/main" val="1466322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F32C239-3ECB-4CF1-9E8F-C405E80E8947}" type="datetimeFigureOut">
              <a:rPr lang="fa-IR" smtClean="0"/>
              <a:t>04/11/1440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37A3E0E-4C00-48A0-A1AA-BD87137564DF}" type="slidenum">
              <a:rPr lang="fa-IR" smtClean="0"/>
              <a:t>‹#›</a:t>
            </a:fld>
            <a:endParaRPr lang="fa-IR"/>
          </a:p>
        </p:txBody>
      </p:sp>
    </p:spTree>
    <p:extLst>
      <p:ext uri="{BB962C8B-B14F-4D97-AF65-F5344CB8AC3E}">
        <p14:creationId xmlns:p14="http://schemas.microsoft.com/office/powerpoint/2010/main" val="853125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F32C239-3ECB-4CF1-9E8F-C405E80E8947}" type="datetimeFigureOut">
              <a:rPr lang="fa-IR" smtClean="0"/>
              <a:t>04/11/1440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37A3E0E-4C00-48A0-A1AA-BD87137564DF}" type="slidenum">
              <a:rPr lang="fa-IR" smtClean="0"/>
              <a:t>‹#›</a:t>
            </a:fld>
            <a:endParaRPr lang="fa-IR"/>
          </a:p>
        </p:txBody>
      </p:sp>
    </p:spTree>
    <p:extLst>
      <p:ext uri="{BB962C8B-B14F-4D97-AF65-F5344CB8AC3E}">
        <p14:creationId xmlns:p14="http://schemas.microsoft.com/office/powerpoint/2010/main" val="16979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32C239-3ECB-4CF1-9E8F-C405E80E8947}" type="datetimeFigureOut">
              <a:rPr lang="fa-IR" smtClean="0"/>
              <a:t>04/11/1440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7A3E0E-4C00-48A0-A1AA-BD87137564DF}" type="slidenum">
              <a:rPr lang="fa-IR" smtClean="0"/>
              <a:t>‹#›</a:t>
            </a:fld>
            <a:endParaRPr lang="fa-IR"/>
          </a:p>
        </p:txBody>
      </p:sp>
    </p:spTree>
    <p:extLst>
      <p:ext uri="{BB962C8B-B14F-4D97-AF65-F5344CB8AC3E}">
        <p14:creationId xmlns:p14="http://schemas.microsoft.com/office/powerpoint/2010/main" val="2836636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32C239-3ECB-4CF1-9E8F-C405E80E8947}" type="datetimeFigureOut">
              <a:rPr lang="fa-IR" smtClean="0"/>
              <a:t>04/11/1440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7A3E0E-4C00-48A0-A1AA-BD87137564DF}" type="slidenum">
              <a:rPr lang="fa-IR" smtClean="0"/>
              <a:t>‹#›</a:t>
            </a:fld>
            <a:endParaRPr lang="fa-IR"/>
          </a:p>
        </p:txBody>
      </p:sp>
    </p:spTree>
    <p:extLst>
      <p:ext uri="{BB962C8B-B14F-4D97-AF65-F5344CB8AC3E}">
        <p14:creationId xmlns:p14="http://schemas.microsoft.com/office/powerpoint/2010/main" val="397555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32C239-3ECB-4CF1-9E8F-C405E80E8947}" type="datetimeFigureOut">
              <a:rPr lang="fa-IR" smtClean="0"/>
              <a:t>04/11/1440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7A3E0E-4C00-48A0-A1AA-BD87137564DF}" type="slidenum">
              <a:rPr lang="fa-IR" smtClean="0"/>
              <a:t>‹#›</a:t>
            </a:fld>
            <a:endParaRPr lang="fa-IR"/>
          </a:p>
        </p:txBody>
      </p:sp>
    </p:spTree>
    <p:extLst>
      <p:ext uri="{BB962C8B-B14F-4D97-AF65-F5344CB8AC3E}">
        <p14:creationId xmlns:p14="http://schemas.microsoft.com/office/powerpoint/2010/main" val="289652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32C239-3ECB-4CF1-9E8F-C405E80E8947}" type="datetimeFigureOut">
              <a:rPr lang="fa-IR" smtClean="0"/>
              <a:t>04/11/1440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7A3E0E-4C00-48A0-A1AA-BD87137564DF}" type="slidenum">
              <a:rPr lang="fa-IR" smtClean="0"/>
              <a:t>‹#›</a:t>
            </a:fld>
            <a:endParaRPr lang="fa-IR"/>
          </a:p>
        </p:txBody>
      </p:sp>
    </p:spTree>
    <p:extLst>
      <p:ext uri="{BB962C8B-B14F-4D97-AF65-F5344CB8AC3E}">
        <p14:creationId xmlns:p14="http://schemas.microsoft.com/office/powerpoint/2010/main" val="1103144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32C239-3ECB-4CF1-9E8F-C405E80E8947}" type="datetimeFigureOut">
              <a:rPr lang="fa-IR" smtClean="0"/>
              <a:t>04/11/1440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37A3E0E-4C00-48A0-A1AA-BD87137564DF}" type="slidenum">
              <a:rPr lang="fa-IR" smtClean="0"/>
              <a:t>‹#›</a:t>
            </a:fld>
            <a:endParaRPr lang="fa-IR"/>
          </a:p>
        </p:txBody>
      </p:sp>
    </p:spTree>
    <p:extLst>
      <p:ext uri="{BB962C8B-B14F-4D97-AF65-F5344CB8AC3E}">
        <p14:creationId xmlns:p14="http://schemas.microsoft.com/office/powerpoint/2010/main" val="280435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32C239-3ECB-4CF1-9E8F-C405E80E8947}" type="datetimeFigureOut">
              <a:rPr lang="fa-IR" smtClean="0"/>
              <a:t>04/11/1440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37A3E0E-4C00-48A0-A1AA-BD87137564DF}" type="slidenum">
              <a:rPr lang="fa-IR" smtClean="0"/>
              <a:t>‹#›</a:t>
            </a:fld>
            <a:endParaRPr lang="fa-IR"/>
          </a:p>
        </p:txBody>
      </p:sp>
    </p:spTree>
    <p:extLst>
      <p:ext uri="{BB962C8B-B14F-4D97-AF65-F5344CB8AC3E}">
        <p14:creationId xmlns:p14="http://schemas.microsoft.com/office/powerpoint/2010/main" val="3846519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32C239-3ECB-4CF1-9E8F-C405E80E8947}" type="datetimeFigureOut">
              <a:rPr lang="fa-IR" smtClean="0"/>
              <a:t>04/11/1440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37A3E0E-4C00-48A0-A1AA-BD87137564DF}" type="slidenum">
              <a:rPr lang="fa-IR" smtClean="0"/>
              <a:t>‹#›</a:t>
            </a:fld>
            <a:endParaRPr lang="fa-IR"/>
          </a:p>
        </p:txBody>
      </p:sp>
    </p:spTree>
    <p:extLst>
      <p:ext uri="{BB962C8B-B14F-4D97-AF65-F5344CB8AC3E}">
        <p14:creationId xmlns:p14="http://schemas.microsoft.com/office/powerpoint/2010/main" val="417969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F32C239-3ECB-4CF1-9E8F-C405E80E8947}" type="datetimeFigureOut">
              <a:rPr lang="fa-IR" smtClean="0"/>
              <a:t>04/11/1440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37A3E0E-4C00-48A0-A1AA-BD87137564DF}" type="slidenum">
              <a:rPr lang="fa-IR" smtClean="0"/>
              <a:t>‹#›</a:t>
            </a:fld>
            <a:endParaRPr lang="fa-IR"/>
          </a:p>
        </p:txBody>
      </p:sp>
    </p:spTree>
    <p:extLst>
      <p:ext uri="{BB962C8B-B14F-4D97-AF65-F5344CB8AC3E}">
        <p14:creationId xmlns:p14="http://schemas.microsoft.com/office/powerpoint/2010/main" val="226920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32C239-3ECB-4CF1-9E8F-C405E80E8947}" type="datetimeFigureOut">
              <a:rPr lang="fa-IR" smtClean="0"/>
              <a:t>04/11/1440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37A3E0E-4C00-48A0-A1AA-BD87137564DF}" type="slidenum">
              <a:rPr lang="fa-IR" smtClean="0"/>
              <a:t>‹#›</a:t>
            </a:fld>
            <a:endParaRPr lang="fa-IR"/>
          </a:p>
        </p:txBody>
      </p:sp>
    </p:spTree>
    <p:extLst>
      <p:ext uri="{BB962C8B-B14F-4D97-AF65-F5344CB8AC3E}">
        <p14:creationId xmlns:p14="http://schemas.microsoft.com/office/powerpoint/2010/main" val="3515868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32C239-3ECB-4CF1-9E8F-C405E80E8947}" type="datetimeFigureOut">
              <a:rPr lang="fa-IR" smtClean="0"/>
              <a:t>04/11/1440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37A3E0E-4C00-48A0-A1AA-BD87137564DF}" type="slidenum">
              <a:rPr lang="fa-IR" smtClean="0"/>
              <a:t>‹#›</a:t>
            </a:fld>
            <a:endParaRPr lang="fa-IR"/>
          </a:p>
        </p:txBody>
      </p:sp>
    </p:spTree>
    <p:extLst>
      <p:ext uri="{BB962C8B-B14F-4D97-AF65-F5344CB8AC3E}">
        <p14:creationId xmlns:p14="http://schemas.microsoft.com/office/powerpoint/2010/main" val="4131058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F32C239-3ECB-4CF1-9E8F-C405E80E8947}" type="datetimeFigureOut">
              <a:rPr lang="fa-IR" smtClean="0"/>
              <a:t>04/11/1440</a:t>
            </a:fld>
            <a:endParaRPr lang="fa-I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a-I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37A3E0E-4C00-48A0-A1AA-BD87137564DF}" type="slidenum">
              <a:rPr lang="fa-IR" smtClean="0"/>
              <a:t>‹#›</a:t>
            </a:fld>
            <a:endParaRPr lang="fa-IR"/>
          </a:p>
        </p:txBody>
      </p:sp>
    </p:spTree>
    <p:extLst>
      <p:ext uri="{BB962C8B-B14F-4D97-AF65-F5344CB8AC3E}">
        <p14:creationId xmlns:p14="http://schemas.microsoft.com/office/powerpoint/2010/main" val="31787410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slide" Target="slide4.xml"/><Relationship Id="rId7" Type="http://schemas.openxmlformats.org/officeDocument/2006/relationships/slide" Target="slide89.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 Target="slide71.xml"/><Relationship Id="rId5" Type="http://schemas.openxmlformats.org/officeDocument/2006/relationships/slide" Target="slide50.xml"/><Relationship Id="rId4" Type="http://schemas.openxmlformats.org/officeDocument/2006/relationships/slide" Target="slide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822179-5840-4679-BFE4-F03C2FE14DA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8985" y="750370"/>
            <a:ext cx="6334029" cy="5598186"/>
          </a:xfrm>
          <a:prstGeom prst="rect">
            <a:avLst/>
          </a:prstGeom>
        </p:spPr>
      </p:pic>
    </p:spTree>
    <p:extLst>
      <p:ext uri="{BB962C8B-B14F-4D97-AF65-F5344CB8AC3E}">
        <p14:creationId xmlns:p14="http://schemas.microsoft.com/office/powerpoint/2010/main" val="395934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1C746-0823-4CAE-B94B-E3187718ED7A}"/>
              </a:ext>
            </a:extLst>
          </p:cNvPr>
          <p:cNvSpPr/>
          <p:nvPr/>
        </p:nvSpPr>
        <p:spPr>
          <a:xfrm>
            <a:off x="1541417" y="1885661"/>
            <a:ext cx="9431383" cy="286232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rtl="1"/>
            <a:r>
              <a:rPr lang="fa-IR" sz="3600" dirty="0">
                <a:solidFill>
                  <a:srgbClr val="181717"/>
                </a:solidFill>
                <a:ea typeface="Calibri" panose="020F0502020204030204" pitchFamily="34" charset="0"/>
                <a:cs typeface="B Koodak" panose="00000700000000000000" pitchFamily="2" charset="-78"/>
              </a:rPr>
              <a:t>بدين ترتيب، در مطالعات اجتماعی به رشد مهارت های اجتماعی و کسب صلاحيت </a:t>
            </a:r>
            <a:r>
              <a:rPr lang="fa-IR" sz="3600" dirty="0" smtClean="0">
                <a:solidFill>
                  <a:srgbClr val="181717"/>
                </a:solidFill>
                <a:ea typeface="Calibri" panose="020F0502020204030204" pitchFamily="34" charset="0"/>
                <a:cs typeface="B Koodak" panose="00000700000000000000" pitchFamily="2" charset="-78"/>
              </a:rPr>
              <a:t>های اجتماعی </a:t>
            </a:r>
            <a:r>
              <a:rPr lang="fa-IR" sz="3600" dirty="0">
                <a:solidFill>
                  <a:srgbClr val="181717"/>
                </a:solidFill>
                <a:ea typeface="Calibri" panose="020F0502020204030204" pitchFamily="34" charset="0"/>
                <a:cs typeface="B Koodak" panose="00000700000000000000" pitchFamily="2" charset="-78"/>
              </a:rPr>
              <a:t>تأکيد می شود؛ به عبارت ديگر، اگرچه محتوای منتخب در مطالعات اجتماعی متکی بر اصول و مبانی علمی رشته هاست و بايد از نظر علمی معتبر و موثق باشد</a:t>
            </a:r>
            <a:endParaRPr lang="fa-IR" sz="3600" dirty="0">
              <a:cs typeface="B Koodak" panose="00000700000000000000" pitchFamily="2" charset="-78"/>
            </a:endParaRPr>
          </a:p>
        </p:txBody>
      </p:sp>
    </p:spTree>
    <p:extLst>
      <p:ext uri="{BB962C8B-B14F-4D97-AF65-F5344CB8AC3E}">
        <p14:creationId xmlns:p14="http://schemas.microsoft.com/office/powerpoint/2010/main" val="424659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90DC2F-1052-4CD7-9DBE-31C002011690}"/>
              </a:ext>
            </a:extLst>
          </p:cNvPr>
          <p:cNvSpPr/>
          <p:nvPr/>
        </p:nvSpPr>
        <p:spPr>
          <a:xfrm>
            <a:off x="682484" y="2310789"/>
            <a:ext cx="10969584" cy="3824124"/>
          </a:xfrm>
          <a:prstGeom prst="rect">
            <a:avLst/>
          </a:prstGeom>
          <a:solidFill>
            <a:schemeClr val="accent1"/>
          </a:solidFill>
        </p:spPr>
        <p:txBody>
          <a:bodyPr wrap="square">
            <a:spAutoFit/>
          </a:bodyPr>
          <a:lstStyle/>
          <a:p>
            <a:pPr marR="74295" indent="324485" algn="r" rtl="1">
              <a:lnSpc>
                <a:spcPct val="250000"/>
              </a:lnSpc>
              <a:spcAft>
                <a:spcPts val="25"/>
              </a:spcAft>
            </a:pP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ــ نمونه ی کار روزانه ی دانش آموز؛ مثلاً، ورقه ی امتحانی ای که بخشی از فعاليت روزانه ی دانش آموز است؛</a:t>
            </a:r>
            <a:endParaRPr lang="en-US"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L="198755" marR="1031240" indent="-5715" algn="r" rtl="1">
              <a:lnSpc>
                <a:spcPct val="250000"/>
              </a:lnSpc>
            </a:pPr>
            <a:r>
              <a:rPr lang="fa-IR" sz="20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   ــ </a:t>
            </a: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ثبت اطلاعات مختلف مثل يادداشت های تحقيقی، نمودارها و نقشه ها</a:t>
            </a:r>
            <a:r>
              <a:rPr lang="fa-IR" sz="20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a:t>
            </a:r>
          </a:p>
          <a:p>
            <a:pPr marL="198755" marR="1031240" indent="-5715" algn="r" rtl="1">
              <a:lnSpc>
                <a:spcPct val="250000"/>
              </a:lnSpc>
            </a:pPr>
            <a:r>
              <a:rPr lang="fa-IR" sz="20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   ــ </a:t>
            </a: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نمونه های نوشتاری دانش آموز از قبيل مقاله ها و داستان ها؛ــ پيش نويس يا طرح های اوّليه ی در دست اقدام؛</a:t>
            </a:r>
            <a:endParaRPr lang="en-US"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R="1556385" algn="r" rtl="1">
              <a:lnSpc>
                <a:spcPct val="250000"/>
              </a:lnSpc>
              <a:spcAft>
                <a:spcPts val="25"/>
              </a:spcAft>
            </a:pPr>
            <a:r>
              <a:rPr lang="fa-IR" sz="20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       ــ </a:t>
            </a: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توليدات تمام شده و کامل، پيش نويس ها يا طرح های نهايی؛</a:t>
            </a:r>
            <a:endParaRPr lang="en-US"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R="705485" indent="635" algn="r" rtl="1">
              <a:lnSpc>
                <a:spcPct val="250000"/>
              </a:lnSpc>
              <a:spcAft>
                <a:spcPts val="25"/>
              </a:spcAft>
            </a:pPr>
            <a:r>
              <a:rPr lang="fa-IR" sz="20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       ــ </a:t>
            </a: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تلاش های مشترک يا گروهی که کار تعدادی از دانش آموزان را نشان می دهد؛ــ يادداشت های ساده ی روزانه؛</a:t>
            </a:r>
            <a:endParaRPr lang="en-US" sz="1600" dirty="0">
              <a:solidFill>
                <a:srgbClr val="000000"/>
              </a:solidFill>
              <a:effectLst/>
              <a:latin typeface="Calibri" panose="020F0502020204030204" pitchFamily="34" charset="0"/>
              <a:ea typeface="Calibri" panose="020F0502020204030204" pitchFamily="34" charset="0"/>
              <a:cs typeface="B Koodak" panose="00000700000000000000" pitchFamily="2" charset="-78"/>
            </a:endParaRPr>
          </a:p>
        </p:txBody>
      </p:sp>
      <p:sp>
        <p:nvSpPr>
          <p:cNvPr id="5" name="TextBox 4"/>
          <p:cNvSpPr txBox="1"/>
          <p:nvPr/>
        </p:nvSpPr>
        <p:spPr>
          <a:xfrm>
            <a:off x="2855841" y="1254035"/>
            <a:ext cx="6622869" cy="646331"/>
          </a:xfrm>
          <a:prstGeom prst="rect">
            <a:avLst/>
          </a:prstGeom>
          <a:noFill/>
        </p:spPr>
        <p:txBody>
          <a:bodyPr wrap="square" rtlCol="1">
            <a:spAutoFit/>
          </a:bodyPr>
          <a:lstStyle/>
          <a:p>
            <a:pPr algn="ctr"/>
            <a:r>
              <a:rPr lang="fa-IR" sz="3600" dirty="0" smtClean="0">
                <a:solidFill>
                  <a:srgbClr val="92D050"/>
                </a:solidFill>
                <a:cs typeface="B Titr" panose="00000700000000000000" pitchFamily="2" charset="-78"/>
              </a:rPr>
              <a:t>پیشنهاداتی برای تهیه پوشه کار</a:t>
            </a:r>
            <a:endParaRPr lang="fa-IR" sz="3600" dirty="0">
              <a:solidFill>
                <a:srgbClr val="92D050"/>
              </a:solidFill>
              <a:cs typeface="B Titr" panose="00000700000000000000" pitchFamily="2" charset="-78"/>
            </a:endParaRPr>
          </a:p>
        </p:txBody>
      </p:sp>
    </p:spTree>
    <p:extLst>
      <p:ext uri="{BB962C8B-B14F-4D97-AF65-F5344CB8AC3E}">
        <p14:creationId xmlns:p14="http://schemas.microsoft.com/office/powerpoint/2010/main" val="19274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p:cTn id="18"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4">
                                            <p:txEl>
                                              <p:pRg st="1" end="1"/>
                                            </p:txEl>
                                          </p:spTgt>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4">
                                            <p:txEl>
                                              <p:pRg st="2" end="2"/>
                                            </p:txEl>
                                          </p:spTgt>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p:cTn id="30"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4">
                                            <p:txEl>
                                              <p:pRg st="3" end="3"/>
                                            </p:txEl>
                                          </p:spTgt>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p:cTn id="36"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A3BEFA-7566-4C02-9363-E5389FE1FFE2}"/>
              </a:ext>
            </a:extLst>
          </p:cNvPr>
          <p:cNvSpPr txBox="1"/>
          <p:nvPr/>
        </p:nvSpPr>
        <p:spPr>
          <a:xfrm>
            <a:off x="2902225" y="2132066"/>
            <a:ext cx="5353879" cy="2215991"/>
          </a:xfrm>
          <a:prstGeom prst="rect">
            <a:avLst/>
          </a:prstGeom>
          <a:noFill/>
        </p:spPr>
        <p:txBody>
          <a:bodyPr wrap="square" rtlCol="1">
            <a:spAutoFit/>
          </a:bodyPr>
          <a:lstStyle/>
          <a:p>
            <a:pPr algn="ctr"/>
            <a:r>
              <a:rPr lang="fa-IR" sz="13800" dirty="0">
                <a:solidFill>
                  <a:srgbClr val="FF0000"/>
                </a:solidFill>
              </a:rPr>
              <a:t>پایان</a:t>
            </a:r>
          </a:p>
        </p:txBody>
      </p:sp>
    </p:spTree>
    <p:extLst>
      <p:ext uri="{BB962C8B-B14F-4D97-AF65-F5344CB8AC3E}">
        <p14:creationId xmlns:p14="http://schemas.microsoft.com/office/powerpoint/2010/main" val="69381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4" presetClass="emph" presetSubtype="0" fill="hold" grpId="0" nodeType="after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gtEl>
                                        <p:attrNameLst>
                                          <p:attrName>ppt_x</p:attrName>
                                          <p:attrName>ppt_y</p:attrName>
                                        </p:attrNameLst>
                                      </p:cBhvr>
                                    </p:animMotion>
                                    <p:animRot by="1500000">
                                      <p:cBhvr>
                                        <p:cTn id="13" dur="125" fill="hold">
                                          <p:stCondLst>
                                            <p:cond delay="0"/>
                                          </p:stCondLst>
                                        </p:cTn>
                                        <p:tgtEl>
                                          <p:spTgt spid="3"/>
                                        </p:tgtEl>
                                        <p:attrNameLst>
                                          <p:attrName>r</p:attrName>
                                        </p:attrNameLst>
                                      </p:cBhvr>
                                    </p:animRot>
                                    <p:animRot by="-1500000">
                                      <p:cBhvr>
                                        <p:cTn id="14" dur="125" fill="hold">
                                          <p:stCondLst>
                                            <p:cond delay="125"/>
                                          </p:stCondLst>
                                        </p:cTn>
                                        <p:tgtEl>
                                          <p:spTgt spid="3"/>
                                        </p:tgtEl>
                                        <p:attrNameLst>
                                          <p:attrName>r</p:attrName>
                                        </p:attrNameLst>
                                      </p:cBhvr>
                                    </p:animRot>
                                    <p:animRot by="-1500000">
                                      <p:cBhvr>
                                        <p:cTn id="15" dur="125" fill="hold">
                                          <p:stCondLst>
                                            <p:cond delay="250"/>
                                          </p:stCondLst>
                                        </p:cTn>
                                        <p:tgtEl>
                                          <p:spTgt spid="3"/>
                                        </p:tgtEl>
                                        <p:attrNameLst>
                                          <p:attrName>r</p:attrName>
                                        </p:attrNameLst>
                                      </p:cBhvr>
                                    </p:animRot>
                                    <p:animRot by="1500000">
                                      <p:cBhvr>
                                        <p:cTn id="16"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C00971-D06E-4419-B47F-8516F81E2DE2}"/>
              </a:ext>
            </a:extLst>
          </p:cNvPr>
          <p:cNvSpPr/>
          <p:nvPr/>
        </p:nvSpPr>
        <p:spPr>
          <a:xfrm>
            <a:off x="1793670" y="2691046"/>
            <a:ext cx="8973932" cy="707886"/>
          </a:xfrm>
          <a:prstGeom prst="rect">
            <a:avLst/>
          </a:prstGeom>
          <a:solidFill>
            <a:srgbClr val="FFFF00"/>
          </a:solidFill>
        </p:spPr>
        <p:txBody>
          <a:bodyPr wrap="none">
            <a:spAutoFit/>
          </a:bodyPr>
          <a:lstStyle/>
          <a:p>
            <a:r>
              <a:rPr lang="fa-IR" sz="4000" b="1" dirty="0">
                <a:solidFill>
                  <a:srgbClr val="000000"/>
                </a:solidFill>
                <a:ea typeface="Calibri" panose="020F0502020204030204" pitchFamily="34" charset="0"/>
                <a:cs typeface="B Koodak" panose="00000700000000000000" pitchFamily="2" charset="-78"/>
              </a:rPr>
              <a:t>ضرورت  </a:t>
            </a:r>
            <a:r>
              <a:rPr lang="fa-IR" sz="4000" b="1" dirty="0" smtClean="0">
                <a:solidFill>
                  <a:srgbClr val="000000"/>
                </a:solidFill>
                <a:ea typeface="Calibri" panose="020F0502020204030204" pitchFamily="34" charset="0"/>
                <a:cs typeface="B Koodak" panose="00000700000000000000" pitchFamily="2" charset="-78"/>
              </a:rPr>
              <a:t>و اهميت </a:t>
            </a:r>
            <a:r>
              <a:rPr lang="fa-IR" sz="4000" b="1" dirty="0">
                <a:solidFill>
                  <a:srgbClr val="000000"/>
                </a:solidFill>
                <a:ea typeface="Calibri" panose="020F0502020204030204" pitchFamily="34" charset="0"/>
                <a:cs typeface="B Koodak" panose="00000700000000000000" pitchFamily="2" charset="-78"/>
              </a:rPr>
              <a:t>برنامه ی درسی مطالعات اجتماعی</a:t>
            </a:r>
            <a:endParaRPr lang="fa-IR" sz="4000" dirty="0">
              <a:cs typeface="B Koodak" panose="00000700000000000000" pitchFamily="2" charset="-78"/>
            </a:endParaRPr>
          </a:p>
        </p:txBody>
      </p:sp>
    </p:spTree>
    <p:extLst>
      <p:ext uri="{BB962C8B-B14F-4D97-AF65-F5344CB8AC3E}">
        <p14:creationId xmlns:p14="http://schemas.microsoft.com/office/powerpoint/2010/main" val="194411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64C09-08B9-45A6-917F-D192DD50FD1E}"/>
              </a:ext>
            </a:extLst>
          </p:cNvPr>
          <p:cNvSpPr/>
          <p:nvPr/>
        </p:nvSpPr>
        <p:spPr>
          <a:xfrm>
            <a:off x="6839824" y="786938"/>
            <a:ext cx="4747220" cy="1323439"/>
          </a:xfrm>
          <a:prstGeom prst="rect">
            <a:avLst/>
          </a:prstGeom>
          <a:solidFill>
            <a:schemeClr val="accent1">
              <a:lumMod val="40000"/>
              <a:lumOff val="60000"/>
            </a:schemeClr>
          </a:solidFill>
        </p:spPr>
        <p:txBody>
          <a:bodyPr wrap="square">
            <a:spAutoFit/>
          </a:bodyPr>
          <a:lstStyle/>
          <a:p>
            <a:pPr algn="just" rtl="1"/>
            <a:r>
              <a:rPr lang="fa-IR" sz="2000" dirty="0">
                <a:solidFill>
                  <a:srgbClr val="181717"/>
                </a:solidFill>
                <a:ea typeface="Calibri" panose="020F0502020204030204" pitchFamily="34" charset="0"/>
                <a:cs typeface="B Koodak" panose="00000700000000000000" pitchFamily="2" charset="-78"/>
              </a:rPr>
              <a:t>الف )  پويايی هر جامعه تا حدود زيادی به وجود شهروندانی که برای مشارکت و تعامل در امور زندگی اجتماعی احساس تعهد کنند و از آگاهی های لازم در اين زمينه برخوردار باشند، بستگی دارد</a:t>
            </a:r>
            <a:endParaRPr lang="fa-IR" sz="2000" dirty="0">
              <a:cs typeface="B Koodak" panose="00000700000000000000" pitchFamily="2" charset="-78"/>
            </a:endParaRPr>
          </a:p>
        </p:txBody>
      </p:sp>
      <p:sp>
        <p:nvSpPr>
          <p:cNvPr id="5" name="Rectangle 4">
            <a:extLst>
              <a:ext uri="{FF2B5EF4-FFF2-40B4-BE49-F238E27FC236}">
                <a16:creationId xmlns:a16="http://schemas.microsoft.com/office/drawing/2014/main" id="{EC646BD3-95AA-42DE-B8FC-9DC410424FA7}"/>
              </a:ext>
            </a:extLst>
          </p:cNvPr>
          <p:cNvSpPr/>
          <p:nvPr/>
        </p:nvSpPr>
        <p:spPr>
          <a:xfrm>
            <a:off x="1219959" y="1774593"/>
            <a:ext cx="4518990" cy="1015663"/>
          </a:xfrm>
          <a:prstGeom prst="rect">
            <a:avLst/>
          </a:prstGeom>
          <a:solidFill>
            <a:srgbClr val="00B0F0"/>
          </a:solidFill>
        </p:spPr>
        <p:txBody>
          <a:bodyPr wrap="square">
            <a:spAutoFit/>
          </a:bodyPr>
          <a:lstStyle/>
          <a:p>
            <a:pPr algn="just" rtl="1"/>
            <a:r>
              <a:rPr lang="fa-IR" sz="2000" dirty="0">
                <a:solidFill>
                  <a:srgbClr val="181717"/>
                </a:solidFill>
                <a:ea typeface="Calibri" panose="020F0502020204030204" pitchFamily="34" charset="0"/>
                <a:cs typeface="B Koodak" panose="00000700000000000000" pitchFamily="2" charset="-78"/>
              </a:rPr>
              <a:t>ب) درس مطالعات اجتماعی بستر مناسبی برای </a:t>
            </a:r>
            <a:r>
              <a:rPr lang="fa-IR" sz="2000" b="1" dirty="0">
                <a:solidFill>
                  <a:srgbClr val="181717"/>
                </a:solidFill>
                <a:ea typeface="Calibri" panose="020F0502020204030204" pitchFamily="34" charset="0"/>
                <a:cs typeface="B Koodak" panose="00000700000000000000" pitchFamily="2" charset="-78"/>
              </a:rPr>
              <a:t>پرورش مهارت های زندگی اجتماعی </a:t>
            </a:r>
            <a:r>
              <a:rPr lang="fa-IR" sz="2000" dirty="0">
                <a:solidFill>
                  <a:srgbClr val="181717"/>
                </a:solidFill>
                <a:ea typeface="Calibri" panose="020F0502020204030204" pitchFamily="34" charset="0"/>
                <a:cs typeface="B Koodak" panose="00000700000000000000" pitchFamily="2" charset="-78"/>
              </a:rPr>
              <a:t>فراهم می آورد</a:t>
            </a:r>
            <a:endParaRPr lang="fa-IR" sz="2000" dirty="0">
              <a:cs typeface="B Koodak" panose="00000700000000000000" pitchFamily="2" charset="-78"/>
            </a:endParaRPr>
          </a:p>
        </p:txBody>
      </p:sp>
      <p:sp>
        <p:nvSpPr>
          <p:cNvPr id="6" name="Rectangle 5">
            <a:extLst>
              <a:ext uri="{FF2B5EF4-FFF2-40B4-BE49-F238E27FC236}">
                <a16:creationId xmlns:a16="http://schemas.microsoft.com/office/drawing/2014/main" id="{AFAC837B-2D75-461B-AAC5-5C56A47240A2}"/>
              </a:ext>
            </a:extLst>
          </p:cNvPr>
          <p:cNvSpPr/>
          <p:nvPr/>
        </p:nvSpPr>
        <p:spPr>
          <a:xfrm>
            <a:off x="6839824" y="4285353"/>
            <a:ext cx="4747220" cy="1323439"/>
          </a:xfrm>
          <a:prstGeom prst="rect">
            <a:avLst/>
          </a:prstGeom>
          <a:solidFill>
            <a:schemeClr val="accent1"/>
          </a:solidFill>
        </p:spPr>
        <p:txBody>
          <a:bodyPr wrap="square">
            <a:spAutoFit/>
          </a:bodyPr>
          <a:lstStyle/>
          <a:p>
            <a:pPr algn="just" rtl="1"/>
            <a:r>
              <a:rPr lang="fa-IR" sz="2000" dirty="0">
                <a:solidFill>
                  <a:srgbClr val="181717"/>
                </a:solidFill>
                <a:ea typeface="Calibri" panose="020F0502020204030204" pitchFamily="34" charset="0"/>
                <a:cs typeface="B Koodak" panose="00000700000000000000" pitchFamily="2" charset="-78"/>
              </a:rPr>
              <a:t>ث) برنامه ی درسی مطالعات اجتماعی می تواند علاوه بر تربيت اجتماعی و کمک به جامعه پذيری، زمينه ی </a:t>
            </a:r>
            <a:r>
              <a:rPr lang="fa-IR" sz="2000" b="1" dirty="0">
                <a:solidFill>
                  <a:srgbClr val="181717"/>
                </a:solidFill>
                <a:ea typeface="Calibri" panose="020F0502020204030204" pitchFamily="34" charset="0"/>
                <a:cs typeface="B Koodak" panose="00000700000000000000" pitchFamily="2" charset="-78"/>
              </a:rPr>
              <a:t>پرورش تفکر انتقادی و توانايی نقادی اجتماعی</a:t>
            </a:r>
            <a:r>
              <a:rPr lang="fa-IR" sz="2000" dirty="0">
                <a:solidFill>
                  <a:srgbClr val="181717"/>
                </a:solidFill>
                <a:ea typeface="Calibri" panose="020F0502020204030204" pitchFamily="34" charset="0"/>
                <a:cs typeface="B Koodak" panose="00000700000000000000" pitchFamily="2" charset="-78"/>
              </a:rPr>
              <a:t> را نيز فراهم آورد.</a:t>
            </a:r>
            <a:endParaRPr lang="fa-IR" sz="2000" dirty="0">
              <a:cs typeface="B Koodak" panose="00000700000000000000" pitchFamily="2" charset="-78"/>
            </a:endParaRPr>
          </a:p>
        </p:txBody>
      </p:sp>
      <p:sp>
        <p:nvSpPr>
          <p:cNvPr id="7" name="Rectangle 6">
            <a:extLst>
              <a:ext uri="{FF2B5EF4-FFF2-40B4-BE49-F238E27FC236}">
                <a16:creationId xmlns:a16="http://schemas.microsoft.com/office/drawing/2014/main" id="{F98069B9-EFDD-4E49-8F27-47681BBD8C8D}"/>
              </a:ext>
            </a:extLst>
          </p:cNvPr>
          <p:cNvSpPr/>
          <p:nvPr/>
        </p:nvSpPr>
        <p:spPr>
          <a:xfrm>
            <a:off x="6839824" y="2483894"/>
            <a:ext cx="4747221" cy="1323439"/>
          </a:xfrm>
          <a:prstGeom prst="rect">
            <a:avLst/>
          </a:prstGeom>
          <a:solidFill>
            <a:srgbClr val="92D050"/>
          </a:solidFill>
        </p:spPr>
        <p:txBody>
          <a:bodyPr wrap="square">
            <a:spAutoFit/>
          </a:bodyPr>
          <a:lstStyle/>
          <a:p>
            <a:pPr algn="just" rtl="1"/>
            <a:r>
              <a:rPr lang="fa-IR" sz="2000" b="1" dirty="0">
                <a:solidFill>
                  <a:srgbClr val="181717"/>
                </a:solidFill>
                <a:ea typeface="Calibri" panose="020F0502020204030204" pitchFamily="34" charset="0"/>
                <a:cs typeface="B Koodak" panose="00000700000000000000" pitchFamily="2" charset="-78"/>
              </a:rPr>
              <a:t>پ)</a:t>
            </a:r>
            <a:r>
              <a:rPr lang="fa-IR" sz="2000" dirty="0">
                <a:solidFill>
                  <a:srgbClr val="181717"/>
                </a:solidFill>
                <a:ea typeface="Calibri" panose="020F0502020204030204" pitchFamily="34" charset="0"/>
                <a:cs typeface="B Koodak" panose="00000700000000000000" pitchFamily="2" charset="-78"/>
              </a:rPr>
              <a:t> درس مطالعات اجتماعی با بهره گيری از رشته ها و شاخه های علمی چون تاريخ، جغرافيا، فرهنگ و مردم شناسی، مبانی دينی و اخلاق می تواند در امر </a:t>
            </a:r>
            <a:r>
              <a:rPr lang="fa-IR" sz="2000" b="1" dirty="0">
                <a:solidFill>
                  <a:srgbClr val="181717"/>
                </a:solidFill>
                <a:ea typeface="Calibri" panose="020F0502020204030204" pitchFamily="34" charset="0"/>
                <a:cs typeface="B Koodak" panose="00000700000000000000" pitchFamily="2" charset="-78"/>
              </a:rPr>
              <a:t>هويت بخشی</a:t>
            </a:r>
            <a:r>
              <a:rPr lang="fa-IR" sz="2000" dirty="0">
                <a:solidFill>
                  <a:srgbClr val="181717"/>
                </a:solidFill>
                <a:ea typeface="Calibri" panose="020F0502020204030204" pitchFamily="34" charset="0"/>
                <a:cs typeface="B Koodak" panose="00000700000000000000" pitchFamily="2" charset="-78"/>
              </a:rPr>
              <a:t> به دانش آموزان نقش مهمی ايفا کند.</a:t>
            </a:r>
            <a:endParaRPr lang="fa-IR" sz="2000" dirty="0">
              <a:cs typeface="B Koodak" panose="00000700000000000000" pitchFamily="2" charset="-78"/>
            </a:endParaRPr>
          </a:p>
        </p:txBody>
      </p:sp>
      <p:sp>
        <p:nvSpPr>
          <p:cNvPr id="8" name="Rectangle 7">
            <a:extLst>
              <a:ext uri="{FF2B5EF4-FFF2-40B4-BE49-F238E27FC236}">
                <a16:creationId xmlns:a16="http://schemas.microsoft.com/office/drawing/2014/main" id="{D9573E55-B428-4824-ADE6-2F1D899BBD0A}"/>
              </a:ext>
            </a:extLst>
          </p:cNvPr>
          <p:cNvSpPr/>
          <p:nvPr/>
        </p:nvSpPr>
        <p:spPr>
          <a:xfrm>
            <a:off x="1219960" y="3322192"/>
            <a:ext cx="4518990" cy="1323439"/>
          </a:xfrm>
          <a:prstGeom prst="rect">
            <a:avLst/>
          </a:prstGeom>
          <a:solidFill>
            <a:schemeClr val="accent6">
              <a:lumMod val="75000"/>
            </a:schemeClr>
          </a:solidFill>
        </p:spPr>
        <p:txBody>
          <a:bodyPr wrap="square">
            <a:spAutoFit/>
          </a:bodyPr>
          <a:lstStyle/>
          <a:p>
            <a:pPr algn="just" rtl="1"/>
            <a:r>
              <a:rPr lang="fa-IR" sz="2000" dirty="0">
                <a:solidFill>
                  <a:srgbClr val="181717"/>
                </a:solidFill>
                <a:ea typeface="Calibri" panose="020F0502020204030204" pitchFamily="34" charset="0"/>
                <a:cs typeface="B Koodak" panose="00000700000000000000" pitchFamily="2" charset="-78"/>
              </a:rPr>
              <a:t>ت) برنامه ی درسی مطالعات اجتماعی می تواند علاوه بر تربيت اجتماعی و کمک به جامعه پذيری، زمينه ی </a:t>
            </a:r>
            <a:r>
              <a:rPr lang="fa-IR" sz="2000" b="1" dirty="0">
                <a:solidFill>
                  <a:srgbClr val="181717"/>
                </a:solidFill>
                <a:ea typeface="Calibri" panose="020F0502020204030204" pitchFamily="34" charset="0"/>
                <a:cs typeface="B Koodak" panose="00000700000000000000" pitchFamily="2" charset="-78"/>
              </a:rPr>
              <a:t>پرورش تفکر انتقادی و توانايی نقادی اجتماعی</a:t>
            </a:r>
            <a:r>
              <a:rPr lang="fa-IR" sz="2000" dirty="0">
                <a:solidFill>
                  <a:srgbClr val="181717"/>
                </a:solidFill>
                <a:ea typeface="Calibri" panose="020F0502020204030204" pitchFamily="34" charset="0"/>
                <a:cs typeface="B Koodak" panose="00000700000000000000" pitchFamily="2" charset="-78"/>
              </a:rPr>
              <a:t> را نيز فراهم آورد</a:t>
            </a:r>
            <a:endParaRPr lang="fa-IR" sz="2000" dirty="0">
              <a:cs typeface="B Koodak" panose="00000700000000000000" pitchFamily="2" charset="-78"/>
            </a:endParaRPr>
          </a:p>
        </p:txBody>
      </p:sp>
    </p:spTree>
    <p:extLst>
      <p:ext uri="{BB962C8B-B14F-4D97-AF65-F5344CB8AC3E}">
        <p14:creationId xmlns:p14="http://schemas.microsoft.com/office/powerpoint/2010/main" val="133576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plus(i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C5BBA8-1D50-4E8C-9584-4F8E6D27C4B8}"/>
              </a:ext>
            </a:extLst>
          </p:cNvPr>
          <p:cNvSpPr/>
          <p:nvPr/>
        </p:nvSpPr>
        <p:spPr>
          <a:xfrm>
            <a:off x="2950502" y="1525667"/>
            <a:ext cx="6096000" cy="619272"/>
          </a:xfrm>
          <a:prstGeom prst="rect">
            <a:avLst/>
          </a:prstGeom>
          <a:solidFill>
            <a:schemeClr val="accent1"/>
          </a:solidFill>
        </p:spPr>
        <p:txBody>
          <a:bodyPr>
            <a:spAutoFit/>
          </a:bodyPr>
          <a:lstStyle/>
          <a:p>
            <a:pPr marL="6350" marR="21590" indent="-6350" algn="ctr" rtl="1">
              <a:lnSpc>
                <a:spcPct val="107000"/>
              </a:lnSpc>
              <a:spcAft>
                <a:spcPts val="1725"/>
              </a:spcAft>
            </a:pPr>
            <a:r>
              <a:rPr lang="fa-IR" sz="3200" b="1" kern="0" dirty="0">
                <a:solidFill>
                  <a:srgbClr val="181717"/>
                </a:solidFill>
                <a:latin typeface="Calibri" panose="020F0502020204030204" pitchFamily="34" charset="0"/>
                <a:ea typeface="Calibri" panose="020F0502020204030204" pitchFamily="34" charset="0"/>
                <a:cs typeface="B Koodak" panose="00000700000000000000" pitchFamily="2" charset="-78"/>
              </a:rPr>
              <a:t>ويژگی های کلاس درس مطالعات </a:t>
            </a:r>
            <a:r>
              <a:rPr lang="fa-IR" sz="3200" b="1" kern="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اجتماعی</a:t>
            </a:r>
            <a:endParaRPr lang="fa-IR" sz="2800" b="1" dirty="0">
              <a:solidFill>
                <a:srgbClr val="181717"/>
              </a:solidFill>
              <a:latin typeface="Calibri" panose="020F0502020204030204" pitchFamily="34" charset="0"/>
              <a:ea typeface="Calibri" panose="020F0502020204030204" pitchFamily="34" charset="0"/>
              <a:cs typeface="B Koodak" panose="00000700000000000000" pitchFamily="2" charset="-78"/>
            </a:endParaRPr>
          </a:p>
        </p:txBody>
      </p:sp>
      <p:sp>
        <p:nvSpPr>
          <p:cNvPr id="3" name="Rectangle 2"/>
          <p:cNvSpPr/>
          <p:nvPr/>
        </p:nvSpPr>
        <p:spPr>
          <a:xfrm>
            <a:off x="3551838" y="2874620"/>
            <a:ext cx="4893327" cy="685124"/>
          </a:xfrm>
          <a:prstGeom prst="rect">
            <a:avLst/>
          </a:prstGeom>
        </p:spPr>
        <p:txBody>
          <a:bodyPr wrap="none">
            <a:spAutoFit/>
          </a:bodyPr>
          <a:lstStyle/>
          <a:p>
            <a:pPr marL="286385" indent="-285750" algn="ctr" rtl="1">
              <a:lnSpc>
                <a:spcPct val="107000"/>
              </a:lnSpc>
              <a:spcAft>
                <a:spcPts val="0"/>
              </a:spcAft>
              <a:buFont typeface="Wingdings" panose="05000000000000000000" pitchFamily="2" charset="2"/>
              <a:buChar char="ü"/>
            </a:pPr>
            <a:r>
              <a:rPr lang="fa-IR" sz="3600" b="1" dirty="0">
                <a:solidFill>
                  <a:srgbClr val="181717"/>
                </a:solidFill>
                <a:latin typeface="Calibri" panose="020F0502020204030204" pitchFamily="34" charset="0"/>
                <a:ea typeface="Calibri" panose="020F0502020204030204" pitchFamily="34" charset="0"/>
                <a:cs typeface="B Koodak" panose="00000700000000000000" pitchFamily="2" charset="-78"/>
              </a:rPr>
              <a:t>ويژگی های فضايی ــ کالبدی</a:t>
            </a:r>
          </a:p>
        </p:txBody>
      </p:sp>
      <p:sp>
        <p:nvSpPr>
          <p:cNvPr id="4" name="Rectangle 3"/>
          <p:cNvSpPr/>
          <p:nvPr/>
        </p:nvSpPr>
        <p:spPr>
          <a:xfrm>
            <a:off x="3795494" y="3833053"/>
            <a:ext cx="4649671" cy="685124"/>
          </a:xfrm>
          <a:prstGeom prst="rect">
            <a:avLst/>
          </a:prstGeom>
        </p:spPr>
        <p:txBody>
          <a:bodyPr wrap="none">
            <a:spAutoFit/>
          </a:bodyPr>
          <a:lstStyle/>
          <a:p>
            <a:pPr marL="286385" indent="-285750" algn="ctr" rtl="1">
              <a:lnSpc>
                <a:spcPct val="107000"/>
              </a:lnSpc>
              <a:buFont typeface="Wingdings" panose="05000000000000000000" pitchFamily="2" charset="2"/>
              <a:buChar char="ü"/>
            </a:pPr>
            <a:r>
              <a:rPr lang="fa-IR" sz="3600" b="1" dirty="0">
                <a:solidFill>
                  <a:srgbClr val="181717"/>
                </a:solidFill>
                <a:latin typeface="Calibri" panose="020F0502020204030204" pitchFamily="34" charset="0"/>
                <a:ea typeface="Calibri" panose="020F0502020204030204" pitchFamily="34" charset="0"/>
                <a:cs typeface="B Koodak" panose="00000700000000000000" pitchFamily="2" charset="-78"/>
              </a:rPr>
              <a:t>ويژگی های روانی ــ عاطفی</a:t>
            </a:r>
            <a:endParaRPr lang="en-US" sz="3600" b="1" dirty="0">
              <a:solidFill>
                <a:srgbClr val="181717"/>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251026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DF6843-13B3-4BFF-904A-C3B560D65E43}"/>
              </a:ext>
            </a:extLst>
          </p:cNvPr>
          <p:cNvSpPr/>
          <p:nvPr/>
        </p:nvSpPr>
        <p:spPr>
          <a:xfrm>
            <a:off x="4039449" y="4329141"/>
            <a:ext cx="3980577" cy="461665"/>
          </a:xfrm>
          <a:prstGeom prst="rect">
            <a:avLst/>
          </a:prstGeom>
          <a:solidFill>
            <a:schemeClr val="accent2">
              <a:lumMod val="60000"/>
              <a:lumOff val="40000"/>
            </a:schemeClr>
          </a:solidFill>
        </p:spPr>
        <p:txBody>
          <a:bodyPr wrap="none">
            <a:spAutoFit/>
          </a:bodyPr>
          <a:lstStyle/>
          <a:p>
            <a:r>
              <a:rPr lang="fa-IR" sz="2400" b="1" dirty="0">
                <a:solidFill>
                  <a:srgbClr val="181717"/>
                </a:solidFill>
                <a:ea typeface="Calibri" panose="020F0502020204030204" pitchFamily="34" charset="0"/>
                <a:cs typeface="B Koodak" panose="00000700000000000000" pitchFamily="2" charset="-78"/>
              </a:rPr>
              <a:t>ايجاد رابطه ی مؤثر بين دانش آموزان</a:t>
            </a:r>
            <a:endParaRPr lang="fa-IR" sz="2400" dirty="0">
              <a:cs typeface="B Koodak" panose="00000700000000000000" pitchFamily="2" charset="-78"/>
            </a:endParaRPr>
          </a:p>
        </p:txBody>
      </p:sp>
      <p:sp>
        <p:nvSpPr>
          <p:cNvPr id="3" name="Rectangle 2">
            <a:extLst>
              <a:ext uri="{FF2B5EF4-FFF2-40B4-BE49-F238E27FC236}">
                <a16:creationId xmlns:a16="http://schemas.microsoft.com/office/drawing/2014/main" id="{E24F27C3-AABA-4652-9683-48B5ED491B45}"/>
              </a:ext>
            </a:extLst>
          </p:cNvPr>
          <p:cNvSpPr/>
          <p:nvPr/>
        </p:nvSpPr>
        <p:spPr>
          <a:xfrm>
            <a:off x="4368066" y="5127132"/>
            <a:ext cx="3323346" cy="461665"/>
          </a:xfrm>
          <a:prstGeom prst="rect">
            <a:avLst/>
          </a:prstGeom>
          <a:solidFill>
            <a:schemeClr val="accent1"/>
          </a:solidFill>
        </p:spPr>
        <p:txBody>
          <a:bodyPr wrap="none">
            <a:spAutoFit/>
          </a:bodyPr>
          <a:lstStyle/>
          <a:p>
            <a:r>
              <a:rPr lang="fa-IR" sz="2400" b="1" dirty="0">
                <a:solidFill>
                  <a:srgbClr val="181717"/>
                </a:solidFill>
                <a:ea typeface="Calibri" panose="020F0502020204030204" pitchFamily="34" charset="0"/>
                <a:cs typeface="B Koodak" panose="00000700000000000000" pitchFamily="2" charset="-78"/>
              </a:rPr>
              <a:t>به روز بودن و مطالعه ی مستمر</a:t>
            </a:r>
            <a:endParaRPr lang="fa-IR" sz="2400" dirty="0">
              <a:cs typeface="B Koodak" panose="00000700000000000000" pitchFamily="2" charset="-78"/>
            </a:endParaRPr>
          </a:p>
        </p:txBody>
      </p:sp>
      <p:sp>
        <p:nvSpPr>
          <p:cNvPr id="4" name="Rectangle 3">
            <a:extLst>
              <a:ext uri="{FF2B5EF4-FFF2-40B4-BE49-F238E27FC236}">
                <a16:creationId xmlns:a16="http://schemas.microsoft.com/office/drawing/2014/main" id="{CE0C4C1D-D083-484F-8E43-5DE98509234A}"/>
              </a:ext>
            </a:extLst>
          </p:cNvPr>
          <p:cNvSpPr/>
          <p:nvPr/>
        </p:nvSpPr>
        <p:spPr>
          <a:xfrm>
            <a:off x="5361124" y="2676010"/>
            <a:ext cx="1337226" cy="523220"/>
          </a:xfrm>
          <a:prstGeom prst="rect">
            <a:avLst/>
          </a:prstGeom>
          <a:solidFill>
            <a:schemeClr val="accent2">
              <a:lumMod val="40000"/>
              <a:lumOff val="60000"/>
            </a:schemeClr>
          </a:solidFill>
        </p:spPr>
        <p:txBody>
          <a:bodyPr wrap="none">
            <a:spAutoFit/>
          </a:bodyPr>
          <a:lstStyle/>
          <a:p>
            <a:r>
              <a:rPr lang="fa-IR" sz="2800" b="1" dirty="0">
                <a:solidFill>
                  <a:srgbClr val="181717"/>
                </a:solidFill>
                <a:ea typeface="Calibri" panose="020F0502020204030204" pitchFamily="34" charset="0"/>
                <a:cs typeface="B Koodak" panose="00000700000000000000" pitchFamily="2" charset="-78"/>
              </a:rPr>
              <a:t>الگو بودن</a:t>
            </a:r>
            <a:endParaRPr lang="fa-IR" sz="2800" dirty="0">
              <a:cs typeface="B Koodak" panose="00000700000000000000" pitchFamily="2" charset="-78"/>
            </a:endParaRPr>
          </a:p>
        </p:txBody>
      </p:sp>
      <p:sp>
        <p:nvSpPr>
          <p:cNvPr id="5" name="Rectangle 4">
            <a:extLst>
              <a:ext uri="{FF2B5EF4-FFF2-40B4-BE49-F238E27FC236}">
                <a16:creationId xmlns:a16="http://schemas.microsoft.com/office/drawing/2014/main" id="{71BE65CC-C5CC-4A94-B51A-B5E101C2D597}"/>
              </a:ext>
            </a:extLst>
          </p:cNvPr>
          <p:cNvSpPr/>
          <p:nvPr/>
        </p:nvSpPr>
        <p:spPr>
          <a:xfrm>
            <a:off x="3047991" y="3535556"/>
            <a:ext cx="5963492" cy="461665"/>
          </a:xfrm>
          <a:prstGeom prst="rect">
            <a:avLst/>
          </a:prstGeom>
          <a:solidFill>
            <a:schemeClr val="accent1"/>
          </a:solidFill>
        </p:spPr>
        <p:txBody>
          <a:bodyPr wrap="none">
            <a:spAutoFit/>
          </a:bodyPr>
          <a:lstStyle/>
          <a:p>
            <a:r>
              <a:rPr lang="fa-IR" sz="2400" b="1" dirty="0">
                <a:solidFill>
                  <a:srgbClr val="181717"/>
                </a:solidFill>
                <a:ea typeface="Calibri" panose="020F0502020204030204" pitchFamily="34" charset="0"/>
                <a:cs typeface="B Koodak" panose="00000700000000000000" pitchFamily="2" charset="-78"/>
              </a:rPr>
              <a:t>برقراری رابطه ی مؤثر با دانش آموزان در فرايند آموزش</a:t>
            </a:r>
            <a:endParaRPr lang="fa-IR" sz="2400" dirty="0">
              <a:cs typeface="B Koodak" panose="00000700000000000000" pitchFamily="2" charset="-78"/>
            </a:endParaRPr>
          </a:p>
        </p:txBody>
      </p:sp>
      <p:sp>
        <p:nvSpPr>
          <p:cNvPr id="6" name="Rectangle 5">
            <a:extLst>
              <a:ext uri="{FF2B5EF4-FFF2-40B4-BE49-F238E27FC236}">
                <a16:creationId xmlns:a16="http://schemas.microsoft.com/office/drawing/2014/main" id="{64A52B4F-19AC-45CD-B8E0-85EB1209499D}"/>
              </a:ext>
            </a:extLst>
          </p:cNvPr>
          <p:cNvSpPr/>
          <p:nvPr/>
        </p:nvSpPr>
        <p:spPr>
          <a:xfrm>
            <a:off x="1789043" y="420605"/>
            <a:ext cx="8481391" cy="1569660"/>
          </a:xfrm>
          <a:prstGeom prst="rect">
            <a:avLst/>
          </a:prstGeom>
          <a:solidFill>
            <a:srgbClr val="92D050"/>
          </a:solidFill>
        </p:spPr>
        <p:txBody>
          <a:bodyPr wrap="square">
            <a:spAutoFit/>
          </a:bodyPr>
          <a:lstStyle/>
          <a:p>
            <a:pPr algn="just" rtl="1"/>
            <a:r>
              <a:rPr lang="fa-IR" sz="2400" dirty="0">
                <a:solidFill>
                  <a:srgbClr val="181717"/>
                </a:solidFill>
                <a:ea typeface="Calibri" panose="020F0502020204030204" pitchFamily="34" charset="0"/>
                <a:cs typeface="B Koodak" panose="00000700000000000000" pitchFamily="2" charset="-78"/>
              </a:rPr>
              <a:t>معلم درس مطالعات اجتماعی نيز مانند ساير دروس بايد هم صلاحيت های عام حرفه ای يعنی تسلط به دانش واطلاعات تخصصی موضوع تدريس، توانايی و مهارت در امر تدريس و اداره ی کلاس و هم صلاحيت های عاطفی يعنی علاقه به امر تعليم و تربيت دانش آموزان را داشته باشد. </a:t>
            </a:r>
            <a:endParaRPr lang="fa-IR" sz="2400" dirty="0">
              <a:cs typeface="B Koodak" panose="00000700000000000000" pitchFamily="2" charset="-78"/>
            </a:endParaRPr>
          </a:p>
        </p:txBody>
      </p:sp>
    </p:spTree>
    <p:extLst>
      <p:ext uri="{BB962C8B-B14F-4D97-AF65-F5344CB8AC3E}">
        <p14:creationId xmlns:p14="http://schemas.microsoft.com/office/powerpoint/2010/main" val="160031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5628EB-07F8-4DD0-A744-13029ED8E324}"/>
              </a:ext>
            </a:extLst>
          </p:cNvPr>
          <p:cNvSpPr/>
          <p:nvPr/>
        </p:nvSpPr>
        <p:spPr>
          <a:xfrm>
            <a:off x="4293704" y="1490367"/>
            <a:ext cx="3207027" cy="1200329"/>
          </a:xfrm>
          <a:prstGeom prst="rect">
            <a:avLst/>
          </a:prstGeom>
        </p:spPr>
        <p:txBody>
          <a:bodyPr wrap="square">
            <a:spAutoFit/>
          </a:bodyPr>
          <a:lstStyle/>
          <a:p>
            <a:pPr algn="ctr"/>
            <a:r>
              <a:rPr lang="fa-IR" sz="3600" dirty="0">
                <a:effectLst/>
                <a:latin typeface="Arial" panose="020B0604020202020204" pitchFamily="34" charset="0"/>
                <a:cs typeface="B Jadid" panose="00000700000000000000" pitchFamily="2" charset="-78"/>
              </a:rPr>
              <a:t>فصل </a:t>
            </a:r>
            <a:r>
              <a:rPr lang="fa-IR" sz="3600" dirty="0" smtClean="0">
                <a:effectLst/>
                <a:latin typeface="Arial" panose="020B0604020202020204" pitchFamily="34" charset="0"/>
                <a:cs typeface="B Jadid" panose="00000700000000000000" pitchFamily="2" charset="-78"/>
              </a:rPr>
              <a:t>دوم</a:t>
            </a:r>
            <a:endParaRPr lang="fa-IR" sz="3600" dirty="0">
              <a:effectLst/>
              <a:latin typeface="Arial" panose="020B0604020202020204" pitchFamily="34" charset="0"/>
              <a:cs typeface="B Jadid" panose="00000700000000000000" pitchFamily="2" charset="-78"/>
            </a:endParaRPr>
          </a:p>
          <a:p>
            <a:pPr algn="ctr"/>
            <a:endParaRPr lang="fa-IR" sz="3600" dirty="0">
              <a:effectLst/>
              <a:latin typeface="Arial" panose="020B0604020202020204" pitchFamily="34" charset="0"/>
              <a:cs typeface="B Jadid" panose="00000700000000000000" pitchFamily="2" charset="-78"/>
            </a:endParaRPr>
          </a:p>
        </p:txBody>
      </p:sp>
      <p:sp>
        <p:nvSpPr>
          <p:cNvPr id="3" name="Rectangle 2">
            <a:extLst>
              <a:ext uri="{FF2B5EF4-FFF2-40B4-BE49-F238E27FC236}">
                <a16:creationId xmlns:a16="http://schemas.microsoft.com/office/drawing/2014/main" id="{342282B8-5F49-44B0-8131-75F290A4F6FD}"/>
              </a:ext>
            </a:extLst>
          </p:cNvPr>
          <p:cNvSpPr/>
          <p:nvPr/>
        </p:nvSpPr>
        <p:spPr>
          <a:xfrm>
            <a:off x="1726190" y="3420574"/>
            <a:ext cx="8906976" cy="1200329"/>
          </a:xfrm>
          <a:prstGeom prst="rect">
            <a:avLst/>
          </a:prstGeom>
        </p:spPr>
        <p:txBody>
          <a:bodyPr wrap="square">
            <a:spAutoFit/>
          </a:bodyPr>
          <a:lstStyle/>
          <a:p>
            <a:r>
              <a:rPr lang="fa-IR" sz="3600" b="1" dirty="0" smtClean="0">
                <a:solidFill>
                  <a:srgbClr val="FF0000"/>
                </a:solidFill>
                <a:latin typeface="Amuzeh-New-Bold"/>
                <a:cs typeface="B Jadid" panose="00000700000000000000" pitchFamily="2" charset="-78"/>
              </a:rPr>
              <a:t>حیطه های اصلی در آموزش </a:t>
            </a:r>
            <a:r>
              <a:rPr lang="fa-IR" sz="3600" b="1" dirty="0">
                <a:solidFill>
                  <a:srgbClr val="FF0000"/>
                </a:solidFill>
                <a:latin typeface="Amuzeh-New-Bold"/>
                <a:cs typeface="B Jadid" panose="00000700000000000000" pitchFamily="2" charset="-78"/>
              </a:rPr>
              <a:t>مطالعات </a:t>
            </a:r>
            <a:r>
              <a:rPr lang="fa-IR" sz="3600" b="1" dirty="0" smtClean="0">
                <a:solidFill>
                  <a:srgbClr val="FF0000"/>
                </a:solidFill>
                <a:latin typeface="Amuzeh-New-Bold"/>
                <a:cs typeface="B Jadid" panose="00000700000000000000" pitchFamily="2" charset="-78"/>
              </a:rPr>
              <a:t>اجتماعی</a:t>
            </a:r>
            <a:r>
              <a:rPr lang="fa-IR" sz="3600" dirty="0">
                <a:solidFill>
                  <a:srgbClr val="FF0000"/>
                </a:solidFill>
                <a:cs typeface="B Jadid" panose="00000700000000000000" pitchFamily="2" charset="-78"/>
              </a:rPr>
              <a:t/>
            </a:r>
            <a:br>
              <a:rPr lang="fa-IR" sz="3600" dirty="0">
                <a:solidFill>
                  <a:srgbClr val="FF0000"/>
                </a:solidFill>
                <a:cs typeface="B Jadid" panose="00000700000000000000" pitchFamily="2" charset="-78"/>
              </a:rPr>
            </a:br>
            <a:endParaRPr lang="fa-IR" sz="3600" dirty="0">
              <a:solidFill>
                <a:srgbClr val="FF0000"/>
              </a:solidFill>
              <a:cs typeface="B Jadid" panose="00000700000000000000" pitchFamily="2" charset="-78"/>
            </a:endParaRPr>
          </a:p>
        </p:txBody>
      </p:sp>
    </p:spTree>
    <p:extLst>
      <p:ext uri="{BB962C8B-B14F-4D97-AF65-F5344CB8AC3E}">
        <p14:creationId xmlns:p14="http://schemas.microsoft.com/office/powerpoint/2010/main" val="146753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80">
                                          <p:stCondLst>
                                            <p:cond delay="0"/>
                                          </p:stCondLst>
                                        </p:cTn>
                                        <p:tgtEl>
                                          <p:spTgt spid="3"/>
                                        </p:tgtEl>
                                      </p:cBhvr>
                                    </p:animEffect>
                                    <p:anim calcmode="lin" valueType="num">
                                      <p:cBhvr>
                                        <p:cTn id="1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6" dur="26">
                                          <p:stCondLst>
                                            <p:cond delay="650"/>
                                          </p:stCondLst>
                                        </p:cTn>
                                        <p:tgtEl>
                                          <p:spTgt spid="3"/>
                                        </p:tgtEl>
                                      </p:cBhvr>
                                      <p:to x="100000" y="60000"/>
                                    </p:animScale>
                                    <p:animScale>
                                      <p:cBhvr>
                                        <p:cTn id="17" dur="166" decel="50000">
                                          <p:stCondLst>
                                            <p:cond delay="676"/>
                                          </p:stCondLst>
                                        </p:cTn>
                                        <p:tgtEl>
                                          <p:spTgt spid="3"/>
                                        </p:tgtEl>
                                      </p:cBhvr>
                                      <p:to x="100000" y="100000"/>
                                    </p:animScale>
                                    <p:animScale>
                                      <p:cBhvr>
                                        <p:cTn id="18" dur="26">
                                          <p:stCondLst>
                                            <p:cond delay="1312"/>
                                          </p:stCondLst>
                                        </p:cTn>
                                        <p:tgtEl>
                                          <p:spTgt spid="3"/>
                                        </p:tgtEl>
                                      </p:cBhvr>
                                      <p:to x="100000" y="80000"/>
                                    </p:animScale>
                                    <p:animScale>
                                      <p:cBhvr>
                                        <p:cTn id="19" dur="166" decel="50000">
                                          <p:stCondLst>
                                            <p:cond delay="1338"/>
                                          </p:stCondLst>
                                        </p:cTn>
                                        <p:tgtEl>
                                          <p:spTgt spid="3"/>
                                        </p:tgtEl>
                                      </p:cBhvr>
                                      <p:to x="100000" y="100000"/>
                                    </p:animScale>
                                    <p:animScale>
                                      <p:cBhvr>
                                        <p:cTn id="20" dur="26">
                                          <p:stCondLst>
                                            <p:cond delay="1642"/>
                                          </p:stCondLst>
                                        </p:cTn>
                                        <p:tgtEl>
                                          <p:spTgt spid="3"/>
                                        </p:tgtEl>
                                      </p:cBhvr>
                                      <p:to x="100000" y="90000"/>
                                    </p:animScale>
                                    <p:animScale>
                                      <p:cBhvr>
                                        <p:cTn id="21" dur="166" decel="50000">
                                          <p:stCondLst>
                                            <p:cond delay="1668"/>
                                          </p:stCondLst>
                                        </p:cTn>
                                        <p:tgtEl>
                                          <p:spTgt spid="3"/>
                                        </p:tgtEl>
                                      </p:cBhvr>
                                      <p:to x="100000" y="100000"/>
                                    </p:animScale>
                                    <p:animScale>
                                      <p:cBhvr>
                                        <p:cTn id="22" dur="26">
                                          <p:stCondLst>
                                            <p:cond delay="1808"/>
                                          </p:stCondLst>
                                        </p:cTn>
                                        <p:tgtEl>
                                          <p:spTgt spid="3"/>
                                        </p:tgtEl>
                                      </p:cBhvr>
                                      <p:to x="100000" y="95000"/>
                                    </p:animScale>
                                    <p:animScale>
                                      <p:cBhvr>
                                        <p:cTn id="2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98CEBF-556C-4B4B-A0E2-C85D284D57A6}"/>
              </a:ext>
            </a:extLst>
          </p:cNvPr>
          <p:cNvSpPr/>
          <p:nvPr/>
        </p:nvSpPr>
        <p:spPr>
          <a:xfrm>
            <a:off x="3655782" y="1634308"/>
            <a:ext cx="5112618" cy="882678"/>
          </a:xfrm>
          <a:prstGeom prst="rect">
            <a:avLst/>
          </a:prstGeom>
        </p:spPr>
        <p:txBody>
          <a:bodyPr wrap="none">
            <a:spAutoFit/>
          </a:bodyPr>
          <a:lstStyle/>
          <a:p>
            <a:pPr marL="6350" marR="20955" indent="-6350" algn="r" rtl="1">
              <a:lnSpc>
                <a:spcPct val="107000"/>
              </a:lnSpc>
              <a:spcAft>
                <a:spcPts val="1715"/>
              </a:spcAft>
            </a:pPr>
            <a:r>
              <a:rPr lang="fa-IR" sz="4800" b="1" kern="0" dirty="0">
                <a:solidFill>
                  <a:srgbClr val="FF0000"/>
                </a:solidFill>
                <a:latin typeface="Calibri" panose="020F0502020204030204" pitchFamily="34" charset="0"/>
                <a:ea typeface="Calibri" panose="020F0502020204030204" pitchFamily="34" charset="0"/>
                <a:cs typeface="B Koodak" panose="00000700000000000000" pitchFamily="2" charset="-78"/>
              </a:rPr>
              <a:t>حيطه ی دانش و شناخت</a:t>
            </a:r>
            <a:endParaRPr lang="en-US" sz="4800" b="1" kern="0" dirty="0">
              <a:solidFill>
                <a:srgbClr val="FF0000"/>
              </a:solidFill>
              <a:latin typeface="Calibri" panose="020F0502020204030204" pitchFamily="34" charset="0"/>
              <a:ea typeface="Calibri" panose="020F0502020204030204" pitchFamily="34" charset="0"/>
              <a:cs typeface="B Koodak" panose="00000700000000000000" pitchFamily="2" charset="-78"/>
            </a:endParaRPr>
          </a:p>
        </p:txBody>
      </p:sp>
      <p:sp>
        <p:nvSpPr>
          <p:cNvPr id="7" name="Rectangle 6">
            <a:extLst>
              <a:ext uri="{FF2B5EF4-FFF2-40B4-BE49-F238E27FC236}">
                <a16:creationId xmlns:a16="http://schemas.microsoft.com/office/drawing/2014/main" id="{54D64B3B-CAAE-43A7-91DA-74E04AA084E1}"/>
              </a:ext>
            </a:extLst>
          </p:cNvPr>
          <p:cNvSpPr/>
          <p:nvPr/>
        </p:nvSpPr>
        <p:spPr>
          <a:xfrm>
            <a:off x="3970131" y="3401408"/>
            <a:ext cx="4483920" cy="707886"/>
          </a:xfrm>
          <a:prstGeom prst="rect">
            <a:avLst/>
          </a:prstGeom>
        </p:spPr>
        <p:txBody>
          <a:bodyPr wrap="none">
            <a:spAutoFit/>
          </a:bodyPr>
          <a:lstStyle/>
          <a:p>
            <a:r>
              <a:rPr lang="fa-IR" sz="4000" b="1" dirty="0">
                <a:solidFill>
                  <a:srgbClr val="00B050"/>
                </a:solidFill>
                <a:ea typeface="Calibri" panose="020F0502020204030204" pitchFamily="34" charset="0"/>
                <a:cs typeface="B Koodak" panose="00000700000000000000" pitchFamily="2" charset="-78"/>
              </a:rPr>
              <a:t>تلفيق موضوعات و مفاهيم</a:t>
            </a:r>
            <a:endParaRPr lang="fa-IR" sz="4000" dirty="0">
              <a:solidFill>
                <a:srgbClr val="00B050"/>
              </a:solidFill>
              <a:cs typeface="B Koodak" panose="00000700000000000000" pitchFamily="2" charset="-78"/>
            </a:endParaRPr>
          </a:p>
        </p:txBody>
      </p:sp>
    </p:spTree>
    <p:extLst>
      <p:ext uri="{BB962C8B-B14F-4D97-AF65-F5344CB8AC3E}">
        <p14:creationId xmlns:p14="http://schemas.microsoft.com/office/powerpoint/2010/main" val="139281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E06FE3-AA46-4E6B-925D-FAA10AD371B4}"/>
              </a:ext>
            </a:extLst>
          </p:cNvPr>
          <p:cNvSpPr/>
          <p:nvPr/>
        </p:nvSpPr>
        <p:spPr>
          <a:xfrm>
            <a:off x="1477807" y="1670276"/>
            <a:ext cx="9356035" cy="3416320"/>
          </a:xfrm>
          <a:prstGeom prst="rect">
            <a:avLst/>
          </a:prstGeom>
          <a:solidFill>
            <a:schemeClr val="bg2"/>
          </a:solidFill>
          <a:effectLst>
            <a:glow rad="101600">
              <a:schemeClr val="accent2">
                <a:satMod val="175000"/>
                <a:alpha val="40000"/>
              </a:schemeClr>
            </a:glow>
          </a:effectLst>
        </p:spPr>
        <p:txBody>
          <a:bodyPr wrap="square">
            <a:spAutoFit/>
          </a:bodyPr>
          <a:lstStyle/>
          <a:p>
            <a:pPr algn="just" rtl="1"/>
            <a:r>
              <a:rPr lang="fa-IR" sz="3600" dirty="0">
                <a:solidFill>
                  <a:srgbClr val="181717"/>
                </a:solidFill>
                <a:ea typeface="Calibri" panose="020F0502020204030204" pitchFamily="34" charset="0"/>
                <a:cs typeface="B Koodak" panose="00000700000000000000" pitchFamily="2" charset="-78"/>
              </a:rPr>
              <a:t>تلفيق به ترکيب کردن يا مرتبط ساختن امور، به طور مفهومی و سازمانی اطلاق می شود. هدف اين است که از طريق تلفيق تجارب يادگيری دانش آموزان و محتوايی که توسط معلمان ارائه می شود، دانش آموزان ارتباطات بين مجموعه های به ظاهر مجزای دانش را درک کرده و از پيچيدگی ذاتی دنيايی که در آن زندگی می کنند، بهتر آگاه شوند و قدردانی کنند</a:t>
            </a:r>
            <a:endParaRPr lang="fa-IR" sz="3600" dirty="0">
              <a:cs typeface="B Koodak" panose="00000700000000000000" pitchFamily="2" charset="-78"/>
            </a:endParaRPr>
          </a:p>
        </p:txBody>
      </p:sp>
    </p:spTree>
    <p:extLst>
      <p:ext uri="{BB962C8B-B14F-4D97-AF65-F5344CB8AC3E}">
        <p14:creationId xmlns:p14="http://schemas.microsoft.com/office/powerpoint/2010/main" val="325629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AC6E25-9D9C-4035-9E1B-69D8E0E8BB74}"/>
              </a:ext>
            </a:extLst>
          </p:cNvPr>
          <p:cNvSpPr/>
          <p:nvPr/>
        </p:nvSpPr>
        <p:spPr>
          <a:xfrm>
            <a:off x="6948285" y="2206024"/>
            <a:ext cx="3570208" cy="461665"/>
          </a:xfrm>
          <a:prstGeom prst="rect">
            <a:avLst/>
          </a:prstGeom>
          <a:ln>
            <a:noFill/>
          </a:ln>
        </p:spPr>
        <p:style>
          <a:lnRef idx="1">
            <a:schemeClr val="accent6"/>
          </a:lnRef>
          <a:fillRef idx="2">
            <a:schemeClr val="accent6"/>
          </a:fillRef>
          <a:effectRef idx="1">
            <a:schemeClr val="accent6"/>
          </a:effectRef>
          <a:fontRef idx="minor">
            <a:schemeClr val="dk1"/>
          </a:fontRef>
        </p:style>
        <p:txBody>
          <a:bodyPr wrap="none">
            <a:spAutoFit/>
          </a:bodyPr>
          <a:lstStyle/>
          <a:p>
            <a:r>
              <a:rPr lang="en-US" sz="2400" dirty="0">
                <a:solidFill>
                  <a:srgbClr val="DEA900"/>
                </a:solidFill>
                <a:latin typeface="Calibri" panose="020F0502020204030204" pitchFamily="34" charset="0"/>
                <a:ea typeface="Calibri" panose="020F0502020204030204" pitchFamily="34" charset="0"/>
                <a:cs typeface="B Koodak" panose="00000700000000000000" pitchFamily="2" charset="-78"/>
              </a:rPr>
              <a:t>١</a:t>
            </a:r>
            <a:r>
              <a:rPr lang="fa-IR" sz="2400" dirty="0">
                <a:solidFill>
                  <a:srgbClr val="DEA900"/>
                </a:solidFill>
                <a:latin typeface="Calibri" panose="020F0502020204030204" pitchFamily="34" charset="0"/>
                <a:ea typeface="Calibri" panose="020F0502020204030204" pitchFamily="34" charset="0"/>
                <a:cs typeface="B Koodak" panose="00000700000000000000" pitchFamily="2" charset="-78"/>
              </a:rPr>
              <a:t>ــ ديسيپلين محور يا رشته محور</a:t>
            </a:r>
            <a:endParaRPr lang="fa-IR" sz="2400" dirty="0">
              <a:solidFill>
                <a:srgbClr val="DEA900"/>
              </a:solidFill>
              <a:cs typeface="B Koodak" panose="00000700000000000000" pitchFamily="2" charset="-78"/>
            </a:endParaRPr>
          </a:p>
        </p:txBody>
      </p:sp>
      <p:sp>
        <p:nvSpPr>
          <p:cNvPr id="3" name="Rectangle 2">
            <a:extLst>
              <a:ext uri="{FF2B5EF4-FFF2-40B4-BE49-F238E27FC236}">
                <a16:creationId xmlns:a16="http://schemas.microsoft.com/office/drawing/2014/main" id="{76572667-92A1-4E0D-8F40-C6BD55452C64}"/>
              </a:ext>
            </a:extLst>
          </p:cNvPr>
          <p:cNvSpPr/>
          <p:nvPr/>
        </p:nvSpPr>
        <p:spPr>
          <a:xfrm>
            <a:off x="8102447" y="2881969"/>
            <a:ext cx="2416046" cy="461665"/>
          </a:xfrm>
          <a:prstGeom prst="rect">
            <a:avLst/>
          </a:prstGeom>
          <a:solidFill>
            <a:schemeClr val="accent1">
              <a:lumMod val="20000"/>
              <a:lumOff val="80000"/>
            </a:schemeClr>
          </a:solidFill>
        </p:spPr>
        <p:txBody>
          <a:bodyPr wrap="none">
            <a:spAutoFit/>
          </a:bodyPr>
          <a:lstStyle/>
          <a:p>
            <a:r>
              <a:rPr lang="en-US" sz="2400" dirty="0">
                <a:solidFill>
                  <a:srgbClr val="DEA900"/>
                </a:solidFill>
                <a:latin typeface="Calibri" panose="020F0502020204030204" pitchFamily="34" charset="0"/>
                <a:ea typeface="Calibri" panose="020F0502020204030204" pitchFamily="34" charset="0"/>
                <a:cs typeface="B Koodak" panose="00000700000000000000" pitchFamily="2" charset="-78"/>
              </a:rPr>
              <a:t>٢</a:t>
            </a:r>
            <a:r>
              <a:rPr lang="fa-IR" sz="2400" dirty="0">
                <a:solidFill>
                  <a:srgbClr val="DEA900"/>
                </a:solidFill>
                <a:latin typeface="Calibri" panose="020F0502020204030204" pitchFamily="34" charset="0"/>
                <a:ea typeface="Calibri" panose="020F0502020204030204" pitchFamily="34" charset="0"/>
                <a:cs typeface="B Koodak" panose="00000700000000000000" pitchFamily="2" charset="-78"/>
              </a:rPr>
              <a:t>ــ رشته های موازی؛ </a:t>
            </a:r>
            <a:endParaRPr lang="fa-IR" sz="2400" dirty="0">
              <a:solidFill>
                <a:srgbClr val="DEA900"/>
              </a:solidFill>
              <a:cs typeface="B Koodak" panose="00000700000000000000" pitchFamily="2" charset="-78"/>
            </a:endParaRPr>
          </a:p>
        </p:txBody>
      </p:sp>
      <p:sp>
        <p:nvSpPr>
          <p:cNvPr id="4" name="Rectangle 3">
            <a:extLst>
              <a:ext uri="{FF2B5EF4-FFF2-40B4-BE49-F238E27FC236}">
                <a16:creationId xmlns:a16="http://schemas.microsoft.com/office/drawing/2014/main" id="{F1F40692-C510-4DF9-A665-FD0F4FBB36F8}"/>
              </a:ext>
            </a:extLst>
          </p:cNvPr>
          <p:cNvSpPr/>
          <p:nvPr/>
        </p:nvSpPr>
        <p:spPr>
          <a:xfrm>
            <a:off x="8575332" y="4273101"/>
            <a:ext cx="1943161" cy="461665"/>
          </a:xfrm>
          <a:prstGeom prst="rect">
            <a:avLst/>
          </a:prstGeom>
          <a:solidFill>
            <a:schemeClr val="accent1">
              <a:lumMod val="60000"/>
              <a:lumOff val="40000"/>
            </a:schemeClr>
          </a:solidFill>
        </p:spPr>
        <p:txBody>
          <a:bodyPr wrap="none">
            <a:spAutoFit/>
          </a:bodyPr>
          <a:lstStyle/>
          <a:p>
            <a:r>
              <a:rPr lang="en-US" sz="2400" dirty="0">
                <a:solidFill>
                  <a:srgbClr val="FFFF00"/>
                </a:solidFill>
                <a:cs typeface="B Koodak" panose="00000700000000000000" pitchFamily="2" charset="-78"/>
              </a:rPr>
              <a:t>٤</a:t>
            </a:r>
            <a:r>
              <a:rPr lang="fa-IR" sz="2400" dirty="0">
                <a:solidFill>
                  <a:srgbClr val="FFFF00"/>
                </a:solidFill>
                <a:cs typeface="B Koodak" panose="00000700000000000000" pitchFamily="2" charset="-78"/>
              </a:rPr>
              <a:t>ــ ميان رشته ای</a:t>
            </a:r>
          </a:p>
        </p:txBody>
      </p:sp>
      <p:sp>
        <p:nvSpPr>
          <p:cNvPr id="5" name="Rectangle 4">
            <a:extLst>
              <a:ext uri="{FF2B5EF4-FFF2-40B4-BE49-F238E27FC236}">
                <a16:creationId xmlns:a16="http://schemas.microsoft.com/office/drawing/2014/main" id="{0D51AD3D-A828-48E6-8E2C-D8651C7AB935}"/>
              </a:ext>
            </a:extLst>
          </p:cNvPr>
          <p:cNvSpPr/>
          <p:nvPr/>
        </p:nvSpPr>
        <p:spPr>
          <a:xfrm>
            <a:off x="8286792" y="3577535"/>
            <a:ext cx="2231701" cy="461665"/>
          </a:xfrm>
          <a:prstGeom prst="rect">
            <a:avLst/>
          </a:prstGeom>
          <a:solidFill>
            <a:schemeClr val="accent1">
              <a:lumMod val="40000"/>
              <a:lumOff val="60000"/>
            </a:schemeClr>
          </a:solidFill>
        </p:spPr>
        <p:txBody>
          <a:bodyPr wrap="none">
            <a:spAutoFit/>
          </a:bodyPr>
          <a:lstStyle/>
          <a:p>
            <a:r>
              <a:rPr lang="en-US" sz="2400" dirty="0">
                <a:solidFill>
                  <a:srgbClr val="DEA900"/>
                </a:solidFill>
                <a:latin typeface="Calibri" panose="020F0502020204030204" pitchFamily="34" charset="0"/>
                <a:ea typeface="Calibri" panose="020F0502020204030204" pitchFamily="34" charset="0"/>
                <a:cs typeface="B Koodak" panose="00000700000000000000" pitchFamily="2" charset="-78"/>
              </a:rPr>
              <a:t>٣</a:t>
            </a:r>
            <a:r>
              <a:rPr lang="fa-IR" sz="2400" dirty="0">
                <a:solidFill>
                  <a:srgbClr val="DEA900"/>
                </a:solidFill>
                <a:latin typeface="Calibri" panose="020F0502020204030204" pitchFamily="34" charset="0"/>
                <a:ea typeface="Calibri" panose="020F0502020204030204" pitchFamily="34" charset="0"/>
                <a:cs typeface="B Koodak" panose="00000700000000000000" pitchFamily="2" charset="-78"/>
              </a:rPr>
              <a:t>ــ رشته های مکمل</a:t>
            </a:r>
            <a:endParaRPr lang="fa-IR" sz="2400" dirty="0">
              <a:solidFill>
                <a:srgbClr val="DEA900"/>
              </a:solidFill>
              <a:cs typeface="B Koodak" panose="00000700000000000000" pitchFamily="2" charset="-78"/>
            </a:endParaRPr>
          </a:p>
        </p:txBody>
      </p:sp>
      <p:sp>
        <p:nvSpPr>
          <p:cNvPr id="6" name="Rectangle 5">
            <a:extLst>
              <a:ext uri="{FF2B5EF4-FFF2-40B4-BE49-F238E27FC236}">
                <a16:creationId xmlns:a16="http://schemas.microsoft.com/office/drawing/2014/main" id="{71D59A0E-446F-4DD3-B5EE-FDADE0784474}"/>
              </a:ext>
            </a:extLst>
          </p:cNvPr>
          <p:cNvSpPr/>
          <p:nvPr/>
        </p:nvSpPr>
        <p:spPr>
          <a:xfrm>
            <a:off x="7761007" y="4952566"/>
            <a:ext cx="2757486" cy="461665"/>
          </a:xfrm>
          <a:prstGeom prst="rect">
            <a:avLst/>
          </a:prstGeom>
          <a:solidFill>
            <a:schemeClr val="accent1">
              <a:lumMod val="75000"/>
            </a:schemeClr>
          </a:solidFill>
        </p:spPr>
        <p:txBody>
          <a:bodyPr wrap="none">
            <a:spAutoFit/>
          </a:bodyPr>
          <a:lstStyle/>
          <a:p>
            <a:r>
              <a:rPr lang="en-US" sz="2400" dirty="0">
                <a:solidFill>
                  <a:srgbClr val="FFFF00"/>
                </a:solidFill>
                <a:latin typeface="Calibri" panose="020F0502020204030204" pitchFamily="34" charset="0"/>
                <a:ea typeface="Calibri" panose="020F0502020204030204" pitchFamily="34" charset="0"/>
                <a:cs typeface="B Koodak" panose="00000700000000000000" pitchFamily="2" charset="-78"/>
              </a:rPr>
              <a:t>٥</a:t>
            </a:r>
            <a:r>
              <a:rPr lang="fa-IR" sz="2400" dirty="0">
                <a:solidFill>
                  <a:srgbClr val="FFFF00"/>
                </a:solidFill>
                <a:latin typeface="Calibri" panose="020F0502020204030204" pitchFamily="34" charset="0"/>
                <a:ea typeface="Calibri" panose="020F0502020204030204" pitchFamily="34" charset="0"/>
                <a:cs typeface="B Koodak" panose="00000700000000000000" pitchFamily="2" charset="-78"/>
              </a:rPr>
              <a:t>ــ الگوی روز تلفيق شده</a:t>
            </a:r>
            <a:endParaRPr lang="fa-IR" sz="2400" dirty="0">
              <a:solidFill>
                <a:srgbClr val="FFFF00"/>
              </a:solidFill>
              <a:cs typeface="B Koodak" panose="00000700000000000000" pitchFamily="2" charset="-78"/>
            </a:endParaRPr>
          </a:p>
        </p:txBody>
      </p:sp>
      <p:sp>
        <p:nvSpPr>
          <p:cNvPr id="7" name="Rectangle 6">
            <a:extLst>
              <a:ext uri="{FF2B5EF4-FFF2-40B4-BE49-F238E27FC236}">
                <a16:creationId xmlns:a16="http://schemas.microsoft.com/office/drawing/2014/main" id="{5F997700-2803-4271-B81B-B5F5E4E50CE2}"/>
              </a:ext>
            </a:extLst>
          </p:cNvPr>
          <p:cNvSpPr/>
          <p:nvPr/>
        </p:nvSpPr>
        <p:spPr>
          <a:xfrm>
            <a:off x="4735623" y="195084"/>
            <a:ext cx="2802580" cy="707886"/>
          </a:xfrm>
          <a:prstGeom prst="rect">
            <a:avLst/>
          </a:prstGeom>
        </p:spPr>
        <p:txBody>
          <a:bodyPr wrap="square">
            <a:spAutoFit/>
          </a:bodyPr>
          <a:lstStyle/>
          <a:p>
            <a:pPr algn="ctr"/>
            <a:r>
              <a:rPr lang="fa-IR" sz="4000" b="1" dirty="0">
                <a:solidFill>
                  <a:srgbClr val="00B050"/>
                </a:solidFill>
                <a:ea typeface="Calibri" panose="020F0502020204030204" pitchFamily="34" charset="0"/>
                <a:cs typeface="B Koodak" panose="00000700000000000000" pitchFamily="2" charset="-78"/>
              </a:rPr>
              <a:t>انواع تلفيق</a:t>
            </a:r>
            <a:endParaRPr lang="fa-IR" sz="4000" dirty="0">
              <a:solidFill>
                <a:srgbClr val="00B050"/>
              </a:solidFill>
              <a:cs typeface="B Koodak" panose="00000700000000000000" pitchFamily="2" charset="-78"/>
            </a:endParaRPr>
          </a:p>
        </p:txBody>
      </p:sp>
      <p:sp>
        <p:nvSpPr>
          <p:cNvPr id="8" name="Rectangle 7">
            <a:extLst>
              <a:ext uri="{FF2B5EF4-FFF2-40B4-BE49-F238E27FC236}">
                <a16:creationId xmlns:a16="http://schemas.microsoft.com/office/drawing/2014/main" id="{5431DFF2-9E5B-492A-9D22-A07D6417BD7B}"/>
              </a:ext>
            </a:extLst>
          </p:cNvPr>
          <p:cNvSpPr/>
          <p:nvPr/>
        </p:nvSpPr>
        <p:spPr>
          <a:xfrm>
            <a:off x="1332999" y="1194238"/>
            <a:ext cx="9607827" cy="707886"/>
          </a:xfrm>
          <a:prstGeom prst="rect">
            <a:avLst/>
          </a:prstGeom>
          <a:solidFill>
            <a:schemeClr val="accent1">
              <a:lumMod val="60000"/>
              <a:lumOff val="40000"/>
            </a:schemeClr>
          </a:solidFill>
        </p:spPr>
        <p:txBody>
          <a:bodyPr wrap="square">
            <a:spAutoFit/>
          </a:bodyPr>
          <a:lstStyle/>
          <a:p>
            <a:pPr algn="r" rtl="1"/>
            <a:r>
              <a:rPr lang="fa-IR" sz="2000" dirty="0">
                <a:solidFill>
                  <a:srgbClr val="181717"/>
                </a:solidFill>
                <a:ea typeface="Calibri" panose="020F0502020204030204" pitchFamily="34" charset="0"/>
                <a:cs typeface="B Koodak" panose="00000700000000000000" pitchFamily="2" charset="-78"/>
              </a:rPr>
              <a:t>جی کوبز (</a:t>
            </a:r>
            <a:r>
              <a:rPr lang="en-US" sz="2000" dirty="0">
                <a:solidFill>
                  <a:srgbClr val="181717"/>
                </a:solidFill>
                <a:latin typeface="Calibri" panose="020F0502020204030204" pitchFamily="34" charset="0"/>
                <a:ea typeface="Calibri" panose="020F0502020204030204" pitchFamily="34" charset="0"/>
                <a:cs typeface="B Koodak" panose="00000700000000000000" pitchFamily="2" charset="-78"/>
              </a:rPr>
              <a:t>١٩٨٩</a:t>
            </a: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 از صاحب نظران حوزه ی برنامه ی درسی، به ويژه در مباحث مربوط به تلفيق برنامه ی درسی است. وی شش نوع سازماندهی برنامه ی درسی معرفی کرده است</a:t>
            </a:r>
            <a:endParaRPr lang="fa-IR" sz="2000" dirty="0">
              <a:cs typeface="B Koodak" panose="00000700000000000000" pitchFamily="2" charset="-78"/>
            </a:endParaRPr>
          </a:p>
        </p:txBody>
      </p:sp>
      <p:sp>
        <p:nvSpPr>
          <p:cNvPr id="9" name="Rectangle 8">
            <a:extLst>
              <a:ext uri="{FF2B5EF4-FFF2-40B4-BE49-F238E27FC236}">
                <a16:creationId xmlns:a16="http://schemas.microsoft.com/office/drawing/2014/main" id="{71D59A0E-446F-4DD3-B5EE-FDADE0784474}"/>
              </a:ext>
            </a:extLst>
          </p:cNvPr>
          <p:cNvSpPr/>
          <p:nvPr/>
        </p:nvSpPr>
        <p:spPr>
          <a:xfrm>
            <a:off x="8575332" y="5619246"/>
            <a:ext cx="1943161" cy="461665"/>
          </a:xfrm>
          <a:prstGeom prst="rect">
            <a:avLst/>
          </a:prstGeom>
          <a:solidFill>
            <a:schemeClr val="accent1">
              <a:lumMod val="50000"/>
            </a:schemeClr>
          </a:solidFill>
        </p:spPr>
        <p:txBody>
          <a:bodyPr wrap="square">
            <a:spAutoFit/>
          </a:bodyPr>
          <a:lstStyle/>
          <a:p>
            <a:pPr algn="r"/>
            <a:r>
              <a:rPr lang="fa-IR" sz="2400" dirty="0" smtClean="0">
                <a:solidFill>
                  <a:srgbClr val="FFFF00"/>
                </a:solidFill>
                <a:latin typeface="Calibri" panose="020F0502020204030204" pitchFamily="34" charset="0"/>
                <a:ea typeface="Calibri" panose="020F0502020204030204" pitchFamily="34" charset="0"/>
                <a:cs typeface="B Koodak" panose="00000700000000000000" pitchFamily="2" charset="-78"/>
              </a:rPr>
              <a:t>6ــ برنامه کامل</a:t>
            </a:r>
            <a:endParaRPr lang="fa-IR" sz="2400" dirty="0">
              <a:solidFill>
                <a:srgbClr val="FFFF00"/>
              </a:solidFill>
              <a:cs typeface="B Koodak" panose="00000700000000000000" pitchFamily="2" charset="-78"/>
            </a:endParaRPr>
          </a:p>
        </p:txBody>
      </p:sp>
    </p:spTree>
    <p:extLst>
      <p:ext uri="{BB962C8B-B14F-4D97-AF65-F5344CB8AC3E}">
        <p14:creationId xmlns:p14="http://schemas.microsoft.com/office/powerpoint/2010/main" val="78150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childTnLst>
                          </p:cTn>
                        </p:par>
                        <p:par>
                          <p:cTn id="20" fill="hold">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500"/>
                                        <p:tgtEl>
                                          <p:spTgt spid="3"/>
                                        </p:tgtEl>
                                      </p:cBhvr>
                                    </p:animEffect>
                                  </p:childTnLst>
                                </p:cTn>
                              </p:par>
                            </p:childTnLst>
                          </p:cTn>
                        </p:par>
                        <p:par>
                          <p:cTn id="24" fill="hold">
                            <p:stCondLst>
                              <p:cond delay="1000"/>
                            </p:stCondLst>
                            <p:childTnLst>
                              <p:par>
                                <p:cTn id="25" presetID="22" presetClass="entr" presetSubtype="2"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p:stCondLst>
                              <p:cond delay="1500"/>
                            </p:stCondLst>
                            <p:childTnLst>
                              <p:par>
                                <p:cTn id="29" presetID="22" presetClass="entr" presetSubtype="2"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500"/>
                                        <p:tgtEl>
                                          <p:spTgt spid="4"/>
                                        </p:tgtEl>
                                      </p:cBhvr>
                                    </p:animEffect>
                                  </p:childTnLst>
                                </p:cTn>
                              </p:par>
                            </p:childTnLst>
                          </p:cTn>
                        </p:par>
                        <p:par>
                          <p:cTn id="32" fill="hold">
                            <p:stCondLst>
                              <p:cond delay="2000"/>
                            </p:stCondLst>
                            <p:childTnLst>
                              <p:par>
                                <p:cTn id="33" presetID="2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right)">
                                      <p:cBhvr>
                                        <p:cTn id="35" dur="500"/>
                                        <p:tgtEl>
                                          <p:spTgt spid="6"/>
                                        </p:tgtEl>
                                      </p:cBhvr>
                                    </p:animEffect>
                                  </p:childTnLst>
                                </p:cTn>
                              </p:par>
                            </p:childTnLst>
                          </p:cTn>
                        </p:par>
                        <p:par>
                          <p:cTn id="36" fill="hold">
                            <p:stCondLst>
                              <p:cond delay="2500"/>
                            </p:stCondLst>
                            <p:childTnLst>
                              <p:par>
                                <p:cTn id="37" presetID="22" presetClass="entr" presetSubtype="2"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D64E81-DA89-4686-9676-19EF585FEA71}"/>
              </a:ext>
            </a:extLst>
          </p:cNvPr>
          <p:cNvSpPr/>
          <p:nvPr/>
        </p:nvSpPr>
        <p:spPr>
          <a:xfrm>
            <a:off x="1290950" y="630409"/>
            <a:ext cx="9610098" cy="138499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rtl="1"/>
            <a:r>
              <a:rPr lang="fa-IR" sz="2800" dirty="0">
                <a:solidFill>
                  <a:srgbClr val="181717"/>
                </a:solidFill>
                <a:ea typeface="Calibri" panose="020F0502020204030204" pitchFamily="34" charset="0"/>
                <a:cs typeface="B Koodak" panose="00000700000000000000" pitchFamily="2" charset="-78"/>
              </a:rPr>
              <a:t>علاوه بر نقد برنامه های درسی رشته ای، پيش بينی فوايد احتمالی برای </a:t>
            </a:r>
            <a:r>
              <a:rPr lang="fa-IR" sz="2800" dirty="0" smtClean="0">
                <a:solidFill>
                  <a:srgbClr val="181717"/>
                </a:solidFill>
                <a:ea typeface="Calibri" panose="020F0502020204030204" pitchFamily="34" charset="0"/>
                <a:cs typeface="B Koodak" panose="00000700000000000000" pitchFamily="2" charset="-78"/>
              </a:rPr>
              <a:t>برنامه های </a:t>
            </a:r>
            <a:r>
              <a:rPr lang="fa-IR" sz="2800" dirty="0">
                <a:solidFill>
                  <a:srgbClr val="181717"/>
                </a:solidFill>
                <a:ea typeface="Calibri" panose="020F0502020204030204" pitchFamily="34" charset="0"/>
                <a:cs typeface="B Koodak" panose="00000700000000000000" pitchFamily="2" charset="-78"/>
              </a:rPr>
              <a:t>تلفيقی نيز موجب گسترش توجه به اين نوع برنامه ها شده است که برای مثال می توان به چند جنبه ی آن اشاره </a:t>
            </a:r>
            <a:r>
              <a:rPr lang="fa-IR" sz="2800" dirty="0" smtClean="0">
                <a:solidFill>
                  <a:srgbClr val="181717"/>
                </a:solidFill>
                <a:ea typeface="Calibri" panose="020F0502020204030204" pitchFamily="34" charset="0"/>
                <a:cs typeface="B Koodak" panose="00000700000000000000" pitchFamily="2" charset="-78"/>
              </a:rPr>
              <a:t>کرد:</a:t>
            </a:r>
            <a:endParaRPr lang="fa-IR" sz="2800" dirty="0">
              <a:cs typeface="B Koodak" panose="00000700000000000000" pitchFamily="2" charset="-78"/>
            </a:endParaRPr>
          </a:p>
        </p:txBody>
      </p:sp>
      <p:sp>
        <p:nvSpPr>
          <p:cNvPr id="3" name="Rectangle 2">
            <a:extLst>
              <a:ext uri="{FF2B5EF4-FFF2-40B4-BE49-F238E27FC236}">
                <a16:creationId xmlns:a16="http://schemas.microsoft.com/office/drawing/2014/main" id="{D8397899-3500-4F92-89BE-01AB5C011310}"/>
              </a:ext>
            </a:extLst>
          </p:cNvPr>
          <p:cNvSpPr/>
          <p:nvPr/>
        </p:nvSpPr>
        <p:spPr>
          <a:xfrm>
            <a:off x="1510747" y="2425864"/>
            <a:ext cx="9170505" cy="3043269"/>
          </a:xfrm>
          <a:prstGeom prst="rect">
            <a:avLst/>
          </a:prstGeom>
        </p:spPr>
        <p:txBody>
          <a:bodyPr wrap="square">
            <a:spAutoFit/>
          </a:bodyPr>
          <a:lstStyle/>
          <a:p>
            <a:pPr marL="1270" marR="33020" indent="324485" algn="r" rtl="1">
              <a:lnSpc>
                <a:spcPct val="124000"/>
              </a:lnSpc>
              <a:spcAft>
                <a:spcPts val="25"/>
              </a:spcAft>
            </a:pPr>
            <a:r>
              <a:rPr lang="en-US" sz="2800" dirty="0">
                <a:solidFill>
                  <a:srgbClr val="181717"/>
                </a:solidFill>
                <a:latin typeface="Calibri" panose="020F0502020204030204" pitchFamily="34" charset="0"/>
                <a:ea typeface="Calibri" panose="020F0502020204030204" pitchFamily="34" charset="0"/>
                <a:cs typeface="B Koodak" panose="00000700000000000000" pitchFamily="2" charset="-78"/>
              </a:rPr>
              <a:t>١</a:t>
            </a:r>
            <a:r>
              <a:rPr lang="fa-IR" sz="2800" dirty="0">
                <a:solidFill>
                  <a:srgbClr val="181717"/>
                </a:solidFill>
                <a:latin typeface="Calibri" panose="020F0502020204030204" pitchFamily="34" charset="0"/>
                <a:ea typeface="Calibri" panose="020F0502020204030204" pitchFamily="34" charset="0"/>
                <a:cs typeface="B Koodak" panose="00000700000000000000" pitchFamily="2" charset="-78"/>
              </a:rPr>
              <a:t>ــ تحقق شرايط يادگيری  مؤثر در پرتو برنامه ی درسی تلفيقی ممکن می شود. شرايط يادگيری مؤثر شامل موارد زير است:</a:t>
            </a:r>
          </a:p>
          <a:p>
            <a:pPr marL="1270" marR="33020" indent="324485" algn="r" rtl="1">
              <a:lnSpc>
                <a:spcPct val="124000"/>
              </a:lnSpc>
              <a:spcAft>
                <a:spcPts val="25"/>
              </a:spcAft>
            </a:pPr>
            <a:endParaRPr lang="en-US"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L="95250" marR="1457960" algn="r" rtl="1">
              <a:lnSpc>
                <a:spcPct val="122000"/>
              </a:lnSpc>
              <a:spcAft>
                <a:spcPts val="5"/>
              </a:spcAft>
            </a:pPr>
            <a:r>
              <a:rPr lang="fa-IR" sz="2800" b="1" dirty="0">
                <a:solidFill>
                  <a:srgbClr val="FF0000"/>
                </a:solidFill>
                <a:latin typeface="Calibri" panose="020F0502020204030204" pitchFamily="34" charset="0"/>
                <a:ea typeface="Calibri" panose="020F0502020204030204" pitchFamily="34" charset="0"/>
                <a:cs typeface="B Lotus" panose="00000400000000000000" pitchFamily="2" charset="-78"/>
              </a:rPr>
              <a:t>اوّل:</a:t>
            </a:r>
            <a:r>
              <a:rPr lang="fa-IR" sz="2800" dirty="0">
                <a:solidFill>
                  <a:srgbClr val="FF0000"/>
                </a:solidFill>
                <a:latin typeface="Calibri" panose="020F0502020204030204" pitchFamily="34" charset="0"/>
                <a:ea typeface="Calibri" panose="020F0502020204030204" pitchFamily="34" charset="0"/>
                <a:cs typeface="B Lotus" panose="00000400000000000000" pitchFamily="2" charset="-78"/>
              </a:rPr>
              <a:t> </a:t>
            </a:r>
            <a:r>
              <a:rPr lang="fa-IR" sz="2800" dirty="0">
                <a:solidFill>
                  <a:srgbClr val="181717"/>
                </a:solidFill>
                <a:latin typeface="Calibri" panose="020F0502020204030204" pitchFamily="34" charset="0"/>
                <a:ea typeface="Calibri" panose="020F0502020204030204" pitchFamily="34" charset="0"/>
                <a:cs typeface="B Lotus" panose="00000400000000000000" pitchFamily="2" charset="-78"/>
              </a:rPr>
              <a:t>يادگيری درباره ی مسائل کاملاً مرتبط با يادگيرنده باشد</a:t>
            </a:r>
          </a:p>
          <a:p>
            <a:pPr marL="95250" marR="1457960" algn="r" rtl="1">
              <a:lnSpc>
                <a:spcPct val="122000"/>
              </a:lnSpc>
              <a:spcAft>
                <a:spcPts val="5"/>
              </a:spcAft>
            </a:pPr>
            <a:r>
              <a:rPr lang="fa-IR" sz="2800" b="1" dirty="0">
                <a:solidFill>
                  <a:srgbClr val="FF0000"/>
                </a:solidFill>
                <a:latin typeface="Calibri" panose="020F0502020204030204" pitchFamily="34" charset="0"/>
                <a:ea typeface="Calibri" panose="020F0502020204030204" pitchFamily="34" charset="0"/>
                <a:cs typeface="B Lotus" panose="00000400000000000000" pitchFamily="2" charset="-78"/>
              </a:rPr>
              <a:t>دوم:</a:t>
            </a:r>
            <a:r>
              <a:rPr lang="fa-IR" sz="2800" dirty="0">
                <a:solidFill>
                  <a:srgbClr val="FF0000"/>
                </a:solidFill>
                <a:latin typeface="Calibri" panose="020F0502020204030204" pitchFamily="34" charset="0"/>
                <a:ea typeface="Calibri" panose="020F0502020204030204" pitchFamily="34" charset="0"/>
                <a:cs typeface="B Lotus" panose="00000400000000000000" pitchFamily="2" charset="-78"/>
              </a:rPr>
              <a:t> </a:t>
            </a:r>
            <a:r>
              <a:rPr lang="fa-IR" sz="2800" dirty="0">
                <a:solidFill>
                  <a:srgbClr val="181717"/>
                </a:solidFill>
                <a:latin typeface="Calibri" panose="020F0502020204030204" pitchFamily="34" charset="0"/>
                <a:ea typeface="Calibri" panose="020F0502020204030204" pitchFamily="34" charset="0"/>
                <a:cs typeface="B Lotus" panose="00000400000000000000" pitchFamily="2" charset="-78"/>
              </a:rPr>
              <a:t>به جنبه های اساسی و حياتی جهان مربوط باشد</a:t>
            </a:r>
            <a:r>
              <a:rPr lang="fa-IR" sz="2800" dirty="0" smtClean="0">
                <a:solidFill>
                  <a:srgbClr val="181717"/>
                </a:solidFill>
                <a:latin typeface="Calibri" panose="020F0502020204030204" pitchFamily="34" charset="0"/>
                <a:ea typeface="Calibri" panose="020F0502020204030204" pitchFamily="34" charset="0"/>
                <a:cs typeface="B Lotus" panose="00000400000000000000" pitchFamily="2" charset="-78"/>
              </a:rPr>
              <a:t>؛</a:t>
            </a:r>
            <a:endParaRPr lang="fa-IR" sz="2800" b="1" dirty="0">
              <a:solidFill>
                <a:srgbClr val="181717"/>
              </a:solidFill>
              <a:latin typeface="Calibri" panose="020F0502020204030204" pitchFamily="34" charset="0"/>
              <a:ea typeface="Calibri" panose="020F0502020204030204" pitchFamily="34" charset="0"/>
              <a:cs typeface="B Lotus" panose="00000400000000000000" pitchFamily="2" charset="-78"/>
            </a:endParaRPr>
          </a:p>
          <a:p>
            <a:pPr marL="95250" marR="1457960" algn="r" rtl="1">
              <a:lnSpc>
                <a:spcPct val="122000"/>
              </a:lnSpc>
              <a:spcAft>
                <a:spcPts val="5"/>
              </a:spcAft>
            </a:pPr>
            <a:r>
              <a:rPr lang="fa-IR" sz="2800" b="1" dirty="0">
                <a:solidFill>
                  <a:srgbClr val="FF0000"/>
                </a:solidFill>
                <a:latin typeface="Calibri" panose="020F0502020204030204" pitchFamily="34" charset="0"/>
                <a:ea typeface="Calibri" panose="020F0502020204030204" pitchFamily="34" charset="0"/>
                <a:cs typeface="B Lotus" panose="00000400000000000000" pitchFamily="2" charset="-78"/>
              </a:rPr>
              <a:t>سوم:</a:t>
            </a:r>
            <a:r>
              <a:rPr lang="fa-IR" sz="2800" dirty="0">
                <a:solidFill>
                  <a:srgbClr val="FF0000"/>
                </a:solidFill>
                <a:latin typeface="Calibri" panose="020F0502020204030204" pitchFamily="34" charset="0"/>
                <a:ea typeface="Calibri" panose="020F0502020204030204" pitchFamily="34" charset="0"/>
                <a:cs typeface="B Lotus" panose="00000400000000000000" pitchFamily="2" charset="-78"/>
              </a:rPr>
              <a:t> </a:t>
            </a:r>
            <a:r>
              <a:rPr lang="fa-IR" sz="2800" dirty="0">
                <a:solidFill>
                  <a:srgbClr val="181717"/>
                </a:solidFill>
                <a:latin typeface="Calibri" panose="020F0502020204030204" pitchFamily="34" charset="0"/>
                <a:ea typeface="Calibri" panose="020F0502020204030204" pitchFamily="34" charset="0"/>
                <a:cs typeface="B Lotus" panose="00000400000000000000" pitchFamily="2" charset="-78"/>
              </a:rPr>
              <a:t>پويايی و خلاقيت يادگيرنده را افزايش دهد.</a:t>
            </a:r>
            <a:endParaRPr lang="en-US" sz="2000" dirty="0">
              <a:solidFill>
                <a:srgbClr val="000000"/>
              </a:solidFill>
              <a:effectLst/>
              <a:latin typeface="Calibri" panose="020F0502020204030204" pitchFamily="34" charset="0"/>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233995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right)">
                                      <p:cBhvr>
                                        <p:cTn id="19" dur="500"/>
                                        <p:tgtEl>
                                          <p:spTgt spid="3">
                                            <p:txEl>
                                              <p:pRg st="2" end="2"/>
                                            </p:txEl>
                                          </p:spTgt>
                                        </p:tgtEl>
                                      </p:cBhvr>
                                    </p:animEffect>
                                  </p:childTnLst>
                                </p:cTn>
                              </p:par>
                            </p:childTnLst>
                          </p:cTn>
                        </p:par>
                        <p:par>
                          <p:cTn id="20" fill="hold">
                            <p:stCondLst>
                              <p:cond delay="500"/>
                            </p:stCondLst>
                            <p:childTnLst>
                              <p:par>
                                <p:cTn id="21" presetID="22" presetClass="entr" presetSubtype="2"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right)">
                                      <p:cBhvr>
                                        <p:cTn id="23" dur="500"/>
                                        <p:tgtEl>
                                          <p:spTgt spid="3">
                                            <p:txEl>
                                              <p:pRg st="3" end="3"/>
                                            </p:txEl>
                                          </p:spTgt>
                                        </p:tgtEl>
                                      </p:cBhvr>
                                    </p:animEffect>
                                  </p:childTnLst>
                                </p:cTn>
                              </p:par>
                            </p:childTnLst>
                          </p:cTn>
                        </p:par>
                        <p:par>
                          <p:cTn id="24" fill="hold">
                            <p:stCondLst>
                              <p:cond delay="1000"/>
                            </p:stCondLst>
                            <p:childTnLst>
                              <p:par>
                                <p:cTn id="25" presetID="22" presetClass="entr" presetSubtype="2"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FE4BA1-117C-49ED-8161-A4F06BD69393}"/>
              </a:ext>
            </a:extLst>
          </p:cNvPr>
          <p:cNvSpPr/>
          <p:nvPr/>
        </p:nvSpPr>
        <p:spPr>
          <a:xfrm>
            <a:off x="1772540" y="2166538"/>
            <a:ext cx="8646919" cy="1754326"/>
          </a:xfrm>
          <a:prstGeom prst="rect">
            <a:avLst/>
          </a:prstGeom>
          <a:noFill/>
        </p:spPr>
        <p:txBody>
          <a:bodyPr wrap="none" lIns="91440" tIns="45720" rIns="91440" bIns="45720">
            <a:spAutoFit/>
          </a:bodyPr>
          <a:lstStyle/>
          <a:p>
            <a:pPr algn="ctr"/>
            <a:r>
              <a:rPr lang="fa-IR" sz="5400" dirty="0">
                <a:ln w="0"/>
                <a:effectLst>
                  <a:outerShdw blurRad="38100" dist="38100" dir="2700000" algn="tl">
                    <a:srgbClr val="000000">
                      <a:alpha val="43137"/>
                    </a:srgbClr>
                  </a:outerShdw>
                </a:effectLst>
                <a:cs typeface="B Jadid" panose="00000700000000000000" pitchFamily="2" charset="-78"/>
              </a:rPr>
              <a:t>روش آموزش مطالعات اجتماعی </a:t>
            </a:r>
          </a:p>
          <a:p>
            <a:pPr algn="ctr"/>
            <a:endParaRPr lang="en-US" sz="5400" dirty="0">
              <a:ln w="0"/>
              <a:solidFill>
                <a:srgbClr val="FFFF00"/>
              </a:solidFill>
              <a:effectLst>
                <a:outerShdw blurRad="38100" dist="38100" dir="2700000" algn="tl">
                  <a:srgbClr val="000000">
                    <a:alpha val="43137"/>
                  </a:srgbClr>
                </a:outerShdw>
              </a:effectLst>
              <a:cs typeface="B Jadid" panose="00000700000000000000" pitchFamily="2" charset="-78"/>
            </a:endParaRPr>
          </a:p>
        </p:txBody>
      </p:sp>
      <p:sp>
        <p:nvSpPr>
          <p:cNvPr id="3" name="TextBox 2">
            <a:extLst>
              <a:ext uri="{FF2B5EF4-FFF2-40B4-BE49-F238E27FC236}">
                <a16:creationId xmlns:a16="http://schemas.microsoft.com/office/drawing/2014/main" id="{81D310A6-B849-4FDC-A421-D54340B89C2D}"/>
              </a:ext>
            </a:extLst>
          </p:cNvPr>
          <p:cNvSpPr txBox="1"/>
          <p:nvPr/>
        </p:nvSpPr>
        <p:spPr>
          <a:xfrm>
            <a:off x="3680226" y="4174436"/>
            <a:ext cx="6739233" cy="1938992"/>
          </a:xfrm>
          <a:prstGeom prst="rect">
            <a:avLst/>
          </a:prstGeom>
          <a:noFill/>
        </p:spPr>
        <p:txBody>
          <a:bodyPr wrap="square" rtlCol="1">
            <a:spAutoFit/>
          </a:bodyPr>
          <a:lstStyle/>
          <a:p>
            <a:r>
              <a:rPr lang="fa-IR" sz="4000" dirty="0">
                <a:solidFill>
                  <a:srgbClr val="FF0000"/>
                </a:solidFill>
                <a:cs typeface="B Jadid" panose="00000700000000000000" pitchFamily="2" charset="-78"/>
              </a:rPr>
              <a:t>نام استاد : پیرو نذیر </a:t>
            </a:r>
          </a:p>
          <a:p>
            <a:endParaRPr lang="fa-IR" sz="4000" dirty="0">
              <a:solidFill>
                <a:srgbClr val="FF0000"/>
              </a:solidFill>
              <a:cs typeface="B Jadid" panose="00000700000000000000" pitchFamily="2" charset="-78"/>
            </a:endParaRPr>
          </a:p>
          <a:p>
            <a:r>
              <a:rPr lang="fa-IR" sz="4000" dirty="0">
                <a:solidFill>
                  <a:srgbClr val="FF0000"/>
                </a:solidFill>
                <a:cs typeface="B Jadid" panose="00000700000000000000" pitchFamily="2" charset="-78"/>
              </a:rPr>
              <a:t> </a:t>
            </a:r>
          </a:p>
        </p:txBody>
      </p:sp>
      <p:pic>
        <p:nvPicPr>
          <p:cNvPr id="5" name="Picture 4">
            <a:extLst>
              <a:ext uri="{FF2B5EF4-FFF2-40B4-BE49-F238E27FC236}">
                <a16:creationId xmlns:a16="http://schemas.microsoft.com/office/drawing/2014/main" id="{2E3D91BA-BFC2-4046-B45B-20B689D65AF3}"/>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20300" y="595459"/>
            <a:ext cx="1574031" cy="2008961"/>
          </a:xfrm>
          <a:prstGeom prst="rect">
            <a:avLst/>
          </a:prstGeom>
        </p:spPr>
      </p:pic>
    </p:spTree>
    <p:extLst>
      <p:ext uri="{BB962C8B-B14F-4D97-AF65-F5344CB8AC3E}">
        <p14:creationId xmlns:p14="http://schemas.microsoft.com/office/powerpoint/2010/main" val="168322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A73D6A-0C79-4973-90E1-0DA1623BB1B8}"/>
              </a:ext>
            </a:extLst>
          </p:cNvPr>
          <p:cNvSpPr txBox="1"/>
          <p:nvPr/>
        </p:nvSpPr>
        <p:spPr>
          <a:xfrm>
            <a:off x="2886891" y="850222"/>
            <a:ext cx="6096758" cy="584775"/>
          </a:xfrm>
          <a:prstGeom prst="rect">
            <a:avLst/>
          </a:prstGeom>
          <a:solidFill>
            <a:schemeClr val="tx2">
              <a:lumMod val="40000"/>
              <a:lumOff val="60000"/>
            </a:schemeClr>
          </a:solidFill>
        </p:spPr>
        <p:txBody>
          <a:bodyPr wrap="square" rtlCol="1">
            <a:spAutoFit/>
          </a:bodyPr>
          <a:lstStyle/>
          <a:p>
            <a:pPr algn="ctr"/>
            <a:r>
              <a:rPr lang="fa-IR" sz="3200" dirty="0">
                <a:cs typeface="B Koodak" panose="00000700000000000000" pitchFamily="2" charset="-78"/>
              </a:rPr>
              <a:t>پنج حوزه در </a:t>
            </a:r>
            <a:r>
              <a:rPr lang="fa-IR" sz="3200" dirty="0" smtClean="0">
                <a:cs typeface="B Koodak" panose="00000700000000000000" pitchFamily="2" charset="-78"/>
              </a:rPr>
              <a:t>حیطه </a:t>
            </a:r>
            <a:r>
              <a:rPr lang="fa-IR" sz="3200" dirty="0">
                <a:cs typeface="B Koodak" panose="00000700000000000000" pitchFamily="2" charset="-78"/>
              </a:rPr>
              <a:t>درشناخت </a:t>
            </a:r>
            <a:r>
              <a:rPr lang="fa-IR" sz="3200" dirty="0" smtClean="0">
                <a:cs typeface="B Koodak" panose="00000700000000000000" pitchFamily="2" charset="-78"/>
              </a:rPr>
              <a:t>عبارتست:  </a:t>
            </a:r>
            <a:endParaRPr lang="fa-IR" sz="3200" dirty="0">
              <a:cs typeface="B Koodak" panose="00000700000000000000" pitchFamily="2" charset="-78"/>
            </a:endParaRPr>
          </a:p>
        </p:txBody>
      </p:sp>
      <p:sp>
        <p:nvSpPr>
          <p:cNvPr id="3" name="Rectangle 2">
            <a:extLst>
              <a:ext uri="{FF2B5EF4-FFF2-40B4-BE49-F238E27FC236}">
                <a16:creationId xmlns:a16="http://schemas.microsoft.com/office/drawing/2014/main" id="{FF2610DA-6CFE-4EBE-9056-4F8D8AEC5A6B}"/>
              </a:ext>
            </a:extLst>
          </p:cNvPr>
          <p:cNvSpPr/>
          <p:nvPr/>
        </p:nvSpPr>
        <p:spPr>
          <a:xfrm>
            <a:off x="1431234" y="1899332"/>
            <a:ext cx="9724446" cy="3605859"/>
          </a:xfrm>
          <a:prstGeom prst="rect">
            <a:avLst/>
          </a:prstGeom>
        </p:spPr>
        <p:txBody>
          <a:bodyPr wrap="square">
            <a:spAutoFit/>
          </a:bodyPr>
          <a:lstStyle/>
          <a:p>
            <a:pPr marL="336550" indent="-6350" algn="r" rtl="1">
              <a:lnSpc>
                <a:spcPct val="107000"/>
              </a:lnSpc>
              <a:spcAft>
                <a:spcPts val="245"/>
              </a:spcAft>
            </a:pPr>
            <a:r>
              <a:rPr lang="en-US" sz="2400" dirty="0">
                <a:solidFill>
                  <a:srgbClr val="FF0000"/>
                </a:solidFill>
                <a:latin typeface="Calibri" panose="020F0502020204030204" pitchFamily="34" charset="0"/>
                <a:ea typeface="Calibri" panose="020F0502020204030204" pitchFamily="34" charset="0"/>
                <a:cs typeface="B Koodak" panose="00000700000000000000" pitchFamily="2" charset="-78"/>
              </a:rPr>
              <a:t>١</a:t>
            </a:r>
            <a:r>
              <a:rPr lang="fa-IR" sz="2400" dirty="0">
                <a:solidFill>
                  <a:srgbClr val="FF0000"/>
                </a:solidFill>
                <a:latin typeface="Calibri" panose="020F0502020204030204" pitchFamily="34" charset="0"/>
                <a:ea typeface="Calibri" panose="020F0502020204030204" pitchFamily="34" charset="0"/>
                <a:cs typeface="B Koodak" panose="00000700000000000000" pitchFamily="2" charset="-78"/>
              </a:rPr>
              <a:t>ــ زمان، تداوم و تغيير (جغرافيا)</a:t>
            </a:r>
          </a:p>
          <a:p>
            <a:pPr marL="336550" indent="-6350" algn="r" rtl="1">
              <a:lnSpc>
                <a:spcPct val="107000"/>
              </a:lnSpc>
              <a:spcAft>
                <a:spcPts val="245"/>
              </a:spcAft>
            </a:pPr>
            <a:endParaRPr lang="en-US" dirty="0" smtClean="0">
              <a:solidFill>
                <a:srgbClr val="FF0000"/>
              </a:solidFill>
              <a:latin typeface="Calibri" panose="020F0502020204030204" pitchFamily="34" charset="0"/>
              <a:ea typeface="Calibri" panose="020F0502020204030204" pitchFamily="34" charset="0"/>
              <a:cs typeface="B Koodak" panose="00000700000000000000" pitchFamily="2" charset="-78"/>
            </a:endParaRPr>
          </a:p>
          <a:p>
            <a:pPr marL="336550" indent="-6350" algn="r" rtl="1">
              <a:lnSpc>
                <a:spcPct val="107000"/>
              </a:lnSpc>
              <a:spcAft>
                <a:spcPts val="245"/>
              </a:spcAft>
            </a:pPr>
            <a:r>
              <a:rPr lang="en-US" sz="2400"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٢</a:t>
            </a:r>
            <a:r>
              <a:rPr lang="fa-IR" sz="2400"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ــ </a:t>
            </a:r>
            <a:r>
              <a:rPr lang="fa-IR" sz="2400" dirty="0">
                <a:solidFill>
                  <a:srgbClr val="FF0000"/>
                </a:solidFill>
                <a:latin typeface="Calibri" panose="020F0502020204030204" pitchFamily="34" charset="0"/>
                <a:ea typeface="Calibri" panose="020F0502020204030204" pitchFamily="34" charset="0"/>
                <a:cs typeface="B Koodak" panose="00000700000000000000" pitchFamily="2" charset="-78"/>
              </a:rPr>
              <a:t>مکان و فضا (تاريخ</a:t>
            </a:r>
            <a:r>
              <a:rPr lang="fa-IR" sz="2400"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a:t>
            </a:r>
          </a:p>
          <a:p>
            <a:pPr marL="336550" indent="-6350" algn="r" rtl="1">
              <a:lnSpc>
                <a:spcPct val="107000"/>
              </a:lnSpc>
              <a:spcAft>
                <a:spcPts val="245"/>
              </a:spcAft>
            </a:pPr>
            <a:endParaRPr lang="en-US" dirty="0">
              <a:solidFill>
                <a:srgbClr val="FF0000"/>
              </a:solidFill>
              <a:latin typeface="Calibri" panose="020F0502020204030204" pitchFamily="34" charset="0"/>
              <a:ea typeface="Calibri" panose="020F0502020204030204" pitchFamily="34" charset="0"/>
              <a:cs typeface="B Koodak" panose="00000700000000000000" pitchFamily="2" charset="-78"/>
            </a:endParaRPr>
          </a:p>
          <a:p>
            <a:pPr marL="1270" marR="990600" algn="r" rtl="1">
              <a:lnSpc>
                <a:spcPct val="124000"/>
              </a:lnSpc>
              <a:spcAft>
                <a:spcPts val="25"/>
              </a:spcAft>
            </a:pPr>
            <a:r>
              <a:rPr lang="fa-IR" sz="2400" dirty="0">
                <a:solidFill>
                  <a:srgbClr val="FF0000"/>
                </a:solidFill>
                <a:latin typeface="Calibri" panose="020F0502020204030204" pitchFamily="34" charset="0"/>
                <a:ea typeface="Calibri" panose="020F0502020204030204" pitchFamily="34" charset="0"/>
                <a:cs typeface="B Koodak" panose="00000700000000000000" pitchFamily="2" charset="-78"/>
              </a:rPr>
              <a:t> </a:t>
            </a:r>
            <a:r>
              <a:rPr lang="fa-IR" sz="2400"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    3 </a:t>
            </a:r>
            <a:r>
              <a:rPr lang="fa-IR" sz="2400" dirty="0">
                <a:solidFill>
                  <a:srgbClr val="FF0000"/>
                </a:solidFill>
                <a:latin typeface="Calibri" panose="020F0502020204030204" pitchFamily="34" charset="0"/>
                <a:ea typeface="Calibri" panose="020F0502020204030204" pitchFamily="34" charset="0"/>
                <a:cs typeface="B Koodak" panose="00000700000000000000" pitchFamily="2" charset="-78"/>
              </a:rPr>
              <a:t>ــ فرهنگ و هويت (جامعه شناسی، تاريخ، مردم شناسی و دين و اخلاق)</a:t>
            </a:r>
          </a:p>
          <a:p>
            <a:pPr marL="344170" marR="990600" indent="-342900" algn="r" rtl="1">
              <a:lnSpc>
                <a:spcPct val="124000"/>
              </a:lnSpc>
              <a:spcAft>
                <a:spcPts val="25"/>
              </a:spcAft>
              <a:buAutoNum type="arabicPlain" startAt="3"/>
            </a:pPr>
            <a:endParaRPr lang="en-US" dirty="0">
              <a:solidFill>
                <a:srgbClr val="FF0000"/>
              </a:solidFill>
              <a:latin typeface="Calibri" panose="020F0502020204030204" pitchFamily="34" charset="0"/>
              <a:ea typeface="Calibri" panose="020F0502020204030204" pitchFamily="34" charset="0"/>
              <a:cs typeface="B Koodak" panose="00000700000000000000" pitchFamily="2" charset="-78"/>
            </a:endParaRPr>
          </a:p>
          <a:p>
            <a:pPr marL="46990" marR="24765" algn="r" rtl="1">
              <a:lnSpc>
                <a:spcPct val="107000"/>
              </a:lnSpc>
              <a:spcAft>
                <a:spcPts val="265"/>
              </a:spcAft>
            </a:pPr>
            <a:r>
              <a:rPr lang="fa-IR" sz="2400"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     4ــ </a:t>
            </a:r>
            <a:r>
              <a:rPr lang="fa-IR" sz="2400" dirty="0">
                <a:solidFill>
                  <a:srgbClr val="FF0000"/>
                </a:solidFill>
                <a:latin typeface="Calibri" panose="020F0502020204030204" pitchFamily="34" charset="0"/>
                <a:ea typeface="Calibri" panose="020F0502020204030204" pitchFamily="34" charset="0"/>
                <a:cs typeface="B Koodak" panose="00000700000000000000" pitchFamily="2" charset="-78"/>
              </a:rPr>
              <a:t>نظام اجتماعی (علوم اجتماعی، جامعه شناسی، حقوق، علوم سياسی و دين و اخلاق</a:t>
            </a:r>
            <a:r>
              <a:rPr lang="fa-IR" sz="2400"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a:t>
            </a:r>
          </a:p>
          <a:p>
            <a:pPr marL="46990" marR="24765" algn="r" rtl="1">
              <a:lnSpc>
                <a:spcPct val="107000"/>
              </a:lnSpc>
              <a:spcAft>
                <a:spcPts val="265"/>
              </a:spcAft>
            </a:pPr>
            <a:endParaRPr lang="en-US" dirty="0">
              <a:solidFill>
                <a:srgbClr val="FF0000"/>
              </a:solidFill>
              <a:latin typeface="Calibri" panose="020F0502020204030204" pitchFamily="34" charset="0"/>
              <a:ea typeface="Calibri" panose="020F0502020204030204" pitchFamily="34" charset="0"/>
              <a:cs typeface="B Koodak" panose="00000700000000000000" pitchFamily="2" charset="-78"/>
            </a:endParaRPr>
          </a:p>
          <a:p>
            <a:pPr marL="1270" marR="33020" algn="r" rtl="1">
              <a:lnSpc>
                <a:spcPct val="124000"/>
              </a:lnSpc>
              <a:spcAft>
                <a:spcPts val="25"/>
              </a:spcAft>
            </a:pPr>
            <a:r>
              <a:rPr lang="en-US" sz="2400"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٥      </a:t>
            </a:r>
            <a:r>
              <a:rPr lang="fa-IR" sz="2400" dirty="0">
                <a:solidFill>
                  <a:srgbClr val="FF0000"/>
                </a:solidFill>
                <a:latin typeface="Calibri" panose="020F0502020204030204" pitchFamily="34" charset="0"/>
                <a:ea typeface="Calibri" panose="020F0502020204030204" pitchFamily="34" charset="0"/>
                <a:cs typeface="B Koodak" panose="00000700000000000000" pitchFamily="2" charset="-78"/>
              </a:rPr>
              <a:t>ــ منابع و فعاليت های اقتصادی (اقتصاد، جغرافيا، مطالعات زيست محيطی و دين و اخلاق)</a:t>
            </a:r>
            <a:endParaRPr lang="en-US" dirty="0">
              <a:solidFill>
                <a:srgbClr val="FF0000"/>
              </a:solidFill>
              <a:effectLst/>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421361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E55185-9327-4F76-8D21-9EF72E7A6AAB}"/>
              </a:ext>
            </a:extLst>
          </p:cNvPr>
          <p:cNvSpPr txBox="1"/>
          <p:nvPr/>
        </p:nvSpPr>
        <p:spPr>
          <a:xfrm>
            <a:off x="3775167" y="1662699"/>
            <a:ext cx="4231828" cy="317009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1">
            <a:spAutoFit/>
          </a:bodyPr>
          <a:lstStyle/>
          <a:p>
            <a:pPr algn="r"/>
            <a:r>
              <a:rPr lang="fa-IR" sz="4000" dirty="0">
                <a:cs typeface="B Koodak" panose="00000700000000000000" pitchFamily="2" charset="-78"/>
              </a:rPr>
              <a:t>فرهنگ</a:t>
            </a:r>
          </a:p>
          <a:p>
            <a:pPr algn="r"/>
            <a:r>
              <a:rPr lang="fa-IR" sz="4000" dirty="0">
                <a:cs typeface="B Koodak" panose="00000700000000000000" pitchFamily="2" charset="-78"/>
              </a:rPr>
              <a:t>جامعه</a:t>
            </a:r>
          </a:p>
          <a:p>
            <a:pPr algn="r"/>
            <a:r>
              <a:rPr lang="fa-IR" sz="4000" dirty="0">
                <a:cs typeface="B Koodak" panose="00000700000000000000" pitchFamily="2" charset="-78"/>
              </a:rPr>
              <a:t>میراث فرهنگی </a:t>
            </a:r>
          </a:p>
          <a:p>
            <a:pPr algn="r"/>
            <a:r>
              <a:rPr lang="fa-IR" sz="4000" dirty="0">
                <a:cs typeface="B Koodak" panose="00000700000000000000" pitchFamily="2" charset="-78"/>
              </a:rPr>
              <a:t>هویت </a:t>
            </a:r>
          </a:p>
          <a:p>
            <a:pPr algn="r"/>
            <a:r>
              <a:rPr lang="fa-IR" sz="4000" dirty="0" smtClean="0">
                <a:cs typeface="B Koodak" panose="00000700000000000000" pitchFamily="2" charset="-78"/>
              </a:rPr>
              <a:t>تعلق</a:t>
            </a:r>
            <a:endParaRPr lang="fa-IR" sz="4000" dirty="0">
              <a:cs typeface="B Koodak" panose="00000700000000000000" pitchFamily="2" charset="-78"/>
            </a:endParaRPr>
          </a:p>
        </p:txBody>
      </p:sp>
    </p:spTree>
    <p:extLst>
      <p:ext uri="{BB962C8B-B14F-4D97-AF65-F5344CB8AC3E}">
        <p14:creationId xmlns:p14="http://schemas.microsoft.com/office/powerpoint/2010/main" val="176040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right)">
                                      <p:cBhvr>
                                        <p:cTn id="7" dur="500"/>
                                        <p:tgtEl>
                                          <p:spTgt spid="4">
                                            <p:txEl>
                                              <p:pRg st="0" end="0"/>
                                            </p:txEl>
                                          </p:spTgt>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right)">
                                      <p:cBhvr>
                                        <p:cTn id="11" dur="500"/>
                                        <p:tgtEl>
                                          <p:spTgt spid="4">
                                            <p:txEl>
                                              <p:pRg st="1" end="1"/>
                                            </p:txEl>
                                          </p:spTgt>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right)">
                                      <p:cBhvr>
                                        <p:cTn id="15" dur="500"/>
                                        <p:tgtEl>
                                          <p:spTgt spid="4">
                                            <p:txEl>
                                              <p:pRg st="2" end="2"/>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right)">
                                      <p:cBhvr>
                                        <p:cTn id="19" dur="500"/>
                                        <p:tgtEl>
                                          <p:spTgt spid="4">
                                            <p:txEl>
                                              <p:pRg st="3" end="3"/>
                                            </p:txEl>
                                          </p:spTgt>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right)">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8360" y="1635804"/>
            <a:ext cx="6096000" cy="1015663"/>
          </a:xfrm>
          <a:prstGeom prst="rect">
            <a:avLst/>
          </a:prstGeom>
        </p:spPr>
        <p:txBody>
          <a:bodyPr>
            <a:spAutoFit/>
          </a:bodyPr>
          <a:lstStyle/>
          <a:p>
            <a:pPr algn="r"/>
            <a:r>
              <a:rPr lang="fa-IR" sz="6000" dirty="0" smtClean="0">
                <a:cs typeface="B Koodak" panose="00000700000000000000" pitchFamily="2" charset="-78"/>
              </a:rPr>
              <a:t>4- نظام </a:t>
            </a:r>
            <a:r>
              <a:rPr lang="fa-IR" sz="6000" dirty="0">
                <a:cs typeface="B Koodak" panose="00000700000000000000" pitchFamily="2" charset="-78"/>
              </a:rPr>
              <a:t>اجتماعی </a:t>
            </a:r>
          </a:p>
        </p:txBody>
      </p:sp>
      <p:sp>
        <p:nvSpPr>
          <p:cNvPr id="5" name="Rectangle 4"/>
          <p:cNvSpPr/>
          <p:nvPr/>
        </p:nvSpPr>
        <p:spPr>
          <a:xfrm>
            <a:off x="1542160" y="3562386"/>
            <a:ext cx="8260595" cy="1015663"/>
          </a:xfrm>
          <a:prstGeom prst="rect">
            <a:avLst/>
          </a:prstGeom>
        </p:spPr>
        <p:txBody>
          <a:bodyPr wrap="none">
            <a:spAutoFit/>
          </a:bodyPr>
          <a:lstStyle/>
          <a:p>
            <a:pPr algn="r"/>
            <a:r>
              <a:rPr lang="fa-IR" sz="6000" dirty="0" smtClean="0">
                <a:cs typeface="B Koodak" panose="00000700000000000000" pitchFamily="2" charset="-78"/>
              </a:rPr>
              <a:t>5- منابع </a:t>
            </a:r>
            <a:r>
              <a:rPr lang="fa-IR" sz="6000" dirty="0">
                <a:cs typeface="B Koodak" panose="00000700000000000000" pitchFamily="2" charset="-78"/>
              </a:rPr>
              <a:t>و فعالیت های اقتصادی</a:t>
            </a:r>
          </a:p>
        </p:txBody>
      </p:sp>
    </p:spTree>
    <p:extLst>
      <p:ext uri="{BB962C8B-B14F-4D97-AF65-F5344CB8AC3E}">
        <p14:creationId xmlns:p14="http://schemas.microsoft.com/office/powerpoint/2010/main" val="424396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19B7E2-5866-437F-831D-962696A09729}"/>
              </a:ext>
            </a:extLst>
          </p:cNvPr>
          <p:cNvSpPr txBox="1"/>
          <p:nvPr/>
        </p:nvSpPr>
        <p:spPr>
          <a:xfrm>
            <a:off x="5085375" y="647628"/>
            <a:ext cx="3048000" cy="1138773"/>
          </a:xfrm>
          <a:prstGeom prst="rect">
            <a:avLst/>
          </a:prstGeom>
          <a:noFill/>
        </p:spPr>
        <p:txBody>
          <a:bodyPr wrap="square" rtlCol="1">
            <a:spAutoFit/>
          </a:bodyPr>
          <a:lstStyle/>
          <a:p>
            <a:r>
              <a:rPr lang="fa-IR" sz="4000" dirty="0">
                <a:solidFill>
                  <a:srgbClr val="00B050"/>
                </a:solidFill>
                <a:cs typeface="B Koodak" panose="00000700000000000000" pitchFamily="2" charset="-78"/>
              </a:rPr>
              <a:t>حیطه مهارت ها</a:t>
            </a:r>
          </a:p>
          <a:p>
            <a:endParaRPr lang="fa-IR" sz="2800" dirty="0">
              <a:cs typeface="B Koodak" panose="00000700000000000000" pitchFamily="2" charset="-78"/>
            </a:endParaRPr>
          </a:p>
        </p:txBody>
      </p:sp>
      <p:sp>
        <p:nvSpPr>
          <p:cNvPr id="4" name="Rectangle 3">
            <a:extLst>
              <a:ext uri="{FF2B5EF4-FFF2-40B4-BE49-F238E27FC236}">
                <a16:creationId xmlns:a16="http://schemas.microsoft.com/office/drawing/2014/main" id="{0B52D56C-AA4A-4919-8793-16111BB09EF0}"/>
              </a:ext>
            </a:extLst>
          </p:cNvPr>
          <p:cNvSpPr/>
          <p:nvPr/>
        </p:nvSpPr>
        <p:spPr>
          <a:xfrm>
            <a:off x="2947287" y="1836286"/>
            <a:ext cx="6773650" cy="55335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6985" indent="-6350" algn="r" rtl="1">
              <a:lnSpc>
                <a:spcPct val="107000"/>
              </a:lnSpc>
              <a:spcAft>
                <a:spcPts val="225"/>
              </a:spcAft>
            </a:pPr>
            <a:r>
              <a:rPr lang="fa-IR" sz="2800" b="1" dirty="0">
                <a:solidFill>
                  <a:srgbClr val="181717"/>
                </a:solidFill>
                <a:latin typeface="Calibri" panose="020F0502020204030204" pitchFamily="34" charset="0"/>
                <a:ea typeface="Calibri" panose="020F0502020204030204" pitchFamily="34" charset="0"/>
                <a:cs typeface="B Koodak" panose="00000700000000000000" pitchFamily="2" charset="-78"/>
              </a:rPr>
              <a:t>فرايند کاوشگری محيطی و اجتماعی و پرورش مهارت ها</a:t>
            </a:r>
            <a:endParaRPr lang="en-US" sz="2000" dirty="0">
              <a:solidFill>
                <a:srgbClr val="000000"/>
              </a:solidFill>
              <a:effectLst/>
              <a:latin typeface="Calibri" panose="020F0502020204030204" pitchFamily="34" charset="0"/>
              <a:ea typeface="Calibri" panose="020F0502020204030204" pitchFamily="34" charset="0"/>
              <a:cs typeface="B Koodak" panose="00000700000000000000" pitchFamily="2" charset="-78"/>
            </a:endParaRPr>
          </a:p>
        </p:txBody>
      </p:sp>
      <p:sp>
        <p:nvSpPr>
          <p:cNvPr id="5" name="Rectangle 4">
            <a:extLst>
              <a:ext uri="{FF2B5EF4-FFF2-40B4-BE49-F238E27FC236}">
                <a16:creationId xmlns:a16="http://schemas.microsoft.com/office/drawing/2014/main" id="{EA983649-9E2F-4A20-8174-67F4FBB3ACBA}"/>
              </a:ext>
            </a:extLst>
          </p:cNvPr>
          <p:cNvSpPr/>
          <p:nvPr/>
        </p:nvSpPr>
        <p:spPr>
          <a:xfrm>
            <a:off x="8391887" y="2905375"/>
            <a:ext cx="2658100" cy="52322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fa-IR" sz="2800" b="1" dirty="0">
                <a:solidFill>
                  <a:srgbClr val="FFFF00"/>
                </a:solidFill>
                <a:ea typeface="Calibri" panose="020F0502020204030204" pitchFamily="34" charset="0"/>
                <a:cs typeface="B Koodak" panose="00000700000000000000" pitchFamily="2" charset="-78"/>
              </a:rPr>
              <a:t>الف) بررسی و </a:t>
            </a:r>
            <a:r>
              <a:rPr lang="fa-IR" sz="2800" b="1" dirty="0" smtClean="0">
                <a:solidFill>
                  <a:srgbClr val="FFFF00"/>
                </a:solidFill>
                <a:ea typeface="Calibri" panose="020F0502020204030204" pitchFamily="34" charset="0"/>
                <a:cs typeface="B Koodak" panose="00000700000000000000" pitchFamily="2" charset="-78"/>
              </a:rPr>
              <a:t>کاوش</a:t>
            </a:r>
            <a:endParaRPr lang="fa-IR" sz="2800" dirty="0">
              <a:solidFill>
                <a:srgbClr val="FFFF00"/>
              </a:solidFill>
              <a:cs typeface="B Koodak" panose="00000700000000000000" pitchFamily="2" charset="-78"/>
            </a:endParaRPr>
          </a:p>
        </p:txBody>
      </p:sp>
      <p:sp>
        <p:nvSpPr>
          <p:cNvPr id="6" name="Rectangle 5">
            <a:extLst>
              <a:ext uri="{FF2B5EF4-FFF2-40B4-BE49-F238E27FC236}">
                <a16:creationId xmlns:a16="http://schemas.microsoft.com/office/drawing/2014/main" id="{3A9EB620-FF6A-44FE-A665-71E14C9FDE38}"/>
              </a:ext>
            </a:extLst>
          </p:cNvPr>
          <p:cNvSpPr/>
          <p:nvPr/>
        </p:nvSpPr>
        <p:spPr>
          <a:xfrm>
            <a:off x="5485963" y="2905375"/>
            <a:ext cx="1696298" cy="52322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fa-IR" sz="2800" b="1" dirty="0">
                <a:solidFill>
                  <a:srgbClr val="FFFF00"/>
                </a:solidFill>
                <a:ea typeface="Calibri" panose="020F0502020204030204" pitchFamily="34" charset="0"/>
                <a:cs typeface="B Koodak" panose="00000700000000000000" pitchFamily="2" charset="-78"/>
              </a:rPr>
              <a:t>ب) </a:t>
            </a:r>
            <a:r>
              <a:rPr lang="fa-IR" sz="2800" b="1" dirty="0" smtClean="0">
                <a:solidFill>
                  <a:srgbClr val="FFFF00"/>
                </a:solidFill>
                <a:ea typeface="Calibri" panose="020F0502020204030204" pitchFamily="34" charset="0"/>
                <a:cs typeface="B Koodak" panose="00000700000000000000" pitchFamily="2" charset="-78"/>
              </a:rPr>
              <a:t>مشارکت</a:t>
            </a:r>
            <a:endParaRPr lang="fa-IR" sz="2800" dirty="0">
              <a:solidFill>
                <a:srgbClr val="FFFF00"/>
              </a:solidFill>
              <a:cs typeface="B Koodak" panose="00000700000000000000" pitchFamily="2" charset="-78"/>
            </a:endParaRPr>
          </a:p>
        </p:txBody>
      </p:sp>
      <p:sp>
        <p:nvSpPr>
          <p:cNvPr id="7" name="Rectangle 6">
            <a:extLst>
              <a:ext uri="{FF2B5EF4-FFF2-40B4-BE49-F238E27FC236}">
                <a16:creationId xmlns:a16="http://schemas.microsoft.com/office/drawing/2014/main" id="{6A3C05CD-8D34-4AA8-9914-A20B4F955A07}"/>
              </a:ext>
            </a:extLst>
          </p:cNvPr>
          <p:cNvSpPr/>
          <p:nvPr/>
        </p:nvSpPr>
        <p:spPr>
          <a:xfrm>
            <a:off x="1311529" y="2905375"/>
            <a:ext cx="2606804" cy="5232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fa-IR" sz="2800" b="1" dirty="0">
                <a:solidFill>
                  <a:srgbClr val="FFFF00"/>
                </a:solidFill>
                <a:ea typeface="Calibri" panose="020F0502020204030204" pitchFamily="34" charset="0"/>
                <a:cs typeface="B Koodak" panose="00000700000000000000" pitchFamily="2" charset="-78"/>
              </a:rPr>
              <a:t>پ ــ برقراری </a:t>
            </a:r>
            <a:r>
              <a:rPr lang="fa-IR" sz="2800" b="1" dirty="0" smtClean="0">
                <a:solidFill>
                  <a:srgbClr val="FFFF00"/>
                </a:solidFill>
                <a:ea typeface="Calibri" panose="020F0502020204030204" pitchFamily="34" charset="0"/>
                <a:cs typeface="B Koodak" panose="00000700000000000000" pitchFamily="2" charset="-78"/>
              </a:rPr>
              <a:t>ارتباط</a:t>
            </a:r>
            <a:endParaRPr lang="fa-IR" sz="2800" dirty="0">
              <a:solidFill>
                <a:srgbClr val="FFFF00"/>
              </a:solidFill>
              <a:cs typeface="B Koodak" panose="00000700000000000000" pitchFamily="2" charset="-78"/>
            </a:endParaRPr>
          </a:p>
        </p:txBody>
      </p:sp>
      <p:sp>
        <p:nvSpPr>
          <p:cNvPr id="10" name="Rectangle 9">
            <a:extLst>
              <a:ext uri="{FF2B5EF4-FFF2-40B4-BE49-F238E27FC236}">
                <a16:creationId xmlns:a16="http://schemas.microsoft.com/office/drawing/2014/main" id="{2F689BA8-260B-4B2C-BE65-3D2FFF286A7B}"/>
              </a:ext>
            </a:extLst>
          </p:cNvPr>
          <p:cNvSpPr/>
          <p:nvPr/>
        </p:nvSpPr>
        <p:spPr>
          <a:xfrm>
            <a:off x="7182261" y="4060492"/>
            <a:ext cx="1683474" cy="52322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fa-IR" sz="2800" b="1" dirty="0">
                <a:solidFill>
                  <a:srgbClr val="FFFF00"/>
                </a:solidFill>
                <a:ea typeface="Calibri" panose="020F0502020204030204" pitchFamily="34" charset="0"/>
                <a:cs typeface="B Koodak" panose="00000700000000000000" pitchFamily="2" charset="-78"/>
              </a:rPr>
              <a:t> </a:t>
            </a:r>
            <a:r>
              <a:rPr lang="fa-IR" sz="2800" b="1" dirty="0" smtClean="0">
                <a:solidFill>
                  <a:srgbClr val="FFFF00"/>
                </a:solidFill>
                <a:ea typeface="Calibri" panose="020F0502020204030204" pitchFamily="34" charset="0"/>
                <a:cs typeface="B Koodak" panose="00000700000000000000" pitchFamily="2" charset="-78"/>
              </a:rPr>
              <a:t>ت- </a:t>
            </a:r>
            <a:r>
              <a:rPr lang="fa-IR" sz="2800" b="1" dirty="0">
                <a:solidFill>
                  <a:srgbClr val="FFFF00"/>
                </a:solidFill>
                <a:ea typeface="Calibri" panose="020F0502020204030204" pitchFamily="34" charset="0"/>
                <a:cs typeface="B Koodak" panose="00000700000000000000" pitchFamily="2" charset="-78"/>
              </a:rPr>
              <a:t>خلاقيت</a:t>
            </a:r>
            <a:endParaRPr lang="fa-IR" sz="2800" dirty="0">
              <a:solidFill>
                <a:srgbClr val="FFFF00"/>
              </a:solidFill>
              <a:cs typeface="B Koodak" panose="00000700000000000000" pitchFamily="2" charset="-78"/>
            </a:endParaRPr>
          </a:p>
        </p:txBody>
      </p:sp>
      <p:sp>
        <p:nvSpPr>
          <p:cNvPr id="11" name="Rectangle 10">
            <a:extLst>
              <a:ext uri="{FF2B5EF4-FFF2-40B4-BE49-F238E27FC236}">
                <a16:creationId xmlns:a16="http://schemas.microsoft.com/office/drawing/2014/main" id="{AEE5C170-1EFF-476B-9AA9-87154887235C}"/>
              </a:ext>
            </a:extLst>
          </p:cNvPr>
          <p:cNvSpPr/>
          <p:nvPr/>
        </p:nvSpPr>
        <p:spPr>
          <a:xfrm>
            <a:off x="2614931" y="4060492"/>
            <a:ext cx="3498073" cy="46166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fa-IR" sz="2400" b="1" dirty="0">
                <a:solidFill>
                  <a:srgbClr val="FFFF00"/>
                </a:solidFill>
                <a:ea typeface="Calibri" panose="020F0502020204030204" pitchFamily="34" charset="0"/>
                <a:cs typeface="B Koodak" panose="00000700000000000000" pitchFamily="2" charset="-78"/>
              </a:rPr>
              <a:t>ث - واکنش شخصی و </a:t>
            </a:r>
            <a:r>
              <a:rPr lang="fa-IR" sz="2400" b="1" dirty="0" smtClean="0">
                <a:solidFill>
                  <a:srgbClr val="FFFF00"/>
                </a:solidFill>
                <a:ea typeface="Calibri" panose="020F0502020204030204" pitchFamily="34" charset="0"/>
                <a:cs typeface="B Koodak" panose="00000700000000000000" pitchFamily="2" charset="-78"/>
              </a:rPr>
              <a:t>اظهارنظر</a:t>
            </a:r>
            <a:endParaRPr lang="fa-IR" sz="2400" dirty="0">
              <a:solidFill>
                <a:srgbClr val="FFFF00"/>
              </a:solidFill>
              <a:cs typeface="B Koodak" panose="00000700000000000000" pitchFamily="2" charset="-78"/>
            </a:endParaRPr>
          </a:p>
        </p:txBody>
      </p:sp>
    </p:spTree>
    <p:extLst>
      <p:ext uri="{BB962C8B-B14F-4D97-AF65-F5344CB8AC3E}">
        <p14:creationId xmlns:p14="http://schemas.microsoft.com/office/powerpoint/2010/main" val="414626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919C3-BD51-43E0-AF96-D65DF0F08B90}"/>
              </a:ext>
            </a:extLst>
          </p:cNvPr>
          <p:cNvSpPr/>
          <p:nvPr/>
        </p:nvSpPr>
        <p:spPr>
          <a:xfrm>
            <a:off x="1663584" y="2714010"/>
            <a:ext cx="9091592" cy="981487"/>
          </a:xfrm>
          <a:prstGeom prst="rect">
            <a:avLst/>
          </a:prstGeom>
          <a:solidFill>
            <a:srgbClr val="92D050"/>
          </a:solidFill>
        </p:spPr>
        <p:txBody>
          <a:bodyPr wrap="none">
            <a:spAutoFit/>
          </a:bodyPr>
          <a:lstStyle/>
          <a:p>
            <a:pPr marL="6985" indent="-6350" algn="r" rtl="1">
              <a:lnSpc>
                <a:spcPct val="107000"/>
              </a:lnSpc>
              <a:spcAft>
                <a:spcPts val="20"/>
              </a:spcAft>
            </a:pPr>
            <a:r>
              <a:rPr lang="fa-IR" sz="5400" b="1" dirty="0">
                <a:solidFill>
                  <a:srgbClr val="181717"/>
                </a:solidFill>
                <a:latin typeface="Calibri" panose="020F0502020204030204" pitchFamily="34" charset="0"/>
                <a:ea typeface="Calibri" panose="020F0502020204030204" pitchFamily="34" charset="0"/>
                <a:cs typeface="B Koodak" panose="00000700000000000000" pitchFamily="2" charset="-78"/>
              </a:rPr>
              <a:t>رابطه ی کاوشگری و پرورش مهارت ها</a:t>
            </a:r>
            <a:endParaRPr lang="en-US" sz="5400" b="1" dirty="0">
              <a:solidFill>
                <a:srgbClr val="181717"/>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420772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D1A977-0914-4030-86DF-8B40BF2931D1}"/>
              </a:ext>
            </a:extLst>
          </p:cNvPr>
          <p:cNvSpPr/>
          <p:nvPr/>
        </p:nvSpPr>
        <p:spPr>
          <a:xfrm>
            <a:off x="431076" y="1873565"/>
            <a:ext cx="11495313" cy="3298019"/>
          </a:xfrm>
          <a:prstGeom prst="rect">
            <a:avLst/>
          </a:prstGeom>
          <a:solidFill>
            <a:srgbClr val="00B0F0"/>
          </a:solidFill>
        </p:spPr>
        <p:txBody>
          <a:bodyPr wrap="square">
            <a:spAutoFit/>
          </a:bodyPr>
          <a:lstStyle/>
          <a:p>
            <a:pPr marL="1270" marR="33020" algn="r" rtl="1">
              <a:lnSpc>
                <a:spcPct val="124000"/>
              </a:lnSpc>
              <a:spcAft>
                <a:spcPts val="25"/>
              </a:spcAft>
            </a:pPr>
            <a:r>
              <a:rPr lang="fa-IR" sz="2800" dirty="0">
                <a:solidFill>
                  <a:srgbClr val="181717"/>
                </a:solidFill>
                <a:latin typeface="Calibri" panose="020F0502020204030204" pitchFamily="34" charset="0"/>
                <a:ea typeface="Calibri" panose="020F0502020204030204" pitchFamily="34" charset="0"/>
                <a:cs typeface="B Koodak" panose="00000700000000000000" pitchFamily="2" charset="-78"/>
              </a:rPr>
              <a:t>به طورکلّی فرايند هر پژوهش يا کاوشگری شامل سه مرحله ی اصلی است که عبارت است از</a:t>
            </a:r>
            <a:r>
              <a:rPr lang="fa-IR" sz="28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a:t>
            </a:r>
          </a:p>
          <a:p>
            <a:pPr marL="1270" marR="33020" algn="r" rtl="1">
              <a:lnSpc>
                <a:spcPct val="124000"/>
              </a:lnSpc>
              <a:spcAft>
                <a:spcPts val="25"/>
              </a:spcAft>
            </a:pPr>
            <a:endParaRPr lang="en-US" sz="20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L="1270" marR="33020" indent="324485" algn="r" rtl="1">
              <a:lnSpc>
                <a:spcPct val="124000"/>
              </a:lnSpc>
              <a:spcAft>
                <a:spcPts val="25"/>
              </a:spcAft>
            </a:pPr>
            <a:r>
              <a:rPr lang="en-US" sz="2400" dirty="0">
                <a:solidFill>
                  <a:srgbClr val="181717"/>
                </a:solidFill>
                <a:latin typeface="Calibri" panose="020F0502020204030204" pitchFamily="34" charset="0"/>
                <a:ea typeface="Calibri" panose="020F0502020204030204" pitchFamily="34" charset="0"/>
                <a:cs typeface="B Koodak" panose="00000700000000000000" pitchFamily="2" charset="-78"/>
              </a:rPr>
              <a:t>١</a:t>
            </a:r>
            <a:r>
              <a:rPr lang="fa-IR" sz="2400" dirty="0">
                <a:solidFill>
                  <a:srgbClr val="181717"/>
                </a:solidFill>
                <a:latin typeface="Calibri" panose="020F0502020204030204" pitchFamily="34" charset="0"/>
                <a:ea typeface="Calibri" panose="020F0502020204030204" pitchFamily="34" charset="0"/>
                <a:cs typeface="B Koodak" panose="00000700000000000000" pitchFamily="2" charset="-78"/>
              </a:rPr>
              <a:t>ــ شناسايی موضوع و طرح سؤالات اساسی و گردآوری داده ها</a:t>
            </a:r>
            <a:r>
              <a:rPr lang="fa-IR" sz="24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a:t>
            </a:r>
          </a:p>
          <a:p>
            <a:pPr marL="1270" marR="33020" indent="324485" algn="r" rtl="1">
              <a:lnSpc>
                <a:spcPct val="124000"/>
              </a:lnSpc>
              <a:spcAft>
                <a:spcPts val="25"/>
              </a:spcAft>
            </a:pPr>
            <a:r>
              <a:rPr lang="fa-IR" sz="24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 </a:t>
            </a:r>
            <a:endParaRPr lang="fa-IR" sz="2400" dirty="0">
              <a:solidFill>
                <a:srgbClr val="181717"/>
              </a:solidFill>
              <a:latin typeface="Calibri" panose="020F0502020204030204" pitchFamily="34" charset="0"/>
              <a:ea typeface="Calibri" panose="020F0502020204030204" pitchFamily="34" charset="0"/>
              <a:cs typeface="B Koodak" panose="00000700000000000000" pitchFamily="2" charset="-78"/>
            </a:endParaRPr>
          </a:p>
          <a:p>
            <a:pPr marL="1270" marR="33020" indent="324485" algn="r" rtl="1">
              <a:lnSpc>
                <a:spcPct val="124000"/>
              </a:lnSpc>
              <a:spcAft>
                <a:spcPts val="25"/>
              </a:spcAft>
            </a:pPr>
            <a:r>
              <a:rPr lang="en-US" sz="2400" dirty="0">
                <a:solidFill>
                  <a:srgbClr val="181717"/>
                </a:solidFill>
                <a:latin typeface="Calibri" panose="020F0502020204030204" pitchFamily="34" charset="0"/>
                <a:ea typeface="Calibri" panose="020F0502020204030204" pitchFamily="34" charset="0"/>
                <a:cs typeface="B Koodak" panose="00000700000000000000" pitchFamily="2" charset="-78"/>
              </a:rPr>
              <a:t>٢</a:t>
            </a:r>
            <a:r>
              <a:rPr lang="fa-IR" sz="2400" dirty="0">
                <a:solidFill>
                  <a:srgbClr val="181717"/>
                </a:solidFill>
                <a:latin typeface="Calibri" panose="020F0502020204030204" pitchFamily="34" charset="0"/>
                <a:ea typeface="Calibri" panose="020F0502020204030204" pitchFamily="34" charset="0"/>
                <a:cs typeface="B Koodak" panose="00000700000000000000" pitchFamily="2" charset="-78"/>
              </a:rPr>
              <a:t>ــ پردازش و تجزيه و تحليل داده ها </a:t>
            </a:r>
            <a:endParaRPr lang="fa-IR" sz="2400" dirty="0" smtClean="0">
              <a:solidFill>
                <a:srgbClr val="181717"/>
              </a:solidFill>
              <a:latin typeface="Calibri" panose="020F0502020204030204" pitchFamily="34" charset="0"/>
              <a:ea typeface="Calibri" panose="020F0502020204030204" pitchFamily="34" charset="0"/>
              <a:cs typeface="B Koodak" panose="00000700000000000000" pitchFamily="2" charset="-78"/>
            </a:endParaRPr>
          </a:p>
          <a:p>
            <a:pPr marL="1270" marR="33020" indent="324485" algn="r" rtl="1">
              <a:lnSpc>
                <a:spcPct val="124000"/>
              </a:lnSpc>
              <a:spcAft>
                <a:spcPts val="25"/>
              </a:spcAft>
            </a:pPr>
            <a:endParaRPr lang="fa-IR" sz="2400" dirty="0">
              <a:solidFill>
                <a:srgbClr val="181717"/>
              </a:solidFill>
              <a:latin typeface="Calibri" panose="020F0502020204030204" pitchFamily="34" charset="0"/>
              <a:ea typeface="Calibri" panose="020F0502020204030204" pitchFamily="34" charset="0"/>
              <a:cs typeface="B Koodak" panose="00000700000000000000" pitchFamily="2" charset="-78"/>
            </a:endParaRPr>
          </a:p>
          <a:p>
            <a:pPr marL="1270" marR="33020" indent="324485" algn="r" rtl="1">
              <a:lnSpc>
                <a:spcPct val="124000"/>
              </a:lnSpc>
              <a:spcAft>
                <a:spcPts val="25"/>
              </a:spcAft>
            </a:pPr>
            <a:r>
              <a:rPr lang="en-US" sz="2400" dirty="0">
                <a:solidFill>
                  <a:srgbClr val="181717"/>
                </a:solidFill>
                <a:latin typeface="Calibri" panose="020F0502020204030204" pitchFamily="34" charset="0"/>
                <a:ea typeface="Calibri" panose="020F0502020204030204" pitchFamily="34" charset="0"/>
                <a:cs typeface="B Koodak" panose="00000700000000000000" pitchFamily="2" charset="-78"/>
              </a:rPr>
              <a:t>٣</a:t>
            </a:r>
            <a:r>
              <a:rPr lang="fa-IR" sz="2400" dirty="0">
                <a:solidFill>
                  <a:srgbClr val="181717"/>
                </a:solidFill>
                <a:latin typeface="Calibri" panose="020F0502020204030204" pitchFamily="34" charset="0"/>
                <a:ea typeface="Calibri" panose="020F0502020204030204" pitchFamily="34" charset="0"/>
                <a:cs typeface="B Koodak" panose="00000700000000000000" pitchFamily="2" charset="-78"/>
              </a:rPr>
              <a:t>ــ جمع بندی و ارائه ی پيشنهادات، که انجام هر يک از مراحل فوق، گروهی از مهارت ها را طلب می کند.</a:t>
            </a:r>
            <a:endParaRPr lang="en-US" dirty="0">
              <a:solidFill>
                <a:srgbClr val="000000"/>
              </a:solidFill>
              <a:effectLst/>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261301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right)">
                                      <p:cBhvr>
                                        <p:cTn id="11" dur="500"/>
                                        <p:tgtEl>
                                          <p:spTgt spid="4">
                                            <p:txEl>
                                              <p:pRg st="2" end="2"/>
                                            </p:txEl>
                                          </p:spTgt>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right)">
                                      <p:cBhvr>
                                        <p:cTn id="15" dur="500"/>
                                        <p:tgtEl>
                                          <p:spTgt spid="4">
                                            <p:txEl>
                                              <p:pRg st="4" end="4"/>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wipe(right)">
                                      <p:cBhvr>
                                        <p:cTn id="1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315947-1738-4AED-AE1C-55914CFB23D0}"/>
              </a:ext>
            </a:extLst>
          </p:cNvPr>
          <p:cNvSpPr/>
          <p:nvPr/>
        </p:nvSpPr>
        <p:spPr>
          <a:xfrm>
            <a:off x="1309112" y="1301851"/>
            <a:ext cx="9626995" cy="68512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6985" indent="-6350" algn="r" rtl="1">
              <a:lnSpc>
                <a:spcPct val="107000"/>
              </a:lnSpc>
              <a:spcAft>
                <a:spcPts val="20"/>
              </a:spcAft>
            </a:pPr>
            <a:r>
              <a:rPr lang="fa-IR" sz="3600" b="1" dirty="0">
                <a:solidFill>
                  <a:srgbClr val="181717"/>
                </a:solidFill>
                <a:latin typeface="Calibri" panose="020F0502020204030204" pitchFamily="34" charset="0"/>
                <a:ea typeface="Calibri" panose="020F0502020204030204" pitchFamily="34" charset="0"/>
                <a:cs typeface="B Koodak" panose="00000700000000000000" pitchFamily="2" charset="-78"/>
              </a:rPr>
              <a:t>مطالعات اجتماعی و تقويت مهارت های مشترک با ساير دروس</a:t>
            </a:r>
            <a:endParaRPr lang="en-US" sz="3600" b="1" dirty="0">
              <a:solidFill>
                <a:srgbClr val="181717"/>
              </a:solidFill>
              <a:latin typeface="Calibri" panose="020F0502020204030204" pitchFamily="34" charset="0"/>
              <a:ea typeface="Calibri" panose="020F0502020204030204" pitchFamily="34" charset="0"/>
              <a:cs typeface="B Koodak" panose="00000700000000000000" pitchFamily="2" charset="-78"/>
            </a:endParaRPr>
          </a:p>
        </p:txBody>
      </p:sp>
      <p:sp>
        <p:nvSpPr>
          <p:cNvPr id="5" name="Rectangle 4">
            <a:extLst>
              <a:ext uri="{FF2B5EF4-FFF2-40B4-BE49-F238E27FC236}">
                <a16:creationId xmlns:a16="http://schemas.microsoft.com/office/drawing/2014/main" id="{8F13E0E0-3B86-4E99-A691-CFE343542211}"/>
              </a:ext>
            </a:extLst>
          </p:cNvPr>
          <p:cNvSpPr/>
          <p:nvPr/>
        </p:nvSpPr>
        <p:spPr>
          <a:xfrm>
            <a:off x="5942607" y="2561049"/>
            <a:ext cx="4823756" cy="646331"/>
          </a:xfrm>
          <a:prstGeom prst="rect">
            <a:avLst/>
          </a:prstGeom>
        </p:spPr>
        <p:txBody>
          <a:bodyPr wrap="none">
            <a:spAutoFit/>
          </a:bodyPr>
          <a:lstStyle/>
          <a:p>
            <a:r>
              <a:rPr lang="fa-IR" sz="3600" b="1" dirty="0">
                <a:solidFill>
                  <a:srgbClr val="181717"/>
                </a:solidFill>
                <a:ea typeface="Calibri" panose="020F0502020204030204" pitchFamily="34" charset="0"/>
                <a:cs typeface="B Koodak" panose="00000700000000000000" pitchFamily="2" charset="-78"/>
              </a:rPr>
              <a:t>الف) مهارت های سواد خواندن</a:t>
            </a:r>
            <a:endParaRPr lang="fa-IR" sz="3600" dirty="0">
              <a:cs typeface="B Koodak" panose="00000700000000000000" pitchFamily="2" charset="-78"/>
            </a:endParaRPr>
          </a:p>
        </p:txBody>
      </p:sp>
      <p:sp>
        <p:nvSpPr>
          <p:cNvPr id="6" name="Rectangle 5">
            <a:extLst>
              <a:ext uri="{FF2B5EF4-FFF2-40B4-BE49-F238E27FC236}">
                <a16:creationId xmlns:a16="http://schemas.microsoft.com/office/drawing/2014/main" id="{94B8464B-B8DB-4C7A-9F15-783684771067}"/>
              </a:ext>
            </a:extLst>
          </p:cNvPr>
          <p:cNvSpPr/>
          <p:nvPr/>
        </p:nvSpPr>
        <p:spPr>
          <a:xfrm>
            <a:off x="1655528" y="3696302"/>
            <a:ext cx="8574157" cy="274171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336550" indent="-6350" algn="r" rtl="1">
              <a:lnSpc>
                <a:spcPct val="107000"/>
              </a:lnSpc>
              <a:spcAft>
                <a:spcPts val="245"/>
              </a:spcAft>
            </a:pPr>
            <a:r>
              <a:rPr lang="en-US" sz="2400" dirty="0">
                <a:solidFill>
                  <a:srgbClr val="181717"/>
                </a:solidFill>
                <a:latin typeface="Calibri" panose="020F0502020204030204" pitchFamily="34" charset="0"/>
                <a:ea typeface="Calibri" panose="020F0502020204030204" pitchFamily="34" charset="0"/>
                <a:cs typeface="B Koodak" panose="00000700000000000000" pitchFamily="2" charset="-78"/>
              </a:rPr>
              <a:t>١</a:t>
            </a:r>
            <a:r>
              <a:rPr lang="fa-IR" sz="2400" dirty="0">
                <a:solidFill>
                  <a:srgbClr val="181717"/>
                </a:solidFill>
                <a:latin typeface="Calibri" panose="020F0502020204030204" pitchFamily="34" charset="0"/>
                <a:ea typeface="Calibri" panose="020F0502020204030204" pitchFamily="34" charset="0"/>
                <a:cs typeface="B Koodak" panose="00000700000000000000" pitchFamily="2" charset="-78"/>
              </a:rPr>
              <a:t>ــ تمرکز و بازيابی اطلاعات </a:t>
            </a:r>
            <a:r>
              <a:rPr lang="fa-IR" sz="24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صريح</a:t>
            </a:r>
          </a:p>
          <a:p>
            <a:pPr marL="336550" indent="-6350" algn="r" rtl="1">
              <a:lnSpc>
                <a:spcPct val="107000"/>
              </a:lnSpc>
              <a:spcAft>
                <a:spcPts val="245"/>
              </a:spcAft>
            </a:pPr>
            <a:endParaRPr lang="fa-IR" sz="1400" dirty="0">
              <a:solidFill>
                <a:srgbClr val="181717"/>
              </a:solidFill>
              <a:latin typeface="Calibri" panose="020F0502020204030204" pitchFamily="34" charset="0"/>
              <a:ea typeface="Calibri" panose="020F0502020204030204" pitchFamily="34" charset="0"/>
              <a:cs typeface="B Koodak" panose="00000700000000000000" pitchFamily="2" charset="-78"/>
            </a:endParaRPr>
          </a:p>
          <a:p>
            <a:pPr marL="1270" marR="1196340" algn="r" rtl="1">
              <a:lnSpc>
                <a:spcPct val="124000"/>
              </a:lnSpc>
              <a:spcAft>
                <a:spcPts val="25"/>
              </a:spcAft>
            </a:pPr>
            <a:r>
              <a:rPr lang="fa-IR" sz="2400" dirty="0">
                <a:solidFill>
                  <a:srgbClr val="181717"/>
                </a:solidFill>
                <a:latin typeface="Calibri" panose="020F0502020204030204" pitchFamily="34" charset="0"/>
                <a:ea typeface="Calibri" panose="020F0502020204030204" pitchFamily="34" charset="0"/>
                <a:cs typeface="B Koodak" panose="00000700000000000000" pitchFamily="2" charset="-78"/>
              </a:rPr>
              <a:t> </a:t>
            </a:r>
            <a:r>
              <a:rPr lang="fa-IR" sz="400" dirty="0">
                <a:solidFill>
                  <a:srgbClr val="181717"/>
                </a:solidFill>
                <a:latin typeface="Calibri" panose="020F0502020204030204" pitchFamily="34" charset="0"/>
                <a:ea typeface="Calibri" panose="020F0502020204030204" pitchFamily="34" charset="0"/>
                <a:cs typeface="B Koodak" panose="00000700000000000000" pitchFamily="2" charset="-78"/>
              </a:rPr>
              <a:t>2</a:t>
            </a:r>
            <a:r>
              <a:rPr lang="fa-IR" sz="2400" dirty="0">
                <a:solidFill>
                  <a:srgbClr val="181717"/>
                </a:solidFill>
                <a:latin typeface="Calibri" panose="020F0502020204030204" pitchFamily="34" charset="0"/>
                <a:ea typeface="Calibri" panose="020F0502020204030204" pitchFamily="34" charset="0"/>
                <a:cs typeface="B Koodak" panose="00000700000000000000" pitchFamily="2" charset="-78"/>
              </a:rPr>
              <a:t> </a:t>
            </a:r>
            <a:r>
              <a:rPr lang="fa-IR" sz="24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  </a:t>
            </a:r>
            <a:r>
              <a:rPr lang="fa-IR" sz="2400" dirty="0">
                <a:solidFill>
                  <a:srgbClr val="181717"/>
                </a:solidFill>
                <a:latin typeface="Calibri" panose="020F0502020204030204" pitchFamily="34" charset="0"/>
                <a:ea typeface="Calibri" panose="020F0502020204030204" pitchFamily="34" charset="0"/>
                <a:cs typeface="B Koodak" panose="00000700000000000000" pitchFamily="2" charset="-78"/>
              </a:rPr>
              <a:t>2 </a:t>
            </a:r>
            <a:r>
              <a:rPr lang="fa-IR" sz="24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ــ دريافت </a:t>
            </a:r>
            <a:r>
              <a:rPr lang="fa-IR" sz="2400" dirty="0">
                <a:solidFill>
                  <a:srgbClr val="181717"/>
                </a:solidFill>
                <a:latin typeface="Calibri" panose="020F0502020204030204" pitchFamily="34" charset="0"/>
                <a:ea typeface="Calibri" panose="020F0502020204030204" pitchFamily="34" charset="0"/>
                <a:cs typeface="B Koodak" panose="00000700000000000000" pitchFamily="2" charset="-78"/>
              </a:rPr>
              <a:t>استنباط های صحيح (عبور از معنای سطحی و ظاهری)</a:t>
            </a:r>
          </a:p>
          <a:p>
            <a:pPr marL="344170" marR="1196340" indent="-342900" algn="r" rtl="1">
              <a:lnSpc>
                <a:spcPct val="124000"/>
              </a:lnSpc>
              <a:spcAft>
                <a:spcPts val="25"/>
              </a:spcAft>
              <a:buAutoNum type="arabicPlain" startAt="2"/>
            </a:pPr>
            <a:endParaRPr lang="en-US"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L="336550" indent="-6350" algn="r" rtl="1">
              <a:lnSpc>
                <a:spcPct val="107000"/>
              </a:lnSpc>
              <a:spcAft>
                <a:spcPts val="245"/>
              </a:spcAft>
            </a:pPr>
            <a:r>
              <a:rPr lang="en-US" sz="2400" dirty="0">
                <a:solidFill>
                  <a:srgbClr val="181717"/>
                </a:solidFill>
                <a:latin typeface="Calibri" panose="020F0502020204030204" pitchFamily="34" charset="0"/>
                <a:ea typeface="Calibri" panose="020F0502020204030204" pitchFamily="34" charset="0"/>
                <a:cs typeface="B Koodak" panose="00000700000000000000" pitchFamily="2" charset="-78"/>
              </a:rPr>
              <a:t>٣</a:t>
            </a:r>
            <a:r>
              <a:rPr lang="fa-IR" sz="2400" dirty="0">
                <a:solidFill>
                  <a:srgbClr val="181717"/>
                </a:solidFill>
                <a:latin typeface="Calibri" panose="020F0502020204030204" pitchFamily="34" charset="0"/>
                <a:ea typeface="Calibri" panose="020F0502020204030204" pitchFamily="34" charset="0"/>
                <a:cs typeface="B Koodak" panose="00000700000000000000" pitchFamily="2" charset="-78"/>
              </a:rPr>
              <a:t>ــ تلفيق و تفسير اطلاعات و انديشه</a:t>
            </a:r>
          </a:p>
          <a:p>
            <a:pPr marL="336550" indent="-6350" algn="r" rtl="1">
              <a:lnSpc>
                <a:spcPct val="107000"/>
              </a:lnSpc>
              <a:spcAft>
                <a:spcPts val="245"/>
              </a:spcAft>
            </a:pPr>
            <a:endParaRPr lang="en-US"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L="336550" indent="-6350" algn="r" rtl="1">
              <a:lnSpc>
                <a:spcPct val="107000"/>
              </a:lnSpc>
              <a:spcAft>
                <a:spcPts val="245"/>
              </a:spcAft>
            </a:pPr>
            <a:r>
              <a:rPr lang="en-US" sz="2400" dirty="0">
                <a:solidFill>
                  <a:srgbClr val="181717"/>
                </a:solidFill>
                <a:latin typeface="Calibri" panose="020F0502020204030204" pitchFamily="34" charset="0"/>
                <a:ea typeface="Calibri" panose="020F0502020204030204" pitchFamily="34" charset="0"/>
                <a:cs typeface="B Koodak" panose="00000700000000000000" pitchFamily="2" charset="-78"/>
              </a:rPr>
              <a:t>٤</a:t>
            </a:r>
            <a:r>
              <a:rPr lang="fa-IR" sz="2400" dirty="0">
                <a:solidFill>
                  <a:srgbClr val="181717"/>
                </a:solidFill>
                <a:latin typeface="Calibri" panose="020F0502020204030204" pitchFamily="34" charset="0"/>
                <a:ea typeface="Calibri" panose="020F0502020204030204" pitchFamily="34" charset="0"/>
                <a:cs typeface="B Koodak" panose="00000700000000000000" pitchFamily="2" charset="-78"/>
              </a:rPr>
              <a:t>ــ بررسی و ارزيابی ويژگی های متن.</a:t>
            </a:r>
            <a:endParaRPr lang="en-US" dirty="0">
              <a:solidFill>
                <a:srgbClr val="000000"/>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201102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01D726-6BCE-4E85-B48D-BFA5AB2BD71A}"/>
              </a:ext>
            </a:extLst>
          </p:cNvPr>
          <p:cNvSpPr/>
          <p:nvPr/>
        </p:nvSpPr>
        <p:spPr>
          <a:xfrm>
            <a:off x="1297034" y="1032048"/>
            <a:ext cx="9794910" cy="169527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1270" marR="33020" algn="just" rtl="1">
              <a:lnSpc>
                <a:spcPct val="124000"/>
              </a:lnSpc>
              <a:spcAft>
                <a:spcPts val="25"/>
              </a:spcAft>
            </a:pPr>
            <a:r>
              <a:rPr lang="fa-IR" sz="2800" b="1" dirty="0">
                <a:solidFill>
                  <a:srgbClr val="181717"/>
                </a:solidFill>
                <a:latin typeface="Calibri" panose="020F0502020204030204" pitchFamily="34" charset="0"/>
                <a:ea typeface="Calibri" panose="020F0502020204030204" pitchFamily="34" charset="0"/>
                <a:cs typeface="B Koodak" panose="00000700000000000000" pitchFamily="2" charset="-78"/>
              </a:rPr>
              <a:t>سواد خواندن</a:t>
            </a:r>
            <a:r>
              <a:rPr lang="fa-IR" sz="2800" dirty="0">
                <a:solidFill>
                  <a:srgbClr val="181717"/>
                </a:solidFill>
                <a:latin typeface="Calibri" panose="020F0502020204030204" pitchFamily="34" charset="0"/>
                <a:ea typeface="Calibri" panose="020F0502020204030204" pitchFamily="34" charset="0"/>
                <a:cs typeface="B Koodak" panose="00000700000000000000" pitchFamily="2" charset="-78"/>
              </a:rPr>
              <a:t> عبارت است از توانايی درک و استفاده از فرم های نوشتاری زبان که توسط </a:t>
            </a:r>
            <a:r>
              <a:rPr lang="fa-IR" sz="2800" dirty="0">
                <a:solidFill>
                  <a:srgbClr val="181717"/>
                </a:solidFill>
                <a:ea typeface="Calibri" panose="020F0502020204030204" pitchFamily="34" charset="0"/>
                <a:cs typeface="B Koodak" panose="00000700000000000000" pitchFamily="2" charset="-78"/>
              </a:rPr>
              <a:t>جامعه مورد استفاده قرار می گيرد. سواد خواندن فقط روخوانی منابع مکتوب نيست بلکه فرايندی آميخته از دانش ها، نگرش ها و توانمندی های ذهنی است. </a:t>
            </a:r>
            <a:endParaRPr lang="en-US" sz="28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p:txBody>
      </p:sp>
      <p:sp>
        <p:nvSpPr>
          <p:cNvPr id="5" name="Rectangle 4">
            <a:extLst>
              <a:ext uri="{FF2B5EF4-FFF2-40B4-BE49-F238E27FC236}">
                <a16:creationId xmlns:a16="http://schemas.microsoft.com/office/drawing/2014/main" id="{A3CD66EB-1A17-4D54-925F-A685497F0680}"/>
              </a:ext>
            </a:extLst>
          </p:cNvPr>
          <p:cNvSpPr/>
          <p:nvPr/>
        </p:nvSpPr>
        <p:spPr>
          <a:xfrm>
            <a:off x="4174246" y="3331285"/>
            <a:ext cx="4475905" cy="58477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fa-IR" sz="3200" b="1" dirty="0">
                <a:solidFill>
                  <a:srgbClr val="181717"/>
                </a:solidFill>
                <a:ea typeface="Calibri" panose="020F0502020204030204" pitchFamily="34" charset="0"/>
                <a:cs typeface="B Koodak" panose="00000700000000000000" pitchFamily="2" charset="-78"/>
              </a:rPr>
              <a:t>ب) مهارت های حسابی و عددی</a:t>
            </a:r>
            <a:endParaRPr lang="fa-IR" sz="3200" dirty="0">
              <a:cs typeface="B Koodak" panose="00000700000000000000" pitchFamily="2" charset="-78"/>
            </a:endParaRPr>
          </a:p>
        </p:txBody>
      </p:sp>
      <p:sp>
        <p:nvSpPr>
          <p:cNvPr id="6" name="Rectangle 5">
            <a:extLst>
              <a:ext uri="{FF2B5EF4-FFF2-40B4-BE49-F238E27FC236}">
                <a16:creationId xmlns:a16="http://schemas.microsoft.com/office/drawing/2014/main" id="{83DDA8D3-0051-430C-8BD6-917035D591B4}"/>
              </a:ext>
            </a:extLst>
          </p:cNvPr>
          <p:cNvSpPr/>
          <p:nvPr/>
        </p:nvSpPr>
        <p:spPr>
          <a:xfrm>
            <a:off x="5368483" y="4210123"/>
            <a:ext cx="3281668" cy="58477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fa-IR" sz="3200" b="1" dirty="0">
                <a:solidFill>
                  <a:srgbClr val="181717"/>
                </a:solidFill>
                <a:ea typeface="Calibri" panose="020F0502020204030204" pitchFamily="34" charset="0"/>
                <a:cs typeface="B Koodak" panose="00000700000000000000" pitchFamily="2" charset="-78"/>
              </a:rPr>
              <a:t>پ) مهارت های </a:t>
            </a:r>
            <a:r>
              <a:rPr lang="fa-IR" sz="3200" b="1" dirty="0" smtClean="0">
                <a:solidFill>
                  <a:srgbClr val="181717"/>
                </a:solidFill>
                <a:ea typeface="Calibri" panose="020F0502020204030204" pitchFamily="34" charset="0"/>
                <a:cs typeface="B Koodak" panose="00000700000000000000" pitchFamily="2" charset="-78"/>
              </a:rPr>
              <a:t>زندگی</a:t>
            </a:r>
            <a:endParaRPr lang="fa-IR" sz="3200" dirty="0">
              <a:cs typeface="B Koodak" panose="00000700000000000000" pitchFamily="2" charset="-78"/>
            </a:endParaRPr>
          </a:p>
        </p:txBody>
      </p:sp>
      <p:sp>
        <p:nvSpPr>
          <p:cNvPr id="7" name="Rectangle 6">
            <a:extLst>
              <a:ext uri="{FF2B5EF4-FFF2-40B4-BE49-F238E27FC236}">
                <a16:creationId xmlns:a16="http://schemas.microsoft.com/office/drawing/2014/main" id="{4180F1A6-BCA8-4C16-9954-6F5B7E5E3C7C}"/>
              </a:ext>
            </a:extLst>
          </p:cNvPr>
          <p:cNvSpPr/>
          <p:nvPr/>
        </p:nvSpPr>
        <p:spPr>
          <a:xfrm>
            <a:off x="3656092" y="5088962"/>
            <a:ext cx="4994059" cy="58477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lgn="r" rtl="1"/>
            <a:r>
              <a:rPr lang="fa-IR" sz="3200" b="1" dirty="0">
                <a:solidFill>
                  <a:srgbClr val="181717"/>
                </a:solidFill>
                <a:ea typeface="Calibri" panose="020F0502020204030204" pitchFamily="34" charset="0"/>
                <a:cs typeface="B Koodak" panose="00000700000000000000" pitchFamily="2" charset="-78"/>
              </a:rPr>
              <a:t>ت) مهارت های مربوط به</a:t>
            </a:r>
            <a:r>
              <a:rPr lang="en-US" sz="3200" b="1" dirty="0">
                <a:solidFill>
                  <a:srgbClr val="181717"/>
                </a:solidFill>
                <a:latin typeface="Calibri" panose="020F0502020204030204" pitchFamily="34" charset="0"/>
                <a:ea typeface="Calibri" panose="020F0502020204030204" pitchFamily="34" charset="0"/>
                <a:cs typeface="B Koodak" panose="00000700000000000000" pitchFamily="2" charset="-78"/>
              </a:rPr>
              <a:t> IT </a:t>
            </a:r>
            <a:r>
              <a:rPr lang="fa-IR" sz="3200" b="1" dirty="0" smtClean="0">
                <a:solidFill>
                  <a:srgbClr val="181717"/>
                </a:solidFill>
                <a:ea typeface="Calibri" panose="020F0502020204030204" pitchFamily="34" charset="0"/>
                <a:cs typeface="B Koodak" panose="00000700000000000000" pitchFamily="2" charset="-78"/>
              </a:rPr>
              <a:t>و</a:t>
            </a:r>
            <a:r>
              <a:rPr lang="en-US" sz="32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ICT </a:t>
            </a:r>
            <a:endParaRPr lang="fa-IR" sz="3200" dirty="0">
              <a:cs typeface="B Koodak" panose="00000700000000000000" pitchFamily="2" charset="-78"/>
            </a:endParaRPr>
          </a:p>
        </p:txBody>
      </p:sp>
    </p:spTree>
    <p:extLst>
      <p:ext uri="{BB962C8B-B14F-4D97-AF65-F5344CB8AC3E}">
        <p14:creationId xmlns:p14="http://schemas.microsoft.com/office/powerpoint/2010/main" val="304965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2.91667E-6 -4.07407E-6 L -2.91667E-6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183E25-60A1-43F8-BE5C-A3F85AAC663D}"/>
              </a:ext>
            </a:extLst>
          </p:cNvPr>
          <p:cNvSpPr/>
          <p:nvPr/>
        </p:nvSpPr>
        <p:spPr>
          <a:xfrm>
            <a:off x="2351458" y="2663822"/>
            <a:ext cx="7645363" cy="108029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6350" marR="20955" indent="-6350" algn="r" rtl="1">
              <a:lnSpc>
                <a:spcPct val="107000"/>
              </a:lnSpc>
              <a:spcAft>
                <a:spcPts val="1715"/>
              </a:spcAft>
            </a:pPr>
            <a:r>
              <a:rPr lang="fa-IR" sz="6000" b="1" kern="0" dirty="0">
                <a:solidFill>
                  <a:srgbClr val="181717"/>
                </a:solidFill>
                <a:latin typeface="Calibri" panose="020F0502020204030204" pitchFamily="34" charset="0"/>
                <a:ea typeface="Calibri" panose="020F0502020204030204" pitchFamily="34" charset="0"/>
                <a:cs typeface="B Koodak" panose="00000700000000000000" pitchFamily="2" charset="-78"/>
              </a:rPr>
              <a:t>حيطه ی ارزش ها و نگرش ها</a:t>
            </a:r>
            <a:endParaRPr lang="en-US" sz="6000" b="1" kern="0" dirty="0">
              <a:solidFill>
                <a:srgbClr val="181717"/>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3981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4B7AB7-AC43-4FCF-B279-A68B4AF91460}"/>
              </a:ext>
            </a:extLst>
          </p:cNvPr>
          <p:cNvSpPr/>
          <p:nvPr/>
        </p:nvSpPr>
        <p:spPr>
          <a:xfrm>
            <a:off x="4508720" y="1230252"/>
            <a:ext cx="3087757" cy="78034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6985" indent="-6350" algn="ctr" rtl="1">
              <a:lnSpc>
                <a:spcPct val="107000"/>
              </a:lnSpc>
              <a:spcAft>
                <a:spcPts val="20"/>
              </a:spcAft>
            </a:pPr>
            <a:r>
              <a:rPr lang="fa-IR" sz="4400" b="1" dirty="0">
                <a:solidFill>
                  <a:srgbClr val="181717"/>
                </a:solidFill>
                <a:latin typeface="Calibri" panose="020F0502020204030204" pitchFamily="34" charset="0"/>
                <a:ea typeface="Calibri" panose="020F0502020204030204" pitchFamily="34" charset="0"/>
              </a:rPr>
              <a:t>نظام ارزش ها</a:t>
            </a:r>
            <a:endParaRPr lang="en-US" sz="4400" b="1" dirty="0">
              <a:solidFill>
                <a:srgbClr val="181717"/>
              </a:solidFill>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41E5BD3C-C79D-427E-ACF7-CAAEF71F46B4}"/>
              </a:ext>
            </a:extLst>
          </p:cNvPr>
          <p:cNvSpPr/>
          <p:nvPr/>
        </p:nvSpPr>
        <p:spPr>
          <a:xfrm>
            <a:off x="1119945" y="2451062"/>
            <a:ext cx="9865306" cy="2888740"/>
          </a:xfrm>
          <a:prstGeom prst="rect">
            <a:avLst/>
          </a:prstGeom>
          <a:solidFill>
            <a:srgbClr val="00B0F0"/>
          </a:solidFill>
        </p:spPr>
        <p:txBody>
          <a:bodyPr wrap="square">
            <a:spAutoFit/>
          </a:bodyPr>
          <a:lstStyle/>
          <a:p>
            <a:pPr marL="1270" marR="33020" algn="just" rtl="1">
              <a:lnSpc>
                <a:spcPct val="124000"/>
              </a:lnSpc>
              <a:spcAft>
                <a:spcPts val="25"/>
              </a:spcAft>
            </a:pPr>
            <a:r>
              <a:rPr lang="fa-IR" sz="3200" dirty="0">
                <a:solidFill>
                  <a:srgbClr val="181717"/>
                </a:solidFill>
                <a:latin typeface="Calibri" panose="020F0502020204030204" pitchFamily="34" charset="0"/>
                <a:ea typeface="Calibri" panose="020F0502020204030204" pitchFamily="34" charset="0"/>
                <a:cs typeface="B Koodak" panose="00000700000000000000" pitchFamily="2" charset="-78"/>
              </a:rPr>
              <a:t>مراد از </a:t>
            </a:r>
            <a:r>
              <a:rPr lang="fa-IR" sz="3200" b="1" dirty="0">
                <a:solidFill>
                  <a:srgbClr val="181717"/>
                </a:solidFill>
                <a:latin typeface="Calibri" panose="020F0502020204030204" pitchFamily="34" charset="0"/>
                <a:ea typeface="Calibri" panose="020F0502020204030204" pitchFamily="34" charset="0"/>
                <a:cs typeface="B Koodak" panose="00000700000000000000" pitchFamily="2" charset="-78"/>
              </a:rPr>
              <a:t>نظام ارزش ها</a:t>
            </a:r>
            <a:r>
              <a:rPr lang="fa-IR" sz="3200" dirty="0">
                <a:solidFill>
                  <a:srgbClr val="181717"/>
                </a:solidFill>
                <a:latin typeface="Calibri" panose="020F0502020204030204" pitchFamily="34" charset="0"/>
                <a:ea typeface="Calibri" panose="020F0502020204030204" pitchFamily="34" charset="0"/>
                <a:cs typeface="B Koodak" panose="00000700000000000000" pitchFamily="2" charset="-78"/>
              </a:rPr>
              <a:t>، مجموعه ارزش های مرتبط به هم اند که رفتار و کارهای فرد را نظم </a:t>
            </a:r>
            <a:r>
              <a:rPr lang="fa-IR" sz="3200" dirty="0">
                <a:solidFill>
                  <a:srgbClr val="181717"/>
                </a:solidFill>
                <a:ea typeface="Calibri" panose="020F0502020204030204" pitchFamily="34" charset="0"/>
                <a:cs typeface="B Koodak" panose="00000700000000000000" pitchFamily="2" charset="-78"/>
              </a:rPr>
              <a:t>می بخشند</a:t>
            </a:r>
            <a:r>
              <a:rPr lang="fa-IR" sz="3200" dirty="0" smtClean="0">
                <a:solidFill>
                  <a:srgbClr val="181717"/>
                </a:solidFill>
                <a:ea typeface="Calibri" panose="020F0502020204030204" pitchFamily="34" charset="0"/>
                <a:cs typeface="B Koodak" panose="00000700000000000000" pitchFamily="2" charset="-78"/>
              </a:rPr>
              <a:t>. هر ارزشی در این نظام، نمایانگر عنصری از عناصر آن است و این عناصر در تأثیر متقابل بر هم به سر می برند تا به کارکرد شخصی در فرد بینجامد.</a:t>
            </a:r>
            <a:endParaRPr lang="fa-IR" sz="3200" dirty="0">
              <a:cs typeface="B Koodak" panose="00000700000000000000" pitchFamily="2" charset="-78"/>
            </a:endParaRPr>
          </a:p>
          <a:p>
            <a:pPr marL="1270" marR="33020" algn="r" rtl="1">
              <a:lnSpc>
                <a:spcPct val="124000"/>
              </a:lnSpc>
              <a:spcAft>
                <a:spcPts val="25"/>
              </a:spcAft>
            </a:pPr>
            <a:endParaRPr lang="en-US" sz="20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55995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32732" y="0"/>
            <a:ext cx="2292295" cy="1280271"/>
          </a:xfrm>
          <a:prstGeom prst="rect">
            <a:avLst/>
          </a:prstGeom>
        </p:spPr>
      </p:pic>
      <p:sp>
        <p:nvSpPr>
          <p:cNvPr id="7" name="Oval 6">
            <a:hlinkClick r:id="rId3" action="ppaction://hlinksldjump"/>
          </p:cNvPr>
          <p:cNvSpPr/>
          <p:nvPr/>
        </p:nvSpPr>
        <p:spPr>
          <a:xfrm>
            <a:off x="8138160" y="1000338"/>
            <a:ext cx="3148149" cy="11103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cs typeface="B Chini" panose="00000400000000000000" pitchFamily="2" charset="-78"/>
              </a:rPr>
              <a:t>فصل اول</a:t>
            </a:r>
            <a:endParaRPr lang="fa-IR" sz="3600" dirty="0">
              <a:cs typeface="B Chini" panose="00000400000000000000" pitchFamily="2" charset="-78"/>
            </a:endParaRPr>
          </a:p>
        </p:txBody>
      </p:sp>
      <p:sp>
        <p:nvSpPr>
          <p:cNvPr id="8" name="Oval 7">
            <a:hlinkClick r:id="rId4" action="ppaction://hlinksldjump"/>
          </p:cNvPr>
          <p:cNvSpPr/>
          <p:nvPr/>
        </p:nvSpPr>
        <p:spPr>
          <a:xfrm>
            <a:off x="4848981" y="2005419"/>
            <a:ext cx="3148149" cy="11103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cs typeface="B Chini" panose="00000400000000000000" pitchFamily="2" charset="-78"/>
              </a:rPr>
              <a:t>فصل دوم</a:t>
            </a:r>
            <a:endParaRPr lang="fa-IR" sz="3600" dirty="0">
              <a:cs typeface="B Chini" panose="00000400000000000000" pitchFamily="2" charset="-78"/>
            </a:endParaRPr>
          </a:p>
        </p:txBody>
      </p:sp>
      <p:sp>
        <p:nvSpPr>
          <p:cNvPr id="9" name="Oval 8">
            <a:hlinkClick r:id="rId5" action="ppaction://hlinksldjump"/>
          </p:cNvPr>
          <p:cNvSpPr/>
          <p:nvPr/>
        </p:nvSpPr>
        <p:spPr>
          <a:xfrm>
            <a:off x="1317171" y="2775313"/>
            <a:ext cx="3148149" cy="11103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cs typeface="B Chini" panose="00000400000000000000" pitchFamily="2" charset="-78"/>
              </a:rPr>
              <a:t>فصل سوم</a:t>
            </a:r>
            <a:endParaRPr lang="fa-IR" sz="3600" dirty="0">
              <a:cs typeface="B Chini" panose="00000400000000000000" pitchFamily="2" charset="-78"/>
            </a:endParaRPr>
          </a:p>
        </p:txBody>
      </p:sp>
      <p:sp>
        <p:nvSpPr>
          <p:cNvPr id="10" name="Oval 9">
            <a:hlinkClick r:id="rId6" action="ppaction://hlinksldjump"/>
          </p:cNvPr>
          <p:cNvSpPr/>
          <p:nvPr/>
        </p:nvSpPr>
        <p:spPr>
          <a:xfrm>
            <a:off x="8238309" y="3330484"/>
            <a:ext cx="3148149" cy="11103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cs typeface="B Chini" panose="00000400000000000000" pitchFamily="2" charset="-78"/>
              </a:rPr>
              <a:t>فصل پنجم</a:t>
            </a:r>
            <a:endParaRPr lang="fa-IR" sz="3600" dirty="0">
              <a:cs typeface="B Chini" panose="00000400000000000000" pitchFamily="2" charset="-78"/>
            </a:endParaRPr>
          </a:p>
        </p:txBody>
      </p:sp>
      <p:sp>
        <p:nvSpPr>
          <p:cNvPr id="11" name="Oval 10">
            <a:hlinkClick r:id="rId7" action="ppaction://hlinksldjump"/>
          </p:cNvPr>
          <p:cNvSpPr/>
          <p:nvPr/>
        </p:nvSpPr>
        <p:spPr>
          <a:xfrm>
            <a:off x="4949130" y="4335565"/>
            <a:ext cx="3148149" cy="11103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cs typeface="B Chini" panose="00000400000000000000" pitchFamily="2" charset="-78"/>
              </a:rPr>
              <a:t>فصل ششم</a:t>
            </a:r>
            <a:endParaRPr lang="fa-IR" sz="3600" dirty="0">
              <a:cs typeface="B Chini" panose="00000400000000000000" pitchFamily="2" charset="-78"/>
            </a:endParaRPr>
          </a:p>
        </p:txBody>
      </p:sp>
      <p:sp>
        <p:nvSpPr>
          <p:cNvPr id="12" name="Oval 11">
            <a:hlinkClick r:id="rId8" action="ppaction://hlinksldjump"/>
          </p:cNvPr>
          <p:cNvSpPr/>
          <p:nvPr/>
        </p:nvSpPr>
        <p:spPr>
          <a:xfrm>
            <a:off x="1417320" y="5105459"/>
            <a:ext cx="3148149" cy="11103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cs typeface="B Chini" panose="00000400000000000000" pitchFamily="2" charset="-78"/>
              </a:rPr>
              <a:t>فصل هفتم</a:t>
            </a:r>
            <a:endParaRPr lang="fa-IR" sz="3600" dirty="0">
              <a:cs typeface="B Chini" panose="00000400000000000000" pitchFamily="2" charset="-78"/>
            </a:endParaRPr>
          </a:p>
        </p:txBody>
      </p:sp>
    </p:spTree>
    <p:extLst>
      <p:ext uri="{BB962C8B-B14F-4D97-AF65-F5344CB8AC3E}">
        <p14:creationId xmlns:p14="http://schemas.microsoft.com/office/powerpoint/2010/main" val="690494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9FCD96-A5DF-4BDC-A3AB-22613EBB1822}"/>
              </a:ext>
            </a:extLst>
          </p:cNvPr>
          <p:cNvSpPr/>
          <p:nvPr/>
        </p:nvSpPr>
        <p:spPr>
          <a:xfrm>
            <a:off x="3248765" y="2513943"/>
            <a:ext cx="5766964" cy="98148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6985" indent="-6350" algn="ctr" rtl="1">
              <a:lnSpc>
                <a:spcPct val="107000"/>
              </a:lnSpc>
              <a:spcAft>
                <a:spcPts val="185"/>
              </a:spcAft>
            </a:pPr>
            <a:r>
              <a:rPr lang="fa-IR" sz="5400" b="1" dirty="0">
                <a:solidFill>
                  <a:srgbClr val="181717"/>
                </a:solidFill>
                <a:latin typeface="Calibri" panose="020F0502020204030204" pitchFamily="34" charset="0"/>
                <a:ea typeface="Calibri" panose="020F0502020204030204" pitchFamily="34" charset="0"/>
                <a:cs typeface="B Koodak" panose="00000700000000000000" pitchFamily="2" charset="-78"/>
              </a:rPr>
              <a:t>پيدايش و منشأ ارزش ها</a:t>
            </a:r>
            <a:endParaRPr lang="en-US" sz="5400" b="1" dirty="0">
              <a:solidFill>
                <a:srgbClr val="181717"/>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340843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65F298-6851-4C5C-93BD-1542CEA03E1A}"/>
              </a:ext>
            </a:extLst>
          </p:cNvPr>
          <p:cNvSpPr/>
          <p:nvPr/>
        </p:nvSpPr>
        <p:spPr>
          <a:xfrm>
            <a:off x="1658982" y="2286085"/>
            <a:ext cx="9182325" cy="255454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rtl="1"/>
            <a:r>
              <a:rPr lang="fa-IR" sz="3200" dirty="0" smtClean="0">
                <a:solidFill>
                  <a:srgbClr val="181717"/>
                </a:solidFill>
                <a:ea typeface="Calibri" panose="020F0502020204030204" pitchFamily="34" charset="0"/>
                <a:cs typeface="B Koodak" panose="00000700000000000000" pitchFamily="2" charset="-78"/>
              </a:rPr>
              <a:t>برخی </a:t>
            </a:r>
            <a:r>
              <a:rPr lang="fa-IR" sz="3200" dirty="0">
                <a:solidFill>
                  <a:srgbClr val="181717"/>
                </a:solidFill>
                <a:ea typeface="Calibri" panose="020F0502020204030204" pitchFamily="34" charset="0"/>
                <a:cs typeface="B Koodak" panose="00000700000000000000" pitchFamily="2" charset="-78"/>
              </a:rPr>
              <a:t>صاحب نظران بر نيازهای بيولوژيکی تأکيد دارند (مثلاً، انسان وقتی گرسنه است غذا برايش با ارزش شده و وقتی ميل جنسی دارد، همسر برای او با ارزش می شود) و می گويند مهم ترين ارزش های يک فرهنگ اگر با نيازهای بيولوژيک انسان در تضاد باشد، ارزش خود را از دست می دهد.</a:t>
            </a:r>
            <a:endParaRPr lang="fa-IR" sz="3200" dirty="0">
              <a:cs typeface="B Koodak" panose="00000700000000000000" pitchFamily="2" charset="-78"/>
            </a:endParaRPr>
          </a:p>
        </p:txBody>
      </p:sp>
    </p:spTree>
    <p:extLst>
      <p:ext uri="{BB962C8B-B14F-4D97-AF65-F5344CB8AC3E}">
        <p14:creationId xmlns:p14="http://schemas.microsoft.com/office/powerpoint/2010/main" val="318981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7595EE-5FFA-46D4-9905-A88DEC964477}"/>
              </a:ext>
            </a:extLst>
          </p:cNvPr>
          <p:cNvSpPr/>
          <p:nvPr/>
        </p:nvSpPr>
        <p:spPr>
          <a:xfrm>
            <a:off x="748018" y="854271"/>
            <a:ext cx="10157335" cy="192418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1270" marR="33020" indent="324485" algn="just" rtl="1">
              <a:lnSpc>
                <a:spcPct val="124000"/>
              </a:lnSpc>
              <a:spcAft>
                <a:spcPts val="25"/>
              </a:spcAft>
            </a:pPr>
            <a:r>
              <a:rPr lang="fa-IR" sz="3200" dirty="0">
                <a:solidFill>
                  <a:srgbClr val="181717"/>
                </a:solidFill>
                <a:latin typeface="Calibri" panose="020F0502020204030204" pitchFamily="34" charset="0"/>
                <a:ea typeface="Calibri" panose="020F0502020204030204" pitchFamily="34" charset="0"/>
                <a:cs typeface="B Koodak" panose="00000700000000000000" pitchFamily="2" charset="-78"/>
              </a:rPr>
              <a:t>يک منشأ ديگر و مهم ارزش ها، </a:t>
            </a:r>
            <a:r>
              <a:rPr lang="fa-IR" sz="3200" b="1" dirty="0">
                <a:solidFill>
                  <a:srgbClr val="181717"/>
                </a:solidFill>
                <a:latin typeface="Calibri" panose="020F0502020204030204" pitchFamily="34" charset="0"/>
                <a:ea typeface="Calibri" panose="020F0502020204030204" pitchFamily="34" charset="0"/>
                <a:cs typeface="B Koodak" panose="00000700000000000000" pitchFamily="2" charset="-78"/>
              </a:rPr>
              <a:t>هنجار</a:t>
            </a:r>
            <a:r>
              <a:rPr lang="fa-IR" sz="3200" dirty="0">
                <a:solidFill>
                  <a:srgbClr val="181717"/>
                </a:solidFill>
                <a:latin typeface="Calibri" panose="020F0502020204030204" pitchFamily="34" charset="0"/>
                <a:ea typeface="Calibri" panose="020F0502020204030204" pitchFamily="34" charset="0"/>
                <a:cs typeface="B Koodak" panose="00000700000000000000" pitchFamily="2" charset="-78"/>
              </a:rPr>
              <a:t>هايند. نفوذ هنجارها بر روی ارزش ها می تواند آن قدر قوی باشد که حتی تأثير نيازهای جسمی را بر روی ارزش ها خنثی کند.</a:t>
            </a:r>
            <a:endParaRPr lang="en-US" sz="2400" dirty="0">
              <a:solidFill>
                <a:srgbClr val="000000"/>
              </a:solidFill>
              <a:effectLst/>
              <a:latin typeface="Calibri" panose="020F0502020204030204" pitchFamily="34" charset="0"/>
              <a:ea typeface="Calibri" panose="020F0502020204030204" pitchFamily="34" charset="0"/>
              <a:cs typeface="B Koodak" panose="00000700000000000000" pitchFamily="2" charset="-78"/>
            </a:endParaRPr>
          </a:p>
        </p:txBody>
      </p:sp>
      <p:sp>
        <p:nvSpPr>
          <p:cNvPr id="3" name="Rectangle 2">
            <a:extLst>
              <a:ext uri="{FF2B5EF4-FFF2-40B4-BE49-F238E27FC236}">
                <a16:creationId xmlns:a16="http://schemas.microsoft.com/office/drawing/2014/main" id="{B56050AF-2F91-453E-A962-2FDA05222748}"/>
              </a:ext>
            </a:extLst>
          </p:cNvPr>
          <p:cNvSpPr/>
          <p:nvPr/>
        </p:nvSpPr>
        <p:spPr>
          <a:xfrm>
            <a:off x="8779206" y="3303806"/>
            <a:ext cx="1221809" cy="523220"/>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wrap="none">
            <a:spAutoFit/>
          </a:bodyPr>
          <a:lstStyle/>
          <a:p>
            <a:r>
              <a:rPr lang="fa-IR" sz="2800" dirty="0">
                <a:solidFill>
                  <a:srgbClr val="FFFF00"/>
                </a:solidFill>
                <a:ea typeface="Calibri" panose="020F0502020204030204" pitchFamily="34" charset="0"/>
                <a:cs typeface="B Koodak" panose="00000700000000000000" pitchFamily="2" charset="-78"/>
              </a:rPr>
              <a:t>هنجارها </a:t>
            </a:r>
            <a:endParaRPr lang="fa-IR" sz="2800" dirty="0">
              <a:solidFill>
                <a:srgbClr val="FFFF00"/>
              </a:solidFill>
              <a:cs typeface="B Koodak" panose="00000700000000000000" pitchFamily="2" charset="-78"/>
            </a:endParaRPr>
          </a:p>
        </p:txBody>
      </p:sp>
      <p:sp>
        <p:nvSpPr>
          <p:cNvPr id="4" name="Rectangle 3">
            <a:extLst>
              <a:ext uri="{FF2B5EF4-FFF2-40B4-BE49-F238E27FC236}">
                <a16:creationId xmlns:a16="http://schemas.microsoft.com/office/drawing/2014/main" id="{32ED2A3E-1828-4A34-9B56-2B3587AA5194}"/>
              </a:ext>
            </a:extLst>
          </p:cNvPr>
          <p:cNvSpPr/>
          <p:nvPr/>
        </p:nvSpPr>
        <p:spPr>
          <a:xfrm>
            <a:off x="3772707" y="4352380"/>
            <a:ext cx="5006499"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fa-IR" sz="2800" dirty="0">
                <a:solidFill>
                  <a:srgbClr val="181717"/>
                </a:solidFill>
                <a:ea typeface="Calibri" panose="020F0502020204030204" pitchFamily="34" charset="0"/>
                <a:cs typeface="B Koodak" panose="00000700000000000000" pitchFamily="2" charset="-78"/>
              </a:rPr>
              <a:t>يکی ديگر از منشأ ارزش ها، </a:t>
            </a:r>
            <a:r>
              <a:rPr lang="fa-IR" sz="2800" dirty="0">
                <a:solidFill>
                  <a:srgbClr val="FFFF00"/>
                </a:solidFill>
                <a:ea typeface="Calibri" panose="020F0502020204030204" pitchFamily="34" charset="0"/>
                <a:cs typeface="B Koodak" panose="00000700000000000000" pitchFamily="2" charset="-78"/>
              </a:rPr>
              <a:t>کميابی</a:t>
            </a:r>
            <a:r>
              <a:rPr lang="fa-IR" sz="2800" dirty="0">
                <a:solidFill>
                  <a:srgbClr val="181717"/>
                </a:solidFill>
                <a:ea typeface="Calibri" panose="020F0502020204030204" pitchFamily="34" charset="0"/>
                <a:cs typeface="B Koodak" panose="00000700000000000000" pitchFamily="2" charset="-78"/>
              </a:rPr>
              <a:t> است</a:t>
            </a:r>
            <a:endParaRPr lang="fa-IR" sz="2800" dirty="0">
              <a:cs typeface="B Koodak" panose="00000700000000000000" pitchFamily="2" charset="-78"/>
            </a:endParaRPr>
          </a:p>
        </p:txBody>
      </p:sp>
      <p:sp>
        <p:nvSpPr>
          <p:cNvPr id="5" name="Rectangle 4">
            <a:extLst>
              <a:ext uri="{FF2B5EF4-FFF2-40B4-BE49-F238E27FC236}">
                <a16:creationId xmlns:a16="http://schemas.microsoft.com/office/drawing/2014/main" id="{009EDBDC-EB59-4415-853C-0613447279F0}"/>
              </a:ext>
            </a:extLst>
          </p:cNvPr>
          <p:cNvSpPr/>
          <p:nvPr/>
        </p:nvSpPr>
        <p:spPr>
          <a:xfrm>
            <a:off x="2680335" y="5379664"/>
            <a:ext cx="779381"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fa-IR" sz="2400" dirty="0">
                <a:solidFill>
                  <a:srgbClr val="FFFF00"/>
                </a:solidFill>
                <a:ea typeface="Calibri" panose="020F0502020204030204" pitchFamily="34" charset="0"/>
                <a:cs typeface="B Koodak" panose="00000700000000000000" pitchFamily="2" charset="-78"/>
              </a:rPr>
              <a:t>عادت</a:t>
            </a:r>
            <a:endParaRPr lang="fa-IR" sz="2400" dirty="0">
              <a:solidFill>
                <a:srgbClr val="FFFF00"/>
              </a:solidFill>
              <a:cs typeface="B Koodak" panose="00000700000000000000" pitchFamily="2" charset="-78"/>
            </a:endParaRPr>
          </a:p>
        </p:txBody>
      </p:sp>
    </p:spTree>
    <p:extLst>
      <p:ext uri="{BB962C8B-B14F-4D97-AF65-F5344CB8AC3E}">
        <p14:creationId xmlns:p14="http://schemas.microsoft.com/office/powerpoint/2010/main" val="2892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0FF3FB-83D3-4451-9D84-5D833CD4D58E}"/>
              </a:ext>
            </a:extLst>
          </p:cNvPr>
          <p:cNvSpPr/>
          <p:nvPr/>
        </p:nvSpPr>
        <p:spPr>
          <a:xfrm>
            <a:off x="2508069" y="2804310"/>
            <a:ext cx="7716422" cy="81682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6985" indent="-6350" algn="ctr" rtl="1">
              <a:lnSpc>
                <a:spcPct val="107000"/>
              </a:lnSpc>
              <a:spcAft>
                <a:spcPts val="185"/>
              </a:spcAft>
            </a:pPr>
            <a:r>
              <a:rPr lang="fa-IR" sz="4400" b="1" dirty="0">
                <a:solidFill>
                  <a:srgbClr val="181717"/>
                </a:solidFill>
                <a:latin typeface="Calibri" panose="020F0502020204030204" pitchFamily="34" charset="0"/>
                <a:ea typeface="Calibri" panose="020F0502020204030204" pitchFamily="34" charset="0"/>
                <a:cs typeface="B Koodak" panose="00000700000000000000" pitchFamily="2" charset="-78"/>
              </a:rPr>
              <a:t>عوامل مؤثر در شکل گيری نظام </a:t>
            </a:r>
            <a:r>
              <a:rPr lang="fa-IR" sz="44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ارزشی</a:t>
            </a:r>
            <a:endParaRPr lang="en-US" sz="4400" b="1" dirty="0">
              <a:solidFill>
                <a:srgbClr val="181717"/>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241978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CD456-DA68-4953-9B66-280CAC7B65C4}"/>
              </a:ext>
            </a:extLst>
          </p:cNvPr>
          <p:cNvSpPr/>
          <p:nvPr/>
        </p:nvSpPr>
        <p:spPr>
          <a:xfrm>
            <a:off x="7388105" y="1923358"/>
            <a:ext cx="1907895" cy="646331"/>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fa-IR" sz="3600" b="1" dirty="0">
                <a:solidFill>
                  <a:srgbClr val="181717"/>
                </a:solidFill>
                <a:ea typeface="Calibri" panose="020F0502020204030204" pitchFamily="34" charset="0"/>
                <a:cs typeface="B Koodak" panose="00000700000000000000" pitchFamily="2" charset="-78"/>
              </a:rPr>
              <a:t>ب) خانواده</a:t>
            </a:r>
            <a:endParaRPr lang="fa-IR" sz="3600" dirty="0">
              <a:cs typeface="B Koodak" panose="00000700000000000000" pitchFamily="2" charset="-78"/>
            </a:endParaRPr>
          </a:p>
        </p:txBody>
      </p:sp>
      <p:sp>
        <p:nvSpPr>
          <p:cNvPr id="5" name="Rectangle 4">
            <a:extLst>
              <a:ext uri="{FF2B5EF4-FFF2-40B4-BE49-F238E27FC236}">
                <a16:creationId xmlns:a16="http://schemas.microsoft.com/office/drawing/2014/main" id="{52CD60A3-E1B8-4367-B9C4-876ADADB143E}"/>
              </a:ext>
            </a:extLst>
          </p:cNvPr>
          <p:cNvSpPr/>
          <p:nvPr/>
        </p:nvSpPr>
        <p:spPr>
          <a:xfrm>
            <a:off x="6380182" y="2733887"/>
            <a:ext cx="1651414" cy="584775"/>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fa-IR" sz="3200" b="1" dirty="0">
                <a:solidFill>
                  <a:srgbClr val="181717"/>
                </a:solidFill>
                <a:ea typeface="Calibri" panose="020F0502020204030204" pitchFamily="34" charset="0"/>
                <a:cs typeface="B Koodak" panose="00000700000000000000" pitchFamily="2" charset="-78"/>
              </a:rPr>
              <a:t>پ) مدرسه</a:t>
            </a:r>
            <a:endParaRPr lang="fa-IR" sz="3200" dirty="0">
              <a:cs typeface="B Koodak" panose="00000700000000000000" pitchFamily="2" charset="-78"/>
            </a:endParaRPr>
          </a:p>
        </p:txBody>
      </p:sp>
      <p:sp>
        <p:nvSpPr>
          <p:cNvPr id="6" name="Rectangle 5">
            <a:extLst>
              <a:ext uri="{FF2B5EF4-FFF2-40B4-BE49-F238E27FC236}">
                <a16:creationId xmlns:a16="http://schemas.microsoft.com/office/drawing/2014/main" id="{9B2608E8-1502-4216-9ABD-6BC5AB44F669}"/>
              </a:ext>
            </a:extLst>
          </p:cNvPr>
          <p:cNvSpPr/>
          <p:nvPr/>
        </p:nvSpPr>
        <p:spPr>
          <a:xfrm>
            <a:off x="4255087" y="3504063"/>
            <a:ext cx="2787943" cy="584775"/>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fa-IR" sz="3200" b="1" dirty="0" smtClean="0">
                <a:solidFill>
                  <a:srgbClr val="181717"/>
                </a:solidFill>
                <a:ea typeface="Calibri" panose="020F0502020204030204" pitchFamily="34" charset="0"/>
                <a:cs typeface="B Koodak" panose="00000700000000000000" pitchFamily="2" charset="-78"/>
              </a:rPr>
              <a:t>ت) گروه </a:t>
            </a:r>
            <a:r>
              <a:rPr lang="fa-IR" sz="3200" b="1" dirty="0">
                <a:solidFill>
                  <a:srgbClr val="181717"/>
                </a:solidFill>
                <a:ea typeface="Calibri" panose="020F0502020204030204" pitchFamily="34" charset="0"/>
                <a:cs typeface="B Koodak" panose="00000700000000000000" pitchFamily="2" charset="-78"/>
              </a:rPr>
              <a:t>هم سالان</a:t>
            </a:r>
            <a:endParaRPr lang="fa-IR" sz="3200" dirty="0">
              <a:cs typeface="B Koodak" panose="00000700000000000000" pitchFamily="2" charset="-78"/>
            </a:endParaRPr>
          </a:p>
        </p:txBody>
      </p:sp>
      <p:sp>
        <p:nvSpPr>
          <p:cNvPr id="7" name="Rectangle 6">
            <a:extLst>
              <a:ext uri="{FF2B5EF4-FFF2-40B4-BE49-F238E27FC236}">
                <a16:creationId xmlns:a16="http://schemas.microsoft.com/office/drawing/2014/main" id="{849EC76E-CA4C-411E-8736-66E35989912B}"/>
              </a:ext>
            </a:extLst>
          </p:cNvPr>
          <p:cNvSpPr/>
          <p:nvPr/>
        </p:nvSpPr>
        <p:spPr>
          <a:xfrm>
            <a:off x="2768324" y="4264848"/>
            <a:ext cx="2365379" cy="58477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fa-IR" sz="3200" b="1" dirty="0" smtClean="0">
                <a:solidFill>
                  <a:srgbClr val="181717"/>
                </a:solidFill>
                <a:ea typeface="Calibri" panose="020F0502020204030204" pitchFamily="34" charset="0"/>
                <a:cs typeface="B Koodak" panose="00000700000000000000" pitchFamily="2" charset="-78"/>
              </a:rPr>
              <a:t>ث) رسانه </a:t>
            </a:r>
            <a:r>
              <a:rPr lang="fa-IR" sz="3200" b="1" dirty="0">
                <a:solidFill>
                  <a:srgbClr val="181717"/>
                </a:solidFill>
                <a:ea typeface="Calibri" panose="020F0502020204030204" pitchFamily="34" charset="0"/>
                <a:cs typeface="B Koodak" panose="00000700000000000000" pitchFamily="2" charset="-78"/>
              </a:rPr>
              <a:t>ها</a:t>
            </a:r>
            <a:endParaRPr lang="fa-IR" sz="3200" dirty="0">
              <a:cs typeface="B Koodak" panose="00000700000000000000" pitchFamily="2" charset="-78"/>
            </a:endParaRPr>
          </a:p>
        </p:txBody>
      </p:sp>
      <p:sp>
        <p:nvSpPr>
          <p:cNvPr id="8" name="Rectangle 7">
            <a:extLst>
              <a:ext uri="{FF2B5EF4-FFF2-40B4-BE49-F238E27FC236}">
                <a16:creationId xmlns:a16="http://schemas.microsoft.com/office/drawing/2014/main" id="{1D9EE6E6-BBE8-49F0-B711-FDFF961DE078}"/>
              </a:ext>
            </a:extLst>
          </p:cNvPr>
          <p:cNvSpPr/>
          <p:nvPr/>
        </p:nvSpPr>
        <p:spPr>
          <a:xfrm>
            <a:off x="1631855" y="5025633"/>
            <a:ext cx="1654620" cy="584775"/>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fa-IR" sz="3200" b="1" dirty="0" smtClean="0">
                <a:solidFill>
                  <a:srgbClr val="181717"/>
                </a:solidFill>
                <a:ea typeface="Calibri" panose="020F0502020204030204" pitchFamily="34" charset="0"/>
                <a:cs typeface="B Koodak" panose="00000700000000000000" pitchFamily="2" charset="-78"/>
              </a:rPr>
              <a:t>ج) فرهنگ</a:t>
            </a:r>
            <a:endParaRPr lang="fa-IR" sz="3200" dirty="0">
              <a:cs typeface="B Koodak" panose="00000700000000000000" pitchFamily="2" charset="-78"/>
            </a:endParaRPr>
          </a:p>
        </p:txBody>
      </p:sp>
      <p:sp>
        <p:nvSpPr>
          <p:cNvPr id="9" name="Rectangle 8">
            <a:extLst>
              <a:ext uri="{FF2B5EF4-FFF2-40B4-BE49-F238E27FC236}">
                <a16:creationId xmlns:a16="http://schemas.microsoft.com/office/drawing/2014/main" id="{5E3CD456-DA68-4953-9B66-280CAC7B65C4}"/>
              </a:ext>
            </a:extLst>
          </p:cNvPr>
          <p:cNvSpPr/>
          <p:nvPr/>
        </p:nvSpPr>
        <p:spPr>
          <a:xfrm>
            <a:off x="8708063" y="1176260"/>
            <a:ext cx="2539478" cy="584775"/>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pPr algn="r"/>
            <a:r>
              <a:rPr lang="fa-IR" sz="3200" b="1" dirty="0">
                <a:solidFill>
                  <a:srgbClr val="181717"/>
                </a:solidFill>
                <a:ea typeface="Calibri" panose="020F0502020204030204" pitchFamily="34" charset="0"/>
                <a:cs typeface="B Koodak" panose="00000700000000000000" pitchFamily="2" charset="-78"/>
              </a:rPr>
              <a:t>الف)  تعاليم دينی</a:t>
            </a:r>
            <a:endParaRPr lang="fa-IR" sz="3600" dirty="0">
              <a:cs typeface="B Koodak" panose="00000700000000000000" pitchFamily="2" charset="-78"/>
            </a:endParaRPr>
          </a:p>
        </p:txBody>
      </p:sp>
    </p:spTree>
    <p:extLst>
      <p:ext uri="{BB962C8B-B14F-4D97-AF65-F5344CB8AC3E}">
        <p14:creationId xmlns:p14="http://schemas.microsoft.com/office/powerpoint/2010/main" val="386822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2A97A-41AD-4632-BAA9-D5BEAB619E03}"/>
              </a:ext>
            </a:extLst>
          </p:cNvPr>
          <p:cNvSpPr/>
          <p:nvPr/>
        </p:nvSpPr>
        <p:spPr>
          <a:xfrm>
            <a:off x="878209" y="2551173"/>
            <a:ext cx="10282623" cy="8168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marL="6985" indent="-6350" algn="ctr" rtl="1">
              <a:lnSpc>
                <a:spcPct val="107000"/>
              </a:lnSpc>
              <a:spcAft>
                <a:spcPts val="20"/>
              </a:spcAft>
            </a:pPr>
            <a:r>
              <a:rPr lang="fa-IR" sz="4400" b="1" dirty="0">
                <a:solidFill>
                  <a:srgbClr val="FFFF00"/>
                </a:solidFill>
                <a:latin typeface="Calibri" panose="020F0502020204030204" pitchFamily="34" charset="0"/>
                <a:ea typeface="Calibri" panose="020F0502020204030204" pitchFamily="34" charset="0"/>
                <a:cs typeface="B Koodak" panose="00000700000000000000" pitchFamily="2" charset="-78"/>
              </a:rPr>
              <a:t>آموزش ارزش ها در برنامه ی درسی مطالعات اجتماعی</a:t>
            </a:r>
            <a:endParaRPr lang="en-US" sz="4400" b="1" dirty="0">
              <a:solidFill>
                <a:srgbClr val="FFFF00"/>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179666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5B1DDA-0BC4-4BA6-9D2A-78D7D3461BFD}"/>
              </a:ext>
            </a:extLst>
          </p:cNvPr>
          <p:cNvSpPr/>
          <p:nvPr/>
        </p:nvSpPr>
        <p:spPr>
          <a:xfrm>
            <a:off x="940526" y="1780891"/>
            <a:ext cx="9687065" cy="156966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r" rtl="1"/>
            <a:r>
              <a:rPr lang="fa-IR" sz="3200" dirty="0">
                <a:solidFill>
                  <a:srgbClr val="181717"/>
                </a:solidFill>
                <a:ea typeface="Calibri" panose="020F0502020204030204" pitchFamily="34" charset="0"/>
                <a:cs typeface="B Koodak" panose="00000700000000000000" pitchFamily="2" charset="-78"/>
              </a:rPr>
              <a:t>برنامه ی درسی جديد مطالعات اجتماعی کشور ما، آموزش چهار گروه عمده از ارزش ها را با توجه به ماهيت موضوع درسی مدنظر قرار داده </a:t>
            </a:r>
            <a:r>
              <a:rPr lang="fa-IR" sz="3200" dirty="0" smtClean="0">
                <a:solidFill>
                  <a:srgbClr val="181717"/>
                </a:solidFill>
                <a:ea typeface="Calibri" panose="020F0502020204030204" pitchFamily="34" charset="0"/>
                <a:cs typeface="B Koodak" panose="00000700000000000000" pitchFamily="2" charset="-78"/>
              </a:rPr>
              <a:t>است:</a:t>
            </a:r>
            <a:endParaRPr lang="fa-IR" sz="3200" dirty="0">
              <a:cs typeface="B Koodak" panose="00000700000000000000" pitchFamily="2" charset="-78"/>
            </a:endParaRPr>
          </a:p>
        </p:txBody>
      </p:sp>
      <p:sp>
        <p:nvSpPr>
          <p:cNvPr id="5" name="Rectangle 4">
            <a:extLst>
              <a:ext uri="{FF2B5EF4-FFF2-40B4-BE49-F238E27FC236}">
                <a16:creationId xmlns:a16="http://schemas.microsoft.com/office/drawing/2014/main" id="{CCC2DC56-3B53-40FE-8C94-40FBE43A2A84}"/>
              </a:ext>
            </a:extLst>
          </p:cNvPr>
          <p:cNvSpPr/>
          <p:nvPr/>
        </p:nvSpPr>
        <p:spPr>
          <a:xfrm>
            <a:off x="9077167" y="3971460"/>
            <a:ext cx="1550424"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lgn="l"/>
            <a:r>
              <a:rPr lang="fa-IR" sz="2400" b="1" dirty="0">
                <a:solidFill>
                  <a:srgbClr val="FFC000"/>
                </a:solidFill>
                <a:ea typeface="Calibri" panose="020F0502020204030204" pitchFamily="34" charset="0"/>
                <a:cs typeface="B Koodak" panose="00000700000000000000" pitchFamily="2" charset="-78"/>
              </a:rPr>
              <a:t> عدالت جويی</a:t>
            </a:r>
            <a:endParaRPr lang="fa-IR" sz="2400" dirty="0">
              <a:solidFill>
                <a:srgbClr val="FFC000"/>
              </a:solidFill>
              <a:cs typeface="B Koodak" panose="00000700000000000000" pitchFamily="2" charset="-78"/>
            </a:endParaRPr>
          </a:p>
        </p:txBody>
      </p:sp>
      <p:sp>
        <p:nvSpPr>
          <p:cNvPr id="6" name="Rectangle 5">
            <a:extLst>
              <a:ext uri="{FF2B5EF4-FFF2-40B4-BE49-F238E27FC236}">
                <a16:creationId xmlns:a16="http://schemas.microsoft.com/office/drawing/2014/main" id="{69A87931-FC39-487A-B970-FB69265E9607}"/>
              </a:ext>
            </a:extLst>
          </p:cNvPr>
          <p:cNvSpPr/>
          <p:nvPr/>
        </p:nvSpPr>
        <p:spPr>
          <a:xfrm>
            <a:off x="5090425" y="3971460"/>
            <a:ext cx="3036409"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lgn="r" rtl="1"/>
            <a:r>
              <a:rPr lang="fa-IR" sz="2400" b="1" dirty="0">
                <a:solidFill>
                  <a:srgbClr val="FFC000"/>
                </a:solidFill>
                <a:ea typeface="Calibri" panose="020F0502020204030204" pitchFamily="34" charset="0"/>
                <a:cs typeface="B Koodak" panose="00000700000000000000" pitchFamily="2" charset="-78"/>
              </a:rPr>
              <a:t>حق طلبی و مسئوليت پذيری</a:t>
            </a:r>
            <a:endParaRPr lang="fa-IR" sz="2400" dirty="0">
              <a:solidFill>
                <a:srgbClr val="FFC000"/>
              </a:solidFill>
              <a:cs typeface="B Koodak" panose="00000700000000000000" pitchFamily="2" charset="-78"/>
            </a:endParaRPr>
          </a:p>
        </p:txBody>
      </p:sp>
      <p:sp>
        <p:nvSpPr>
          <p:cNvPr id="7" name="Rectangle 6">
            <a:extLst>
              <a:ext uri="{FF2B5EF4-FFF2-40B4-BE49-F238E27FC236}">
                <a16:creationId xmlns:a16="http://schemas.microsoft.com/office/drawing/2014/main" id="{9874BBB8-45EF-41C5-B5BB-4ECE80581C93}"/>
              </a:ext>
            </a:extLst>
          </p:cNvPr>
          <p:cNvSpPr/>
          <p:nvPr/>
        </p:nvSpPr>
        <p:spPr>
          <a:xfrm>
            <a:off x="940526" y="3940112"/>
            <a:ext cx="852810"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r" rtl="1"/>
            <a:r>
              <a:rPr lang="fa-IR" sz="2400" b="1" dirty="0">
                <a:solidFill>
                  <a:srgbClr val="FFC000"/>
                </a:solidFill>
                <a:ea typeface="Calibri" panose="020F0502020204030204" pitchFamily="34" charset="0"/>
                <a:cs typeface="B Koodak" panose="00000700000000000000" pitchFamily="2" charset="-78"/>
              </a:rPr>
              <a:t>تعاون</a:t>
            </a:r>
            <a:endParaRPr lang="fa-IR" sz="2400" dirty="0">
              <a:solidFill>
                <a:srgbClr val="FFC000"/>
              </a:solidFill>
              <a:cs typeface="B Koodak" panose="00000700000000000000" pitchFamily="2" charset="-78"/>
            </a:endParaRPr>
          </a:p>
        </p:txBody>
      </p:sp>
      <p:sp>
        <p:nvSpPr>
          <p:cNvPr id="8" name="Rectangle 7">
            <a:extLst>
              <a:ext uri="{FF2B5EF4-FFF2-40B4-BE49-F238E27FC236}">
                <a16:creationId xmlns:a16="http://schemas.microsoft.com/office/drawing/2014/main" id="{3B005BA4-0499-433E-B2F6-A5D34AB9C096}"/>
              </a:ext>
            </a:extLst>
          </p:cNvPr>
          <p:cNvSpPr/>
          <p:nvPr/>
        </p:nvSpPr>
        <p:spPr>
          <a:xfrm>
            <a:off x="2668214" y="3940111"/>
            <a:ext cx="1471878"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lgn="r" rtl="1"/>
            <a:r>
              <a:rPr lang="fa-IR" sz="2400" b="1" dirty="0">
                <a:solidFill>
                  <a:srgbClr val="FFC000"/>
                </a:solidFill>
                <a:ea typeface="Calibri" panose="020F0502020204030204" pitchFamily="34" charset="0"/>
                <a:cs typeface="B Koodak" panose="00000700000000000000" pitchFamily="2" charset="-78"/>
              </a:rPr>
              <a:t>ميهن دوستی</a:t>
            </a:r>
            <a:endParaRPr lang="fa-IR" sz="2400" dirty="0">
              <a:solidFill>
                <a:srgbClr val="FFC000"/>
              </a:solidFill>
              <a:cs typeface="B Koodak" panose="00000700000000000000" pitchFamily="2" charset="-78"/>
            </a:endParaRPr>
          </a:p>
        </p:txBody>
      </p:sp>
    </p:spTree>
    <p:extLst>
      <p:ext uri="{BB962C8B-B14F-4D97-AF65-F5344CB8AC3E}">
        <p14:creationId xmlns:p14="http://schemas.microsoft.com/office/powerpoint/2010/main" val="209652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304D2B-81E9-462C-88B6-3B7CF17EBC73}"/>
              </a:ext>
            </a:extLst>
          </p:cNvPr>
          <p:cNvSpPr/>
          <p:nvPr/>
        </p:nvSpPr>
        <p:spPr>
          <a:xfrm>
            <a:off x="1339848" y="1924379"/>
            <a:ext cx="9573127" cy="31454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1270" marR="33020" indent="324485" algn="just" rtl="1">
              <a:lnSpc>
                <a:spcPct val="124000"/>
              </a:lnSpc>
              <a:spcAft>
                <a:spcPts val="25"/>
              </a:spcAft>
            </a:pPr>
            <a:r>
              <a:rPr lang="fa-IR" sz="3200" dirty="0">
                <a:solidFill>
                  <a:srgbClr val="FFFF00"/>
                </a:solidFill>
                <a:latin typeface="Calibri" panose="020F0502020204030204" pitchFamily="34" charset="0"/>
                <a:ea typeface="Calibri" panose="020F0502020204030204" pitchFamily="34" charset="0"/>
                <a:cs typeface="B Koodak" panose="00000700000000000000" pitchFamily="2" charset="-78"/>
              </a:rPr>
              <a:t>برنامه ی درسی مطالعات اجتماعی فقط به انتقال و بسط ارزش ها بسنده نمی کند بلکه از طريق اين برنامه و طراحی فعاليت های مناسب ياددهی ــ يادگيری، بايستی زمينه های نقد و بررسی ارزش های رايج و حاکم را از منظر جهان بينی اسلامی و به کارگيری ملاک ها و معيارهای دين اسلام، فراهم آورد.</a:t>
            </a:r>
            <a:endParaRPr lang="en-US" sz="2400" dirty="0">
              <a:solidFill>
                <a:srgbClr val="FFFF00"/>
              </a:solidFill>
              <a:effectLst/>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405439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07E7DD-A5F0-4999-8D2E-D1470333E1DF}"/>
              </a:ext>
            </a:extLst>
          </p:cNvPr>
          <p:cNvSpPr/>
          <p:nvPr/>
        </p:nvSpPr>
        <p:spPr>
          <a:xfrm>
            <a:off x="3173472" y="2475708"/>
            <a:ext cx="6508513" cy="1107996"/>
          </a:xfrm>
          <a:prstGeom prst="rect">
            <a:avLst/>
          </a:prstGeom>
        </p:spPr>
        <p:txBody>
          <a:bodyPr wrap="none">
            <a:spAutoFit/>
          </a:bodyPr>
          <a:lstStyle/>
          <a:p>
            <a:r>
              <a:rPr lang="fa-IR" sz="6600" b="1" dirty="0" smtClean="0">
                <a:solidFill>
                  <a:srgbClr val="FF0000"/>
                </a:solidFill>
                <a:ea typeface="Calibri" panose="020F0502020204030204" pitchFamily="34" charset="0"/>
                <a:cs typeface="Calibri" panose="020F0502020204030204" pitchFamily="34" charset="0"/>
              </a:rPr>
              <a:t> </a:t>
            </a:r>
            <a:r>
              <a:rPr lang="fa-IR" sz="6600" b="1" dirty="0">
                <a:solidFill>
                  <a:srgbClr val="FF0000"/>
                </a:solidFill>
                <a:ea typeface="Calibri" panose="020F0502020204030204" pitchFamily="34" charset="0"/>
                <a:cs typeface="Calibri" panose="020F0502020204030204" pitchFamily="34" charset="0"/>
              </a:rPr>
              <a:t>درونی کردن ارزش ها</a:t>
            </a:r>
            <a:endParaRPr lang="fa-IR" sz="6600" dirty="0">
              <a:solidFill>
                <a:srgbClr val="FF0000"/>
              </a:solidFill>
            </a:endParaRPr>
          </a:p>
        </p:txBody>
      </p:sp>
    </p:spTree>
    <p:extLst>
      <p:ext uri="{BB962C8B-B14F-4D97-AF65-F5344CB8AC3E}">
        <p14:creationId xmlns:p14="http://schemas.microsoft.com/office/powerpoint/2010/main" val="217826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4A4469-AF6B-4E59-BDAD-0E522CF8F7EF}"/>
              </a:ext>
            </a:extLst>
          </p:cNvPr>
          <p:cNvSpPr/>
          <p:nvPr/>
        </p:nvSpPr>
        <p:spPr>
          <a:xfrm>
            <a:off x="8647820" y="1437108"/>
            <a:ext cx="1651414"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a-IR" sz="2800" b="1" dirty="0">
                <a:solidFill>
                  <a:srgbClr val="181717"/>
                </a:solidFill>
                <a:ea typeface="Calibri" panose="020F0502020204030204" pitchFamily="34" charset="0"/>
                <a:cs typeface="B Koodak" panose="00000700000000000000" pitchFamily="2" charset="-78"/>
              </a:rPr>
              <a:t>الف) متابعت</a:t>
            </a:r>
            <a:endParaRPr lang="fa-IR" sz="2800" dirty="0">
              <a:cs typeface="B Koodak" panose="00000700000000000000" pitchFamily="2" charset="-78"/>
            </a:endParaRPr>
          </a:p>
        </p:txBody>
      </p:sp>
      <p:sp>
        <p:nvSpPr>
          <p:cNvPr id="4" name="Rectangle 3">
            <a:extLst>
              <a:ext uri="{FF2B5EF4-FFF2-40B4-BE49-F238E27FC236}">
                <a16:creationId xmlns:a16="http://schemas.microsoft.com/office/drawing/2014/main" id="{B209E5A4-2B91-459E-8D5A-20E7D6BDE6E1}"/>
              </a:ext>
            </a:extLst>
          </p:cNvPr>
          <p:cNvSpPr/>
          <p:nvPr/>
        </p:nvSpPr>
        <p:spPr>
          <a:xfrm>
            <a:off x="5370042" y="3023775"/>
            <a:ext cx="2106667"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a-IR" sz="2800" b="1" dirty="0">
                <a:solidFill>
                  <a:srgbClr val="181717"/>
                </a:solidFill>
                <a:ea typeface="Calibri" panose="020F0502020204030204" pitchFamily="34" charset="0"/>
                <a:cs typeface="B Koodak" panose="00000700000000000000" pitchFamily="2" charset="-78"/>
              </a:rPr>
              <a:t>ب) همانندسازی</a:t>
            </a:r>
            <a:endParaRPr lang="fa-IR" sz="2800" dirty="0">
              <a:cs typeface="B Koodak" panose="00000700000000000000" pitchFamily="2" charset="-78"/>
            </a:endParaRPr>
          </a:p>
        </p:txBody>
      </p:sp>
      <p:sp>
        <p:nvSpPr>
          <p:cNvPr id="5" name="Rectangle 4">
            <a:extLst>
              <a:ext uri="{FF2B5EF4-FFF2-40B4-BE49-F238E27FC236}">
                <a16:creationId xmlns:a16="http://schemas.microsoft.com/office/drawing/2014/main" id="{B3FF8CFD-08F4-4956-B9D7-7661D9128896}"/>
              </a:ext>
            </a:extLst>
          </p:cNvPr>
          <p:cNvSpPr/>
          <p:nvPr/>
        </p:nvSpPr>
        <p:spPr>
          <a:xfrm>
            <a:off x="1699393" y="4467690"/>
            <a:ext cx="2165978"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a-IR" sz="2800" b="1" dirty="0">
                <a:solidFill>
                  <a:srgbClr val="181717"/>
                </a:solidFill>
                <a:ea typeface="Calibri" panose="020F0502020204030204" pitchFamily="34" charset="0"/>
                <a:cs typeface="B Koodak" panose="00000700000000000000" pitchFamily="2" charset="-78"/>
              </a:rPr>
              <a:t>پ) درونی </a:t>
            </a:r>
            <a:r>
              <a:rPr lang="fa-IR" sz="2800" b="1" dirty="0" smtClean="0">
                <a:solidFill>
                  <a:srgbClr val="181717"/>
                </a:solidFill>
                <a:ea typeface="Calibri" panose="020F0502020204030204" pitchFamily="34" charset="0"/>
                <a:cs typeface="B Koodak" panose="00000700000000000000" pitchFamily="2" charset="-78"/>
              </a:rPr>
              <a:t>کردن</a:t>
            </a:r>
            <a:endParaRPr lang="fa-IR" sz="2800" dirty="0">
              <a:cs typeface="B Koodak" panose="00000700000000000000" pitchFamily="2" charset="-78"/>
            </a:endParaRPr>
          </a:p>
        </p:txBody>
      </p:sp>
    </p:spTree>
    <p:extLst>
      <p:ext uri="{BB962C8B-B14F-4D97-AF65-F5344CB8AC3E}">
        <p14:creationId xmlns:p14="http://schemas.microsoft.com/office/powerpoint/2010/main" val="117964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5628EB-07F8-4DD0-A744-13029ED8E324}"/>
              </a:ext>
            </a:extLst>
          </p:cNvPr>
          <p:cNvSpPr/>
          <p:nvPr/>
        </p:nvSpPr>
        <p:spPr>
          <a:xfrm>
            <a:off x="4293704" y="1490367"/>
            <a:ext cx="3207027" cy="1200329"/>
          </a:xfrm>
          <a:prstGeom prst="rect">
            <a:avLst/>
          </a:prstGeom>
        </p:spPr>
        <p:txBody>
          <a:bodyPr wrap="square">
            <a:spAutoFit/>
          </a:bodyPr>
          <a:lstStyle/>
          <a:p>
            <a:pPr algn="ctr"/>
            <a:r>
              <a:rPr lang="fa-IR" sz="3600" dirty="0">
                <a:effectLst/>
                <a:latin typeface="Arial" panose="020B0604020202020204" pitchFamily="34" charset="0"/>
                <a:cs typeface="B Jadid" panose="00000700000000000000" pitchFamily="2" charset="-78"/>
              </a:rPr>
              <a:t>فصل اول</a:t>
            </a:r>
          </a:p>
          <a:p>
            <a:pPr algn="ctr"/>
            <a:endParaRPr lang="fa-IR" sz="3600" dirty="0">
              <a:effectLst/>
              <a:latin typeface="Arial" panose="020B0604020202020204" pitchFamily="34" charset="0"/>
              <a:cs typeface="B Jadid" panose="00000700000000000000" pitchFamily="2" charset="-78"/>
            </a:endParaRPr>
          </a:p>
        </p:txBody>
      </p:sp>
      <p:sp>
        <p:nvSpPr>
          <p:cNvPr id="3" name="Rectangle 2">
            <a:extLst>
              <a:ext uri="{FF2B5EF4-FFF2-40B4-BE49-F238E27FC236}">
                <a16:creationId xmlns:a16="http://schemas.microsoft.com/office/drawing/2014/main" id="{342282B8-5F49-44B0-8131-75F290A4F6FD}"/>
              </a:ext>
            </a:extLst>
          </p:cNvPr>
          <p:cNvSpPr/>
          <p:nvPr/>
        </p:nvSpPr>
        <p:spPr>
          <a:xfrm>
            <a:off x="1961321" y="3420574"/>
            <a:ext cx="8057322" cy="1200329"/>
          </a:xfrm>
          <a:prstGeom prst="rect">
            <a:avLst/>
          </a:prstGeom>
        </p:spPr>
        <p:txBody>
          <a:bodyPr wrap="square">
            <a:spAutoFit/>
          </a:bodyPr>
          <a:lstStyle/>
          <a:p>
            <a:r>
              <a:rPr lang="fa-IR" sz="3600" b="1" dirty="0">
                <a:solidFill>
                  <a:srgbClr val="FF0000"/>
                </a:solidFill>
                <a:latin typeface="Amuzeh-New-Bold"/>
                <a:cs typeface="B Jadid" panose="00000700000000000000" pitchFamily="2" charset="-78"/>
              </a:rPr>
              <a:t>ماهيت مطالعات اجتماعی و ويژگیهای آن</a:t>
            </a:r>
            <a:r>
              <a:rPr lang="fa-IR" sz="3600" dirty="0">
                <a:solidFill>
                  <a:srgbClr val="FF0000"/>
                </a:solidFill>
                <a:cs typeface="B Jadid" panose="00000700000000000000" pitchFamily="2" charset="-78"/>
              </a:rPr>
              <a:t> </a:t>
            </a:r>
            <a:br>
              <a:rPr lang="fa-IR" sz="3600" dirty="0">
                <a:solidFill>
                  <a:srgbClr val="FF0000"/>
                </a:solidFill>
                <a:cs typeface="B Jadid" panose="00000700000000000000" pitchFamily="2" charset="-78"/>
              </a:rPr>
            </a:br>
            <a:endParaRPr lang="fa-IR" sz="3600" dirty="0">
              <a:solidFill>
                <a:srgbClr val="FF0000"/>
              </a:solidFill>
              <a:cs typeface="B Jadid" panose="00000700000000000000" pitchFamily="2" charset="-78"/>
            </a:endParaRPr>
          </a:p>
        </p:txBody>
      </p:sp>
    </p:spTree>
    <p:extLst>
      <p:ext uri="{BB962C8B-B14F-4D97-AF65-F5344CB8AC3E}">
        <p14:creationId xmlns:p14="http://schemas.microsoft.com/office/powerpoint/2010/main" val="196408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80">
                                          <p:stCondLst>
                                            <p:cond delay="0"/>
                                          </p:stCondLst>
                                        </p:cTn>
                                        <p:tgtEl>
                                          <p:spTgt spid="3"/>
                                        </p:tgtEl>
                                      </p:cBhvr>
                                    </p:animEffect>
                                    <p:anim calcmode="lin" valueType="num">
                                      <p:cBhvr>
                                        <p:cTn id="1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6" dur="26">
                                          <p:stCondLst>
                                            <p:cond delay="650"/>
                                          </p:stCondLst>
                                        </p:cTn>
                                        <p:tgtEl>
                                          <p:spTgt spid="3"/>
                                        </p:tgtEl>
                                      </p:cBhvr>
                                      <p:to x="100000" y="60000"/>
                                    </p:animScale>
                                    <p:animScale>
                                      <p:cBhvr>
                                        <p:cTn id="17" dur="166" decel="50000">
                                          <p:stCondLst>
                                            <p:cond delay="676"/>
                                          </p:stCondLst>
                                        </p:cTn>
                                        <p:tgtEl>
                                          <p:spTgt spid="3"/>
                                        </p:tgtEl>
                                      </p:cBhvr>
                                      <p:to x="100000" y="100000"/>
                                    </p:animScale>
                                    <p:animScale>
                                      <p:cBhvr>
                                        <p:cTn id="18" dur="26">
                                          <p:stCondLst>
                                            <p:cond delay="1312"/>
                                          </p:stCondLst>
                                        </p:cTn>
                                        <p:tgtEl>
                                          <p:spTgt spid="3"/>
                                        </p:tgtEl>
                                      </p:cBhvr>
                                      <p:to x="100000" y="80000"/>
                                    </p:animScale>
                                    <p:animScale>
                                      <p:cBhvr>
                                        <p:cTn id="19" dur="166" decel="50000">
                                          <p:stCondLst>
                                            <p:cond delay="1338"/>
                                          </p:stCondLst>
                                        </p:cTn>
                                        <p:tgtEl>
                                          <p:spTgt spid="3"/>
                                        </p:tgtEl>
                                      </p:cBhvr>
                                      <p:to x="100000" y="100000"/>
                                    </p:animScale>
                                    <p:animScale>
                                      <p:cBhvr>
                                        <p:cTn id="20" dur="26">
                                          <p:stCondLst>
                                            <p:cond delay="1642"/>
                                          </p:stCondLst>
                                        </p:cTn>
                                        <p:tgtEl>
                                          <p:spTgt spid="3"/>
                                        </p:tgtEl>
                                      </p:cBhvr>
                                      <p:to x="100000" y="90000"/>
                                    </p:animScale>
                                    <p:animScale>
                                      <p:cBhvr>
                                        <p:cTn id="21" dur="166" decel="50000">
                                          <p:stCondLst>
                                            <p:cond delay="1668"/>
                                          </p:stCondLst>
                                        </p:cTn>
                                        <p:tgtEl>
                                          <p:spTgt spid="3"/>
                                        </p:tgtEl>
                                      </p:cBhvr>
                                      <p:to x="100000" y="100000"/>
                                    </p:animScale>
                                    <p:animScale>
                                      <p:cBhvr>
                                        <p:cTn id="22" dur="26">
                                          <p:stCondLst>
                                            <p:cond delay="1808"/>
                                          </p:stCondLst>
                                        </p:cTn>
                                        <p:tgtEl>
                                          <p:spTgt spid="3"/>
                                        </p:tgtEl>
                                      </p:cBhvr>
                                      <p:to x="100000" y="95000"/>
                                    </p:animScale>
                                    <p:animScale>
                                      <p:cBhvr>
                                        <p:cTn id="2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2868" y="404949"/>
            <a:ext cx="5255033" cy="1079861"/>
          </a:xfrm>
        </p:spPr>
        <p:txBody>
          <a:bodyPr/>
          <a:lstStyle/>
          <a:p>
            <a:r>
              <a:rPr lang="fa-IR" dirty="0" smtClean="0">
                <a:cs typeface="B Titr" panose="00000700000000000000" pitchFamily="2" charset="-78"/>
              </a:rPr>
              <a:t>پ) درونی کردن:</a:t>
            </a:r>
            <a:endParaRPr lang="fa-IR" dirty="0">
              <a:cs typeface="B Titr" panose="00000700000000000000" pitchFamily="2" charset="-78"/>
            </a:endParaRPr>
          </a:p>
        </p:txBody>
      </p:sp>
      <p:sp>
        <p:nvSpPr>
          <p:cNvPr id="3" name="Subtitle 2"/>
          <p:cNvSpPr>
            <a:spLocks noGrp="1"/>
          </p:cNvSpPr>
          <p:nvPr>
            <p:ph type="subTitle" idx="1"/>
          </p:nvPr>
        </p:nvSpPr>
        <p:spPr>
          <a:xfrm>
            <a:off x="576943" y="2344784"/>
            <a:ext cx="11011988" cy="3141616"/>
          </a:xfrm>
        </p:spPr>
        <p:style>
          <a:lnRef idx="1">
            <a:schemeClr val="accent5"/>
          </a:lnRef>
          <a:fillRef idx="2">
            <a:schemeClr val="accent5"/>
          </a:fillRef>
          <a:effectRef idx="1">
            <a:schemeClr val="accent5"/>
          </a:effectRef>
          <a:fontRef idx="minor">
            <a:schemeClr val="dk1"/>
          </a:fontRef>
        </p:style>
        <p:txBody>
          <a:bodyPr>
            <a:noAutofit/>
          </a:bodyPr>
          <a:lstStyle/>
          <a:p>
            <a:pPr algn="just"/>
            <a:r>
              <a:rPr lang="fa-IR" sz="3200" dirty="0" smtClean="0">
                <a:solidFill>
                  <a:schemeClr val="accent1">
                    <a:lumMod val="75000"/>
                  </a:schemeClr>
                </a:solidFill>
                <a:cs typeface="B Lotus" panose="00000400000000000000" pitchFamily="2" charset="-78"/>
              </a:rPr>
              <a:t>مقصود از درونی کردن این است که امری، جزئی از وجدان شخص شود؛ به گونه ای که نقص آن ارزش نزد شخص طبیعی، احساس خطا و شرم برانگیزد و شخص تعهد وجدانی کند که آن را محترم بشمارد. بدین جهت، درونی کردن یک ارزش یا اعتقاد عمیق ترین و پایدارترین پاسخ به نفوذ اجتماعی است. در درونی کردن، جزء مهم، قابلیت قبول است.</a:t>
            </a:r>
            <a:endParaRPr lang="fa-IR" sz="3200" dirty="0">
              <a:solidFill>
                <a:schemeClr val="accent1">
                  <a:lumMod val="75000"/>
                </a:schemeClr>
              </a:solidFill>
              <a:cs typeface="B Lotus" panose="00000400000000000000" pitchFamily="2" charset="-78"/>
            </a:endParaRPr>
          </a:p>
        </p:txBody>
      </p:sp>
    </p:spTree>
    <p:extLst>
      <p:ext uri="{BB962C8B-B14F-4D97-AF65-F5344CB8AC3E}">
        <p14:creationId xmlns:p14="http://schemas.microsoft.com/office/powerpoint/2010/main" val="67295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Effect transition="in" filter="fade">
                                      <p:cBhvr>
                                        <p:cTn id="16" dur="500"/>
                                        <p:tgtEl>
                                          <p:spTgt spid="3">
                                            <p:bg/>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شيوه </a:t>
            </a:r>
            <a:r>
              <a:rPr lang="fa-IR" b="1" dirty="0">
                <a:solidFill>
                  <a:srgbClr val="181717"/>
                </a:solidFill>
                <a:latin typeface="Calibri" panose="020F0502020204030204" pitchFamily="34" charset="0"/>
                <a:ea typeface="Calibri" panose="020F0502020204030204" pitchFamily="34" charset="0"/>
                <a:cs typeface="B Koodak" panose="00000700000000000000" pitchFamily="2" charset="-78"/>
              </a:rPr>
              <a:t>ها و راهکارهای آموزش ارزش ها</a:t>
            </a:r>
            <a:r>
              <a:rPr lang="en-US" b="1" dirty="0">
                <a:solidFill>
                  <a:srgbClr val="181717"/>
                </a:solidFill>
                <a:latin typeface="Calibri" panose="020F0502020204030204" pitchFamily="34" charset="0"/>
                <a:ea typeface="Calibri" panose="020F0502020204030204" pitchFamily="34" charset="0"/>
                <a:cs typeface="B Koodak" panose="00000700000000000000" pitchFamily="2" charset="-78"/>
              </a:rPr>
              <a:t/>
            </a:r>
            <a:br>
              <a:rPr lang="en-US" b="1" dirty="0">
                <a:solidFill>
                  <a:srgbClr val="181717"/>
                </a:solidFill>
                <a:latin typeface="Calibri" panose="020F0502020204030204" pitchFamily="34" charset="0"/>
                <a:ea typeface="Calibri" panose="020F0502020204030204" pitchFamily="34" charset="0"/>
                <a:cs typeface="B Koodak" panose="00000700000000000000" pitchFamily="2" charset="-78"/>
              </a:rPr>
            </a:br>
            <a:endParaRPr lang="fa-IR" dirty="0"/>
          </a:p>
        </p:txBody>
      </p:sp>
    </p:spTree>
    <p:extLst>
      <p:ext uri="{BB962C8B-B14F-4D97-AF65-F5344CB8AC3E}">
        <p14:creationId xmlns:p14="http://schemas.microsoft.com/office/powerpoint/2010/main" val="377394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E59416-0F91-4F6D-A92E-0848D04A72D7}"/>
              </a:ext>
            </a:extLst>
          </p:cNvPr>
          <p:cNvSpPr/>
          <p:nvPr/>
        </p:nvSpPr>
        <p:spPr>
          <a:xfrm>
            <a:off x="1567543" y="2264284"/>
            <a:ext cx="9280979" cy="2056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336550" indent="-6350" algn="r" rtl="1">
              <a:lnSpc>
                <a:spcPct val="150000"/>
              </a:lnSpc>
              <a:spcAft>
                <a:spcPts val="245"/>
              </a:spcAft>
            </a:pPr>
            <a:r>
              <a:rPr lang="fa-IR" sz="2800" dirty="0" smtClean="0">
                <a:solidFill>
                  <a:srgbClr val="FFFF00"/>
                </a:solidFill>
                <a:latin typeface="Calibri" panose="020F0502020204030204" pitchFamily="34" charset="0"/>
                <a:ea typeface="Calibri" panose="020F0502020204030204" pitchFamily="34" charset="0"/>
                <a:cs typeface="B Koodak" panose="00000700000000000000" pitchFamily="2" charset="-78"/>
              </a:rPr>
              <a:t>در </a:t>
            </a:r>
            <a:r>
              <a:rPr lang="fa-IR" sz="2800" dirty="0">
                <a:solidFill>
                  <a:srgbClr val="FFFF00"/>
                </a:solidFill>
                <a:latin typeface="Calibri" panose="020F0502020204030204" pitchFamily="34" charset="0"/>
                <a:ea typeface="Calibri" panose="020F0502020204030204" pitchFamily="34" charset="0"/>
                <a:cs typeface="B Koodak" panose="00000700000000000000" pitchFamily="2" charset="-78"/>
              </a:rPr>
              <a:t>زمينه ی آموزش ارزش ها دو عامل نقش مهمی دارند:</a:t>
            </a:r>
            <a:endParaRPr lang="en-US" sz="2000" dirty="0">
              <a:solidFill>
                <a:srgbClr val="FFFF00"/>
              </a:solidFill>
              <a:latin typeface="Calibri" panose="020F0502020204030204" pitchFamily="34" charset="0"/>
              <a:ea typeface="Calibri" panose="020F0502020204030204" pitchFamily="34" charset="0"/>
              <a:cs typeface="B Koodak" panose="00000700000000000000" pitchFamily="2" charset="-78"/>
            </a:endParaRPr>
          </a:p>
          <a:p>
            <a:pPr marL="1270" marR="1561465" algn="r" rtl="1">
              <a:lnSpc>
                <a:spcPct val="150000"/>
              </a:lnSpc>
              <a:spcAft>
                <a:spcPts val="25"/>
              </a:spcAft>
            </a:pPr>
            <a:r>
              <a:rPr lang="en-US" sz="2800" dirty="0">
                <a:solidFill>
                  <a:srgbClr val="92D050"/>
                </a:solidFill>
                <a:latin typeface="Calibri" panose="020F0502020204030204" pitchFamily="34" charset="0"/>
                <a:ea typeface="Calibri" panose="020F0502020204030204" pitchFamily="34" charset="0"/>
                <a:cs typeface="B Koodak" panose="00000700000000000000" pitchFamily="2" charset="-78"/>
              </a:rPr>
              <a:t>١</a:t>
            </a:r>
            <a:r>
              <a:rPr lang="fa-IR" sz="2800" dirty="0">
                <a:solidFill>
                  <a:srgbClr val="92D050"/>
                </a:solidFill>
                <a:latin typeface="Calibri" panose="020F0502020204030204" pitchFamily="34" charset="0"/>
                <a:ea typeface="Calibri" panose="020F0502020204030204" pitchFamily="34" charset="0"/>
                <a:cs typeface="B Koodak" panose="00000700000000000000" pitchFamily="2" charset="-78"/>
              </a:rPr>
              <a:t>ــ </a:t>
            </a:r>
            <a:r>
              <a:rPr lang="fa-IR" sz="2800" dirty="0">
                <a:solidFill>
                  <a:srgbClr val="181717"/>
                </a:solidFill>
                <a:latin typeface="Calibri" panose="020F0502020204030204" pitchFamily="34" charset="0"/>
                <a:ea typeface="Calibri" panose="020F0502020204030204" pitchFamily="34" charset="0"/>
                <a:cs typeface="B Koodak" panose="00000700000000000000" pitchFamily="2" charset="-78"/>
              </a:rPr>
              <a:t>نوع روش های آموزش معلم و فرايند ياددهی ــ يادگيری</a:t>
            </a:r>
            <a:endParaRPr lang="en-US" sz="20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L="1270" marR="1448435" algn="r" rtl="1">
              <a:lnSpc>
                <a:spcPct val="150000"/>
              </a:lnSpc>
              <a:spcAft>
                <a:spcPts val="25"/>
              </a:spcAft>
            </a:pPr>
            <a:r>
              <a:rPr lang="en-US" sz="2800" dirty="0">
                <a:solidFill>
                  <a:srgbClr val="92D050"/>
                </a:solidFill>
                <a:latin typeface="Calibri" panose="020F0502020204030204" pitchFamily="34" charset="0"/>
                <a:ea typeface="Calibri" panose="020F0502020204030204" pitchFamily="34" charset="0"/>
                <a:cs typeface="B Koodak" panose="00000700000000000000" pitchFamily="2" charset="-78"/>
              </a:rPr>
              <a:t>٢</a:t>
            </a:r>
            <a:r>
              <a:rPr lang="fa-IR" sz="2800" dirty="0">
                <a:solidFill>
                  <a:srgbClr val="92D050"/>
                </a:solidFill>
                <a:latin typeface="Calibri" panose="020F0502020204030204" pitchFamily="34" charset="0"/>
                <a:ea typeface="Calibri" panose="020F0502020204030204" pitchFamily="34" charset="0"/>
                <a:cs typeface="B Koodak" panose="00000700000000000000" pitchFamily="2" charset="-78"/>
              </a:rPr>
              <a:t>ــ </a:t>
            </a:r>
            <a:r>
              <a:rPr lang="fa-IR" sz="2800" dirty="0">
                <a:solidFill>
                  <a:srgbClr val="181717"/>
                </a:solidFill>
                <a:latin typeface="Calibri" panose="020F0502020204030204" pitchFamily="34" charset="0"/>
                <a:ea typeface="Calibri" panose="020F0502020204030204" pitchFamily="34" charset="0"/>
                <a:cs typeface="B Koodak" panose="00000700000000000000" pitchFamily="2" charset="-78"/>
              </a:rPr>
              <a:t>درک و مهارت معلم در زمينه ی فرايند توسعه ی ارزش ها.</a:t>
            </a:r>
            <a:endParaRPr lang="en-US" sz="2000" dirty="0">
              <a:solidFill>
                <a:srgbClr val="000000"/>
              </a:solidFill>
              <a:effectLst/>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388779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5CF471-586B-43DE-B9D3-936C278D6456}"/>
              </a:ext>
            </a:extLst>
          </p:cNvPr>
          <p:cNvSpPr/>
          <p:nvPr/>
        </p:nvSpPr>
        <p:spPr>
          <a:xfrm>
            <a:off x="1404731" y="1370362"/>
            <a:ext cx="9952382" cy="1277914"/>
          </a:xfrm>
          <a:prstGeom prst="rect">
            <a:avLst/>
          </a:prstGeom>
        </p:spPr>
        <p:txBody>
          <a:bodyPr wrap="square">
            <a:spAutoFit/>
          </a:bodyPr>
          <a:lstStyle/>
          <a:p>
            <a:pPr marL="53340" indent="-6350" algn="just" rtl="1">
              <a:lnSpc>
                <a:spcPct val="107000"/>
              </a:lnSpc>
              <a:spcAft>
                <a:spcPts val="265"/>
              </a:spcAft>
            </a:pPr>
            <a:r>
              <a:rPr lang="fa-IR" sz="3600" dirty="0">
                <a:solidFill>
                  <a:srgbClr val="181717"/>
                </a:solidFill>
                <a:latin typeface="Calibri" panose="020F0502020204030204" pitchFamily="34" charset="0"/>
                <a:ea typeface="Calibri" panose="020F0502020204030204" pitchFamily="34" charset="0"/>
                <a:cs typeface="B Koodak" panose="00000700000000000000" pitchFamily="2" charset="-78"/>
              </a:rPr>
              <a:t>در زمينه ی فرايند آموزش ارزش ها به روش تجربی، چهار مرحله ی اصلی وجود دارد</a:t>
            </a:r>
            <a:r>
              <a:rPr lang="fa-IR" sz="36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a:t>
            </a:r>
            <a:endParaRPr lang="en-US" sz="28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p:txBody>
      </p:sp>
      <p:sp>
        <p:nvSpPr>
          <p:cNvPr id="2" name="Rectangle 1"/>
          <p:cNvSpPr/>
          <p:nvPr/>
        </p:nvSpPr>
        <p:spPr>
          <a:xfrm>
            <a:off x="2296630" y="3554029"/>
            <a:ext cx="8168583" cy="75097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marL="333375" marR="659765" rtl="1">
              <a:lnSpc>
                <a:spcPct val="107000"/>
              </a:lnSpc>
            </a:pPr>
            <a:r>
              <a:rPr lang="fa-IR" sz="4000" b="1" dirty="0">
                <a:solidFill>
                  <a:srgbClr val="00B050"/>
                </a:solidFill>
                <a:ea typeface="Calibri" panose="020F0502020204030204" pitchFamily="34" charset="0"/>
                <a:cs typeface="B Koodak" panose="00000700000000000000" pitchFamily="2" charset="-78"/>
              </a:rPr>
              <a:t>الف) </a:t>
            </a:r>
            <a:r>
              <a:rPr lang="fa-IR" sz="4000" b="1" dirty="0">
                <a:solidFill>
                  <a:srgbClr val="FF0000"/>
                </a:solidFill>
                <a:ea typeface="Calibri" panose="020F0502020204030204" pitchFamily="34" charset="0"/>
                <a:cs typeface="B Koodak" panose="00000700000000000000" pitchFamily="2" charset="-78"/>
              </a:rPr>
              <a:t>مرحله ی فردی يا گروهی درون نگر</a:t>
            </a:r>
            <a:endParaRPr lang="en-US" sz="2400" dirty="0">
              <a:solidFill>
                <a:srgbClr val="FF0000"/>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25894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25FA37-E480-4445-9639-7CD0652DD0A3}"/>
              </a:ext>
            </a:extLst>
          </p:cNvPr>
          <p:cNvSpPr/>
          <p:nvPr/>
        </p:nvSpPr>
        <p:spPr>
          <a:xfrm>
            <a:off x="2807993" y="2763955"/>
            <a:ext cx="7015062" cy="707886"/>
          </a:xfrm>
          <a:prstGeom prst="rect">
            <a:avLst/>
          </a:prstGeom>
          <a:solidFill>
            <a:schemeClr val="accent5">
              <a:lumMod val="60000"/>
              <a:lumOff val="40000"/>
            </a:schemeClr>
          </a:solidFill>
        </p:spPr>
        <p:style>
          <a:lnRef idx="3">
            <a:schemeClr val="lt1"/>
          </a:lnRef>
          <a:fillRef idx="1">
            <a:schemeClr val="accent1"/>
          </a:fillRef>
          <a:effectRef idx="1">
            <a:schemeClr val="accent1"/>
          </a:effectRef>
          <a:fontRef idx="minor">
            <a:schemeClr val="lt1"/>
          </a:fontRef>
        </p:style>
        <p:txBody>
          <a:bodyPr wrap="none">
            <a:spAutoFit/>
          </a:bodyPr>
          <a:lstStyle/>
          <a:p>
            <a:r>
              <a:rPr lang="fa-IR" sz="4000" b="1" dirty="0" smtClean="0">
                <a:solidFill>
                  <a:srgbClr val="00B050"/>
                </a:solidFill>
                <a:ea typeface="Calibri" panose="020F0502020204030204" pitchFamily="34" charset="0"/>
                <a:cs typeface="B Koodak" panose="00000700000000000000" pitchFamily="2" charset="-78"/>
              </a:rPr>
              <a:t>ب) </a:t>
            </a:r>
            <a:r>
              <a:rPr lang="fa-IR" sz="4000" b="1" dirty="0" smtClean="0">
                <a:solidFill>
                  <a:srgbClr val="FF0000"/>
                </a:solidFill>
                <a:ea typeface="Calibri" panose="020F0502020204030204" pitchFamily="34" charset="0"/>
                <a:cs typeface="B Koodak" panose="00000700000000000000" pitchFamily="2" charset="-78"/>
              </a:rPr>
              <a:t>مرحله </a:t>
            </a:r>
            <a:r>
              <a:rPr lang="fa-IR" sz="4000" b="1" dirty="0">
                <a:solidFill>
                  <a:srgbClr val="FF0000"/>
                </a:solidFill>
                <a:ea typeface="Calibri" panose="020F0502020204030204" pitchFamily="34" charset="0"/>
                <a:cs typeface="B Koodak" panose="00000700000000000000" pitchFamily="2" charset="-78"/>
              </a:rPr>
              <a:t>ی پردازش يا تحليل ارزش ها</a:t>
            </a:r>
            <a:endParaRPr lang="fa-IR" sz="4000" dirty="0">
              <a:solidFill>
                <a:srgbClr val="FF0000"/>
              </a:solidFill>
              <a:cs typeface="B Koodak" panose="00000700000000000000" pitchFamily="2" charset="-78"/>
            </a:endParaRPr>
          </a:p>
        </p:txBody>
      </p:sp>
    </p:spTree>
    <p:extLst>
      <p:ext uri="{BB962C8B-B14F-4D97-AF65-F5344CB8AC3E}">
        <p14:creationId xmlns:p14="http://schemas.microsoft.com/office/powerpoint/2010/main" val="81532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18F5DB-170D-4515-BB5D-5126787D1101}"/>
              </a:ext>
            </a:extLst>
          </p:cNvPr>
          <p:cNvSpPr/>
          <p:nvPr/>
        </p:nvSpPr>
        <p:spPr>
          <a:xfrm>
            <a:off x="3445881" y="2673018"/>
            <a:ext cx="5234125" cy="70788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fa-IR" sz="4000" b="1" dirty="0" smtClean="0">
                <a:solidFill>
                  <a:srgbClr val="00B050"/>
                </a:solidFill>
                <a:ea typeface="Calibri" panose="020F0502020204030204" pitchFamily="34" charset="0"/>
                <a:cs typeface="B Koodak" panose="00000700000000000000" pitchFamily="2" charset="-78"/>
              </a:rPr>
              <a:t>پ) </a:t>
            </a:r>
            <a:r>
              <a:rPr lang="fa-IR" sz="4000" b="1" dirty="0" smtClean="0">
                <a:solidFill>
                  <a:srgbClr val="FF0000"/>
                </a:solidFill>
                <a:ea typeface="Calibri" panose="020F0502020204030204" pitchFamily="34" charset="0"/>
                <a:cs typeface="B Koodak" panose="00000700000000000000" pitchFamily="2" charset="-78"/>
              </a:rPr>
              <a:t>مرحله </a:t>
            </a:r>
            <a:r>
              <a:rPr lang="fa-IR" sz="4000" b="1" dirty="0">
                <a:solidFill>
                  <a:srgbClr val="FF0000"/>
                </a:solidFill>
                <a:ea typeface="Calibri" panose="020F0502020204030204" pitchFamily="34" charset="0"/>
                <a:cs typeface="B Koodak" panose="00000700000000000000" pitchFamily="2" charset="-78"/>
              </a:rPr>
              <a:t>ی هدايت ارزش </a:t>
            </a:r>
            <a:r>
              <a:rPr lang="fa-IR" sz="4000" b="1" dirty="0" smtClean="0">
                <a:solidFill>
                  <a:srgbClr val="FF0000"/>
                </a:solidFill>
                <a:ea typeface="Calibri" panose="020F0502020204030204" pitchFamily="34" charset="0"/>
                <a:cs typeface="B Koodak" panose="00000700000000000000" pitchFamily="2" charset="-78"/>
              </a:rPr>
              <a:t>ها</a:t>
            </a:r>
            <a:endParaRPr lang="fa-IR" sz="4000" dirty="0">
              <a:solidFill>
                <a:srgbClr val="FF0000"/>
              </a:solidFill>
              <a:cs typeface="B Koodak" panose="00000700000000000000" pitchFamily="2" charset="-78"/>
            </a:endParaRPr>
          </a:p>
        </p:txBody>
      </p:sp>
    </p:spTree>
    <p:extLst>
      <p:ext uri="{BB962C8B-B14F-4D97-AF65-F5344CB8AC3E}">
        <p14:creationId xmlns:p14="http://schemas.microsoft.com/office/powerpoint/2010/main" val="249277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451649-8947-4C67-BB1A-79894DC6173F}"/>
              </a:ext>
            </a:extLst>
          </p:cNvPr>
          <p:cNvSpPr/>
          <p:nvPr/>
        </p:nvSpPr>
        <p:spPr>
          <a:xfrm>
            <a:off x="4019581" y="2723654"/>
            <a:ext cx="4610558" cy="70788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a:r>
              <a:rPr lang="fa-IR" sz="4000" b="1" dirty="0" smtClean="0">
                <a:solidFill>
                  <a:srgbClr val="00B050"/>
                </a:solidFill>
                <a:ea typeface="Calibri" panose="020F0502020204030204" pitchFamily="34" charset="0"/>
                <a:cs typeface="B Koodak" panose="00000700000000000000" pitchFamily="2" charset="-78"/>
              </a:rPr>
              <a:t>ت)</a:t>
            </a:r>
            <a:r>
              <a:rPr lang="fa-IR" sz="4000" b="1" dirty="0" smtClean="0">
                <a:solidFill>
                  <a:srgbClr val="181717"/>
                </a:solidFill>
                <a:ea typeface="Calibri" panose="020F0502020204030204" pitchFamily="34" charset="0"/>
                <a:cs typeface="B Koodak" panose="00000700000000000000" pitchFamily="2" charset="-78"/>
              </a:rPr>
              <a:t> </a:t>
            </a:r>
            <a:r>
              <a:rPr lang="fa-IR" sz="4000" b="1" dirty="0" smtClean="0">
                <a:solidFill>
                  <a:srgbClr val="FF0000"/>
                </a:solidFill>
                <a:ea typeface="Calibri" panose="020F0502020204030204" pitchFamily="34" charset="0"/>
                <a:cs typeface="B Koodak" panose="00000700000000000000" pitchFamily="2" charset="-78"/>
              </a:rPr>
              <a:t>مرحله </a:t>
            </a:r>
            <a:r>
              <a:rPr lang="fa-IR" sz="4000" b="1" dirty="0">
                <a:solidFill>
                  <a:srgbClr val="FF0000"/>
                </a:solidFill>
                <a:ea typeface="Calibri" panose="020F0502020204030204" pitchFamily="34" charset="0"/>
                <a:cs typeface="B Koodak" panose="00000700000000000000" pitchFamily="2" charset="-78"/>
              </a:rPr>
              <a:t>ی کاربرد </a:t>
            </a:r>
            <a:r>
              <a:rPr lang="fa-IR" sz="4000" b="1" dirty="0" smtClean="0">
                <a:solidFill>
                  <a:srgbClr val="FF0000"/>
                </a:solidFill>
                <a:ea typeface="Calibri" panose="020F0502020204030204" pitchFamily="34" charset="0"/>
                <a:cs typeface="B Koodak" panose="00000700000000000000" pitchFamily="2" charset="-78"/>
              </a:rPr>
              <a:t>عملی</a:t>
            </a:r>
            <a:endParaRPr lang="fa-IR" sz="4000" dirty="0">
              <a:cs typeface="B Koodak" panose="00000700000000000000" pitchFamily="2" charset="-78"/>
            </a:endParaRPr>
          </a:p>
        </p:txBody>
      </p:sp>
    </p:spTree>
    <p:extLst>
      <p:ext uri="{BB962C8B-B14F-4D97-AF65-F5344CB8AC3E}">
        <p14:creationId xmlns:p14="http://schemas.microsoft.com/office/powerpoint/2010/main" val="176527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C83FDB-7854-48ED-A4A8-F050E773697C}"/>
              </a:ext>
            </a:extLst>
          </p:cNvPr>
          <p:cNvSpPr/>
          <p:nvPr/>
        </p:nvSpPr>
        <p:spPr>
          <a:xfrm>
            <a:off x="1240972" y="1973154"/>
            <a:ext cx="9931336" cy="28402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3175" marR="33020" indent="-1905" algn="just" rtl="1">
              <a:lnSpc>
                <a:spcPct val="124000"/>
              </a:lnSpc>
              <a:spcAft>
                <a:spcPts val="25"/>
              </a:spcAft>
            </a:pPr>
            <a:r>
              <a:rPr lang="fa-IR" sz="36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در یک طبقه بندی از شیوه های آموزشی و تربیتی مربوط به ارزش ها شامل روش های سازماندهی </a:t>
            </a:r>
            <a:r>
              <a:rPr lang="fa-IR" sz="3600" dirty="0">
                <a:solidFill>
                  <a:srgbClr val="181717"/>
                </a:solidFill>
                <a:latin typeface="Calibri" panose="020F0502020204030204" pitchFamily="34" charset="0"/>
                <a:ea typeface="Calibri" panose="020F0502020204030204" pitchFamily="34" charset="0"/>
                <a:cs typeface="B Koodak" panose="00000700000000000000" pitchFamily="2" charset="-78"/>
              </a:rPr>
              <a:t>محتوا، ياددهی ــ يادگيری و ارزش يابی، اين شيوه ها به سه نوع مستقيم، نيمه مستقيم و غيرمستقيم تقسيم بندی شده است.</a:t>
            </a:r>
            <a:endParaRPr lang="en-US" sz="3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244756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3E5AD8-FC97-4236-A3E5-A63A3A0AC0F2}"/>
              </a:ext>
            </a:extLst>
          </p:cNvPr>
          <p:cNvSpPr/>
          <p:nvPr/>
        </p:nvSpPr>
        <p:spPr>
          <a:xfrm>
            <a:off x="4240195" y="2978576"/>
            <a:ext cx="4414991" cy="646331"/>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wrap="none">
            <a:spAutoFit/>
          </a:bodyPr>
          <a:lstStyle/>
          <a:p>
            <a:r>
              <a:rPr lang="en-US" sz="3600" b="1" dirty="0">
                <a:solidFill>
                  <a:srgbClr val="181717"/>
                </a:solidFill>
                <a:latin typeface="Calibri" panose="020F0502020204030204" pitchFamily="34" charset="0"/>
                <a:ea typeface="Calibri" panose="020F0502020204030204" pitchFamily="34" charset="0"/>
                <a:cs typeface="B Koodak" panose="00000700000000000000" pitchFamily="2" charset="-78"/>
              </a:rPr>
              <a:t>٢</a:t>
            </a:r>
            <a:r>
              <a:rPr lang="fa-IR" sz="3600" b="1" dirty="0">
                <a:solidFill>
                  <a:srgbClr val="181717"/>
                </a:solidFill>
                <a:latin typeface="Calibri" panose="020F0502020204030204" pitchFamily="34" charset="0"/>
                <a:ea typeface="Calibri" panose="020F0502020204030204" pitchFamily="34" charset="0"/>
                <a:cs typeface="B Koodak" panose="00000700000000000000" pitchFamily="2" charset="-78"/>
              </a:rPr>
              <a:t>ــ شيوه های نيمه مستقيم: </a:t>
            </a:r>
            <a:endParaRPr lang="fa-IR" sz="3600" dirty="0">
              <a:cs typeface="B Koodak" panose="00000700000000000000" pitchFamily="2" charset="-78"/>
            </a:endParaRPr>
          </a:p>
        </p:txBody>
      </p:sp>
      <p:sp>
        <p:nvSpPr>
          <p:cNvPr id="5" name="Rectangle 4">
            <a:extLst>
              <a:ext uri="{FF2B5EF4-FFF2-40B4-BE49-F238E27FC236}">
                <a16:creationId xmlns:a16="http://schemas.microsoft.com/office/drawing/2014/main" id="{91B1BFC7-3185-4C87-990F-E83017AF24D6}"/>
              </a:ext>
            </a:extLst>
          </p:cNvPr>
          <p:cNvSpPr/>
          <p:nvPr/>
        </p:nvSpPr>
        <p:spPr>
          <a:xfrm>
            <a:off x="1409711" y="4011831"/>
            <a:ext cx="4060727" cy="646331"/>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wrap="none">
            <a:spAutoFit/>
          </a:bodyPr>
          <a:lstStyle/>
          <a:p>
            <a:r>
              <a:rPr lang="en-US" sz="3600" b="1" dirty="0">
                <a:solidFill>
                  <a:srgbClr val="181717"/>
                </a:solidFill>
                <a:latin typeface="Calibri" panose="020F0502020204030204" pitchFamily="34" charset="0"/>
                <a:ea typeface="Calibri" panose="020F0502020204030204" pitchFamily="34" charset="0"/>
                <a:cs typeface="B Koodak" panose="00000700000000000000" pitchFamily="2" charset="-78"/>
              </a:rPr>
              <a:t>٣</a:t>
            </a:r>
            <a:r>
              <a:rPr lang="fa-IR" sz="3600" b="1" dirty="0">
                <a:solidFill>
                  <a:srgbClr val="181717"/>
                </a:solidFill>
                <a:latin typeface="Calibri" panose="020F0502020204030204" pitchFamily="34" charset="0"/>
                <a:ea typeface="Calibri" panose="020F0502020204030204" pitchFamily="34" charset="0"/>
                <a:cs typeface="B Koodak" panose="00000700000000000000" pitchFamily="2" charset="-78"/>
              </a:rPr>
              <a:t>ــ شيوه های غيرمستقيم</a:t>
            </a:r>
            <a:endParaRPr lang="fa-IR" sz="3600" dirty="0">
              <a:cs typeface="B Koodak" panose="00000700000000000000" pitchFamily="2" charset="-78"/>
            </a:endParaRPr>
          </a:p>
        </p:txBody>
      </p:sp>
      <p:sp>
        <p:nvSpPr>
          <p:cNvPr id="6" name="Rectangle 5">
            <a:extLst>
              <a:ext uri="{FF2B5EF4-FFF2-40B4-BE49-F238E27FC236}">
                <a16:creationId xmlns:a16="http://schemas.microsoft.com/office/drawing/2014/main" id="{CA46CEB6-CA86-4B02-BD4E-26F96CF1E08F}"/>
              </a:ext>
            </a:extLst>
          </p:cNvPr>
          <p:cNvSpPr/>
          <p:nvPr/>
        </p:nvSpPr>
        <p:spPr>
          <a:xfrm>
            <a:off x="6844937" y="1870208"/>
            <a:ext cx="4167051" cy="646331"/>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wrap="square">
            <a:spAutoFit/>
          </a:bodyPr>
          <a:lstStyle/>
          <a:p>
            <a:pPr marL="10160" marR="31115" indent="323850" algn="ctr" rtl="1"/>
            <a:r>
              <a:rPr lang="fa-IR" sz="3600" b="1" dirty="0">
                <a:solidFill>
                  <a:srgbClr val="181717"/>
                </a:solidFill>
                <a:latin typeface="Calibri" panose="020F0502020204030204" pitchFamily="34" charset="0"/>
                <a:ea typeface="Calibri" panose="020F0502020204030204" pitchFamily="34" charset="0"/>
                <a:cs typeface="B Koodak" panose="00000700000000000000" pitchFamily="2" charset="-78"/>
              </a:rPr>
              <a:t>1</a:t>
            </a:r>
            <a:r>
              <a:rPr lang="fa-IR" sz="36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ــ </a:t>
            </a:r>
            <a:r>
              <a:rPr lang="fa-IR" sz="3600" b="1" dirty="0">
                <a:solidFill>
                  <a:srgbClr val="181717"/>
                </a:solidFill>
                <a:latin typeface="Calibri" panose="020F0502020204030204" pitchFamily="34" charset="0"/>
                <a:ea typeface="Calibri" panose="020F0502020204030204" pitchFamily="34" charset="0"/>
                <a:cs typeface="B Koodak" panose="00000700000000000000" pitchFamily="2" charset="-78"/>
              </a:rPr>
              <a:t>شيوه های مستقيم</a:t>
            </a:r>
            <a:endParaRPr lang="en-US" sz="3600" dirty="0">
              <a:solidFill>
                <a:srgbClr val="181717"/>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337913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anim calcmode="lin" valueType="num">
                                      <p:cBhvr>
                                        <p:cTn id="8" dur="500" fill="hold"/>
                                        <p:tgtEl>
                                          <p:spTgt spid="6">
                                            <p:bg/>
                                          </p:spTgt>
                                        </p:tgtEl>
                                        <p:attrNameLst>
                                          <p:attrName>ppt_x</p:attrName>
                                        </p:attrNameLst>
                                      </p:cBhvr>
                                      <p:tavLst>
                                        <p:tav tm="0">
                                          <p:val>
                                            <p:strVal val="#ppt_x"/>
                                          </p:val>
                                        </p:tav>
                                        <p:tav tm="100000">
                                          <p:val>
                                            <p:strVal val="#ppt_x"/>
                                          </p:val>
                                        </p:tav>
                                      </p:tavLst>
                                    </p:anim>
                                    <p:anim calcmode="lin" valueType="num">
                                      <p:cBhvr>
                                        <p:cTn id="9" dur="500" fill="hold"/>
                                        <p:tgtEl>
                                          <p:spTgt spid="6">
                                            <p:bg/>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anim calcmode="lin" valueType="num">
                                      <p:cBhvr>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fade">
                                      <p:cBhvr>
                                        <p:cTn id="19" dur="500"/>
                                        <p:tgtEl>
                                          <p:spTgt spid="4">
                                            <p:bg/>
                                          </p:spTgt>
                                        </p:tgtEl>
                                      </p:cBhvr>
                                    </p:animEffect>
                                    <p:anim calcmode="lin" valueType="num">
                                      <p:cBhvr>
                                        <p:cTn id="20" dur="500" fill="hold"/>
                                        <p:tgtEl>
                                          <p:spTgt spid="4">
                                            <p:bg/>
                                          </p:spTgt>
                                        </p:tgtEl>
                                        <p:attrNameLst>
                                          <p:attrName>ppt_x</p:attrName>
                                        </p:attrNameLst>
                                      </p:cBhvr>
                                      <p:tavLst>
                                        <p:tav tm="0">
                                          <p:val>
                                            <p:strVal val="#ppt_x"/>
                                          </p:val>
                                        </p:tav>
                                        <p:tav tm="100000">
                                          <p:val>
                                            <p:strVal val="#ppt_x"/>
                                          </p:val>
                                        </p:tav>
                                      </p:tavLst>
                                    </p:anim>
                                    <p:anim calcmode="lin" valueType="num">
                                      <p:cBhvr>
                                        <p:cTn id="21" dur="500" fill="hold"/>
                                        <p:tgtEl>
                                          <p:spTgt spid="4">
                                            <p:bg/>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anim calcmode="lin" valueType="num">
                                      <p:cBhvr>
                                        <p:cTn id="2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
                                            <p:bg/>
                                          </p:spTgt>
                                        </p:tgtEl>
                                        <p:attrNameLst>
                                          <p:attrName>style.visibility</p:attrName>
                                        </p:attrNameLst>
                                      </p:cBhvr>
                                      <p:to>
                                        <p:strVal val="visible"/>
                                      </p:to>
                                    </p:set>
                                    <p:animEffect transition="in" filter="fade">
                                      <p:cBhvr>
                                        <p:cTn id="31" dur="500"/>
                                        <p:tgtEl>
                                          <p:spTgt spid="5">
                                            <p:bg/>
                                          </p:spTgt>
                                        </p:tgtEl>
                                      </p:cBhvr>
                                    </p:animEffect>
                                    <p:anim calcmode="lin" valueType="num">
                                      <p:cBhvr>
                                        <p:cTn id="32" dur="500" fill="hold"/>
                                        <p:tgtEl>
                                          <p:spTgt spid="5">
                                            <p:bg/>
                                          </p:spTgt>
                                        </p:tgtEl>
                                        <p:attrNameLst>
                                          <p:attrName>ppt_x</p:attrName>
                                        </p:attrNameLst>
                                      </p:cBhvr>
                                      <p:tavLst>
                                        <p:tav tm="0">
                                          <p:val>
                                            <p:strVal val="#ppt_x"/>
                                          </p:val>
                                        </p:tav>
                                        <p:tav tm="100000">
                                          <p:val>
                                            <p:strVal val="#ppt_x"/>
                                          </p:val>
                                        </p:tav>
                                      </p:tavLst>
                                    </p:anim>
                                    <p:anim calcmode="lin" valueType="num">
                                      <p:cBhvr>
                                        <p:cTn id="33" dur="500" fill="hold"/>
                                        <p:tgtEl>
                                          <p:spTgt spid="5">
                                            <p:bg/>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anim calcmode="lin" valueType="num">
                                      <p:cBhvr>
                                        <p:cTn id="3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89F3DB-22D3-42AA-88A1-86921771196C}"/>
              </a:ext>
            </a:extLst>
          </p:cNvPr>
          <p:cNvSpPr/>
          <p:nvPr/>
        </p:nvSpPr>
        <p:spPr>
          <a:xfrm>
            <a:off x="1013661" y="1857103"/>
            <a:ext cx="10177669" cy="3145413"/>
          </a:xfrm>
          <a:prstGeom prst="rect">
            <a:avLst/>
          </a:prstGeom>
          <a:solidFill>
            <a:srgbClr val="00B050"/>
          </a:solidFill>
        </p:spPr>
        <p:txBody>
          <a:bodyPr wrap="square">
            <a:spAutoFit/>
          </a:bodyPr>
          <a:lstStyle/>
          <a:p>
            <a:pPr marL="1270" marR="33020" indent="324485" algn="just" rtl="1">
              <a:lnSpc>
                <a:spcPct val="124000"/>
              </a:lnSpc>
              <a:spcAft>
                <a:spcPts val="25"/>
              </a:spcAft>
            </a:pPr>
            <a:r>
              <a:rPr lang="fa-IR" sz="3200" dirty="0">
                <a:solidFill>
                  <a:srgbClr val="FFFF00"/>
                </a:solidFill>
                <a:latin typeface="Calibri" panose="020F0502020204030204" pitchFamily="34" charset="0"/>
                <a:ea typeface="Calibri" panose="020F0502020204030204" pitchFamily="34" charset="0"/>
                <a:cs typeface="B Koodak" panose="00000700000000000000" pitchFamily="2" charset="-78"/>
              </a:rPr>
              <a:t>تبين مرز ميان ارزش هايی چون رياکاری و ابراز خود، ترس و تواضع، گستاخی و شجاعت، هوس بازی و عشق ورزی، استقلال و خودسری، الگوگيری و تقليد مثال هايی در اين مورد است. توجه به تيين مرز ميان اين بين ارزش ها مشخص می سازد که نقش مربی در جريان تربيت اخلاقی و درونی کردن ارزش ها، نقش اساسی و روش مستقيم نيز روش مؤثر است.</a:t>
            </a:r>
            <a:endParaRPr lang="en-US" sz="3200" dirty="0">
              <a:solidFill>
                <a:srgbClr val="FFFF00"/>
              </a:solidFill>
              <a:effectLst/>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2134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BB3A98-1936-4DB7-8BCA-CB1FC8080913}"/>
              </a:ext>
            </a:extLst>
          </p:cNvPr>
          <p:cNvSpPr/>
          <p:nvPr/>
        </p:nvSpPr>
        <p:spPr>
          <a:xfrm>
            <a:off x="2590125" y="1840381"/>
            <a:ext cx="7037504"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a-IR" sz="2800" dirty="0">
                <a:solidFill>
                  <a:srgbClr val="181717"/>
                </a:solidFill>
                <a:ea typeface="Calibri" panose="020F0502020204030204" pitchFamily="34" charset="0"/>
                <a:cs typeface="B Koodak" panose="00000700000000000000" pitchFamily="2" charset="-78"/>
              </a:rPr>
              <a:t>در باب مطالعات اجتماعی، تعاريف مختلفی ارائه شده است </a:t>
            </a:r>
            <a:endParaRPr lang="fa-IR" sz="2800" dirty="0">
              <a:cs typeface="B Koodak" panose="00000700000000000000" pitchFamily="2" charset="-78"/>
            </a:endParaRPr>
          </a:p>
        </p:txBody>
      </p:sp>
      <p:sp>
        <p:nvSpPr>
          <p:cNvPr id="3" name="Rectangle 2">
            <a:extLst>
              <a:ext uri="{FF2B5EF4-FFF2-40B4-BE49-F238E27FC236}">
                <a16:creationId xmlns:a16="http://schemas.microsoft.com/office/drawing/2014/main" id="{BA9A3960-75E6-4E4C-A775-A3C68618A015}"/>
              </a:ext>
            </a:extLst>
          </p:cNvPr>
          <p:cNvSpPr/>
          <p:nvPr/>
        </p:nvSpPr>
        <p:spPr>
          <a:xfrm>
            <a:off x="1311589" y="2880761"/>
            <a:ext cx="9594575" cy="21949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1270" marR="27305" indent="323850" algn="just" rtl="1">
              <a:lnSpc>
                <a:spcPct val="122000"/>
              </a:lnSpc>
              <a:spcAft>
                <a:spcPts val="30"/>
              </a:spcAft>
            </a:pPr>
            <a:r>
              <a:rPr lang="fa-IR" sz="2800" b="1" dirty="0">
                <a:solidFill>
                  <a:srgbClr val="181717"/>
                </a:solidFill>
                <a:latin typeface="Calibri" panose="020F0502020204030204" pitchFamily="34" charset="0"/>
                <a:ea typeface="Calibri" panose="020F0502020204030204" pitchFamily="34" charset="0"/>
                <a:cs typeface="B Koodak" panose="00000700000000000000" pitchFamily="2" charset="-78"/>
              </a:rPr>
              <a:t>مطالعات اجتماعی حوزه ای از برنامه ی درسی است که هدف آن، آشنا کردن بچه ها با محيط اطرافشان و نيز توسعه ی ارتباطات انسانی است؛ به گونه ای که دانش آموزان، شهروندان خوبی تربيت شوند. محتوای اين درس از تاريخ، جغرافيا و ديگر علوم اجتماعی استخراج می شود.</a:t>
            </a:r>
            <a:endParaRPr lang="en-US" sz="2000" b="1" dirty="0">
              <a:solidFill>
                <a:srgbClr val="000000"/>
              </a:solidFill>
              <a:effectLst/>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125209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5628EB-07F8-4DD0-A744-13029ED8E324}"/>
              </a:ext>
            </a:extLst>
          </p:cNvPr>
          <p:cNvSpPr/>
          <p:nvPr/>
        </p:nvSpPr>
        <p:spPr>
          <a:xfrm>
            <a:off x="4293704" y="1490367"/>
            <a:ext cx="3207027" cy="1200329"/>
          </a:xfrm>
          <a:prstGeom prst="rect">
            <a:avLst/>
          </a:prstGeom>
        </p:spPr>
        <p:txBody>
          <a:bodyPr wrap="square">
            <a:spAutoFit/>
          </a:bodyPr>
          <a:lstStyle/>
          <a:p>
            <a:pPr algn="ctr"/>
            <a:r>
              <a:rPr lang="fa-IR" sz="3600" dirty="0">
                <a:effectLst/>
                <a:latin typeface="Arial" panose="020B0604020202020204" pitchFamily="34" charset="0"/>
                <a:cs typeface="B Jadid" panose="00000700000000000000" pitchFamily="2" charset="-78"/>
              </a:rPr>
              <a:t>فصل </a:t>
            </a:r>
            <a:r>
              <a:rPr lang="fa-IR" sz="3600" dirty="0" smtClean="0">
                <a:effectLst/>
                <a:latin typeface="Arial" panose="020B0604020202020204" pitchFamily="34" charset="0"/>
                <a:cs typeface="B Jadid" panose="00000700000000000000" pitchFamily="2" charset="-78"/>
              </a:rPr>
              <a:t>سوم</a:t>
            </a:r>
            <a:endParaRPr lang="fa-IR" sz="3600" dirty="0">
              <a:effectLst/>
              <a:latin typeface="Arial" panose="020B0604020202020204" pitchFamily="34" charset="0"/>
              <a:cs typeface="B Jadid" panose="00000700000000000000" pitchFamily="2" charset="-78"/>
            </a:endParaRPr>
          </a:p>
          <a:p>
            <a:pPr algn="ctr"/>
            <a:endParaRPr lang="fa-IR" sz="3600" dirty="0">
              <a:effectLst/>
              <a:latin typeface="Arial" panose="020B0604020202020204" pitchFamily="34" charset="0"/>
              <a:cs typeface="B Jadid" panose="00000700000000000000" pitchFamily="2" charset="-78"/>
            </a:endParaRPr>
          </a:p>
        </p:txBody>
      </p:sp>
      <p:sp>
        <p:nvSpPr>
          <p:cNvPr id="3" name="Rectangle 2">
            <a:extLst>
              <a:ext uri="{FF2B5EF4-FFF2-40B4-BE49-F238E27FC236}">
                <a16:creationId xmlns:a16="http://schemas.microsoft.com/office/drawing/2014/main" id="{342282B8-5F49-44B0-8131-75F290A4F6FD}"/>
              </a:ext>
            </a:extLst>
          </p:cNvPr>
          <p:cNvSpPr/>
          <p:nvPr/>
        </p:nvSpPr>
        <p:spPr>
          <a:xfrm>
            <a:off x="1961321" y="3420574"/>
            <a:ext cx="8057322" cy="1200329"/>
          </a:xfrm>
          <a:prstGeom prst="rect">
            <a:avLst/>
          </a:prstGeom>
        </p:spPr>
        <p:txBody>
          <a:bodyPr wrap="square">
            <a:spAutoFit/>
          </a:bodyPr>
          <a:lstStyle/>
          <a:p>
            <a:pPr algn="ctr"/>
            <a:r>
              <a:rPr lang="fa-IR" sz="3600" b="1" dirty="0" smtClean="0">
                <a:solidFill>
                  <a:srgbClr val="FF0000"/>
                </a:solidFill>
                <a:latin typeface="Amuzeh-New-Bold"/>
                <a:cs typeface="B Jadid" panose="00000700000000000000" pitchFamily="2" charset="-78"/>
              </a:rPr>
              <a:t>اصول و روش های یاددهی-یادگیری مؤثر </a:t>
            </a:r>
          </a:p>
          <a:p>
            <a:pPr algn="ctr"/>
            <a:r>
              <a:rPr lang="fa-IR" sz="3600" b="1" dirty="0" smtClean="0">
                <a:solidFill>
                  <a:srgbClr val="FF0000"/>
                </a:solidFill>
                <a:latin typeface="Amuzeh-New-Bold"/>
                <a:cs typeface="B Jadid" panose="00000700000000000000" pitchFamily="2" charset="-78"/>
              </a:rPr>
              <a:t>در آموزش مطالعات اجتماعی</a:t>
            </a:r>
            <a:endParaRPr lang="fa-IR" sz="3600" dirty="0">
              <a:solidFill>
                <a:srgbClr val="FF0000"/>
              </a:solidFill>
              <a:cs typeface="B Jadid" panose="00000700000000000000" pitchFamily="2" charset="-78"/>
            </a:endParaRPr>
          </a:p>
        </p:txBody>
      </p:sp>
    </p:spTree>
    <p:extLst>
      <p:ext uri="{BB962C8B-B14F-4D97-AF65-F5344CB8AC3E}">
        <p14:creationId xmlns:p14="http://schemas.microsoft.com/office/powerpoint/2010/main" val="344492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80">
                                          <p:stCondLst>
                                            <p:cond delay="0"/>
                                          </p:stCondLst>
                                        </p:cTn>
                                        <p:tgtEl>
                                          <p:spTgt spid="3"/>
                                        </p:tgtEl>
                                      </p:cBhvr>
                                    </p:animEffect>
                                    <p:anim calcmode="lin" valueType="num">
                                      <p:cBhvr>
                                        <p:cTn id="1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6" dur="26">
                                          <p:stCondLst>
                                            <p:cond delay="650"/>
                                          </p:stCondLst>
                                        </p:cTn>
                                        <p:tgtEl>
                                          <p:spTgt spid="3"/>
                                        </p:tgtEl>
                                      </p:cBhvr>
                                      <p:to x="100000" y="60000"/>
                                    </p:animScale>
                                    <p:animScale>
                                      <p:cBhvr>
                                        <p:cTn id="17" dur="166" decel="50000">
                                          <p:stCondLst>
                                            <p:cond delay="676"/>
                                          </p:stCondLst>
                                        </p:cTn>
                                        <p:tgtEl>
                                          <p:spTgt spid="3"/>
                                        </p:tgtEl>
                                      </p:cBhvr>
                                      <p:to x="100000" y="100000"/>
                                    </p:animScale>
                                    <p:animScale>
                                      <p:cBhvr>
                                        <p:cTn id="18" dur="26">
                                          <p:stCondLst>
                                            <p:cond delay="1312"/>
                                          </p:stCondLst>
                                        </p:cTn>
                                        <p:tgtEl>
                                          <p:spTgt spid="3"/>
                                        </p:tgtEl>
                                      </p:cBhvr>
                                      <p:to x="100000" y="80000"/>
                                    </p:animScale>
                                    <p:animScale>
                                      <p:cBhvr>
                                        <p:cTn id="19" dur="166" decel="50000">
                                          <p:stCondLst>
                                            <p:cond delay="1338"/>
                                          </p:stCondLst>
                                        </p:cTn>
                                        <p:tgtEl>
                                          <p:spTgt spid="3"/>
                                        </p:tgtEl>
                                      </p:cBhvr>
                                      <p:to x="100000" y="100000"/>
                                    </p:animScale>
                                    <p:animScale>
                                      <p:cBhvr>
                                        <p:cTn id="20" dur="26">
                                          <p:stCondLst>
                                            <p:cond delay="1642"/>
                                          </p:stCondLst>
                                        </p:cTn>
                                        <p:tgtEl>
                                          <p:spTgt spid="3"/>
                                        </p:tgtEl>
                                      </p:cBhvr>
                                      <p:to x="100000" y="90000"/>
                                    </p:animScale>
                                    <p:animScale>
                                      <p:cBhvr>
                                        <p:cTn id="21" dur="166" decel="50000">
                                          <p:stCondLst>
                                            <p:cond delay="1668"/>
                                          </p:stCondLst>
                                        </p:cTn>
                                        <p:tgtEl>
                                          <p:spTgt spid="3"/>
                                        </p:tgtEl>
                                      </p:cBhvr>
                                      <p:to x="100000" y="100000"/>
                                    </p:animScale>
                                    <p:animScale>
                                      <p:cBhvr>
                                        <p:cTn id="22" dur="26">
                                          <p:stCondLst>
                                            <p:cond delay="1808"/>
                                          </p:stCondLst>
                                        </p:cTn>
                                        <p:tgtEl>
                                          <p:spTgt spid="3"/>
                                        </p:tgtEl>
                                      </p:cBhvr>
                                      <p:to x="100000" y="95000"/>
                                    </p:animScale>
                                    <p:animScale>
                                      <p:cBhvr>
                                        <p:cTn id="2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78BDF-B411-4186-9559-4E270661A6E9}"/>
              </a:ext>
            </a:extLst>
          </p:cNvPr>
          <p:cNvSpPr/>
          <p:nvPr/>
        </p:nvSpPr>
        <p:spPr>
          <a:xfrm>
            <a:off x="1807825" y="468286"/>
            <a:ext cx="7560403" cy="619272"/>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marL="6350" marR="20955" indent="-6350" algn="ctr" rtl="1">
              <a:lnSpc>
                <a:spcPct val="107000"/>
              </a:lnSpc>
              <a:spcAft>
                <a:spcPts val="1720"/>
              </a:spcAft>
            </a:pPr>
            <a:r>
              <a:rPr lang="fa-IR" sz="3200" b="1" kern="0" dirty="0">
                <a:solidFill>
                  <a:srgbClr val="FFFF00"/>
                </a:solidFill>
                <a:latin typeface="Calibri" panose="020F0502020204030204" pitchFamily="34" charset="0"/>
                <a:ea typeface="Calibri" panose="020F0502020204030204" pitchFamily="34" charset="0"/>
                <a:cs typeface="B Koodak" panose="00000700000000000000" pitchFamily="2" charset="-78"/>
              </a:rPr>
              <a:t>ويژگی های يادگيری و تدريس مؤثر مطالعات اجتماعی</a:t>
            </a:r>
            <a:endParaRPr lang="en-US" sz="3200" b="1" kern="0" dirty="0">
              <a:solidFill>
                <a:srgbClr val="FFFF00"/>
              </a:solidFill>
              <a:latin typeface="Calibri" panose="020F0502020204030204" pitchFamily="34" charset="0"/>
              <a:ea typeface="Calibri" panose="020F0502020204030204" pitchFamily="34" charset="0"/>
              <a:cs typeface="B Koodak" panose="00000700000000000000" pitchFamily="2" charset="-78"/>
            </a:endParaRPr>
          </a:p>
        </p:txBody>
      </p:sp>
      <p:sp>
        <p:nvSpPr>
          <p:cNvPr id="3" name="Rectangle 2">
            <a:extLst>
              <a:ext uri="{FF2B5EF4-FFF2-40B4-BE49-F238E27FC236}">
                <a16:creationId xmlns:a16="http://schemas.microsoft.com/office/drawing/2014/main" id="{DDA0F1F1-30B7-4186-9CDA-B4A0AEDAE2AF}"/>
              </a:ext>
            </a:extLst>
          </p:cNvPr>
          <p:cNvSpPr/>
          <p:nvPr/>
        </p:nvSpPr>
        <p:spPr>
          <a:xfrm>
            <a:off x="2003313" y="1448399"/>
            <a:ext cx="7169426" cy="487506"/>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6985" indent="-6350" algn="ctr" rtl="1">
              <a:lnSpc>
                <a:spcPct val="107000"/>
              </a:lnSpc>
              <a:spcAft>
                <a:spcPts val="175"/>
              </a:spcAft>
            </a:pPr>
            <a:r>
              <a:rPr lang="fa-IR" sz="2400" b="1" dirty="0">
                <a:solidFill>
                  <a:srgbClr val="181717"/>
                </a:solidFill>
                <a:latin typeface="Calibri" panose="020F0502020204030204" pitchFamily="34" charset="0"/>
                <a:ea typeface="Calibri" panose="020F0502020204030204" pitchFamily="34" charset="0"/>
                <a:cs typeface="B Koodak" panose="00000700000000000000" pitchFamily="2" charset="-78"/>
              </a:rPr>
              <a:t>پنج ويژگی اساسی در آموزش و يادگيری مطالعات </a:t>
            </a:r>
            <a:r>
              <a:rPr lang="fa-IR" sz="24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اجتماعی</a:t>
            </a:r>
            <a:endParaRPr lang="fa-IR" sz="2400" b="1" dirty="0">
              <a:solidFill>
                <a:srgbClr val="181717"/>
              </a:solidFill>
              <a:latin typeface="Calibri" panose="020F0502020204030204" pitchFamily="34" charset="0"/>
              <a:ea typeface="Calibri" panose="020F0502020204030204" pitchFamily="34" charset="0"/>
              <a:cs typeface="B Koodak" panose="00000700000000000000" pitchFamily="2" charset="-78"/>
            </a:endParaRPr>
          </a:p>
        </p:txBody>
      </p:sp>
      <p:sp>
        <p:nvSpPr>
          <p:cNvPr id="4" name="Rectangle 3">
            <a:extLst>
              <a:ext uri="{FF2B5EF4-FFF2-40B4-BE49-F238E27FC236}">
                <a16:creationId xmlns:a16="http://schemas.microsoft.com/office/drawing/2014/main" id="{3FAFD615-74FD-43B9-B342-D40D02E4D5DA}"/>
              </a:ext>
            </a:extLst>
          </p:cNvPr>
          <p:cNvSpPr/>
          <p:nvPr/>
        </p:nvSpPr>
        <p:spPr>
          <a:xfrm>
            <a:off x="2751848" y="3329710"/>
            <a:ext cx="6113858" cy="3693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r" rtl="1"/>
            <a:r>
              <a:rPr lang="fa-IR" b="1" dirty="0">
                <a:solidFill>
                  <a:srgbClr val="181717"/>
                </a:solidFill>
                <a:ea typeface="Calibri" panose="020F0502020204030204" pitchFamily="34" charset="0"/>
                <a:cs typeface="B Koodak" panose="00000700000000000000" pitchFamily="2" charset="-78"/>
              </a:rPr>
              <a:t>ب) آموزش و يادگيری مطالعات اجتماعی زمانی مؤثر است که تلفيقی باشد</a:t>
            </a:r>
            <a:endParaRPr lang="fa-IR" dirty="0">
              <a:cs typeface="B Koodak" panose="00000700000000000000" pitchFamily="2" charset="-78"/>
            </a:endParaRPr>
          </a:p>
        </p:txBody>
      </p:sp>
      <p:sp>
        <p:nvSpPr>
          <p:cNvPr id="5" name="Rectangle 4">
            <a:extLst>
              <a:ext uri="{FF2B5EF4-FFF2-40B4-BE49-F238E27FC236}">
                <a16:creationId xmlns:a16="http://schemas.microsoft.com/office/drawing/2014/main" id="{09548EDF-6D94-428A-8462-74FE23E25861}"/>
              </a:ext>
            </a:extLst>
          </p:cNvPr>
          <p:cNvSpPr/>
          <p:nvPr/>
        </p:nvSpPr>
        <p:spPr>
          <a:xfrm>
            <a:off x="2751848" y="4004928"/>
            <a:ext cx="6113858" cy="3693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r" rtl="1"/>
            <a:r>
              <a:rPr lang="fa-IR" b="1" dirty="0">
                <a:solidFill>
                  <a:srgbClr val="181717"/>
                </a:solidFill>
                <a:ea typeface="Calibri" panose="020F0502020204030204" pitchFamily="34" charset="0"/>
                <a:cs typeface="B Koodak" panose="00000700000000000000" pitchFamily="2" charset="-78"/>
              </a:rPr>
              <a:t>پ) آموزش و يادگيری مطالعات اجتماعی زمانی مؤثر است که ارزش محور </a:t>
            </a:r>
            <a:endParaRPr lang="fa-IR" dirty="0">
              <a:cs typeface="B Koodak" panose="00000700000000000000" pitchFamily="2" charset="-78"/>
            </a:endParaRPr>
          </a:p>
        </p:txBody>
      </p:sp>
      <p:sp>
        <p:nvSpPr>
          <p:cNvPr id="6" name="Rectangle 5">
            <a:extLst>
              <a:ext uri="{FF2B5EF4-FFF2-40B4-BE49-F238E27FC236}">
                <a16:creationId xmlns:a16="http://schemas.microsoft.com/office/drawing/2014/main" id="{DE79EC0E-1511-46D2-A353-258A2B872F9D}"/>
              </a:ext>
            </a:extLst>
          </p:cNvPr>
          <p:cNvSpPr/>
          <p:nvPr/>
        </p:nvSpPr>
        <p:spPr>
          <a:xfrm>
            <a:off x="2650436" y="4680146"/>
            <a:ext cx="6215270" cy="768159"/>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320040" marR="26035" algn="just" rtl="1">
              <a:lnSpc>
                <a:spcPct val="122000"/>
              </a:lnSpc>
              <a:spcAft>
                <a:spcPts val="15"/>
              </a:spcAft>
            </a:pPr>
            <a:r>
              <a:rPr lang="fa-IR" b="1" dirty="0">
                <a:solidFill>
                  <a:srgbClr val="181717"/>
                </a:solidFill>
                <a:latin typeface="Calibri" panose="020F0502020204030204" pitchFamily="34" charset="0"/>
                <a:ea typeface="Calibri" panose="020F0502020204030204" pitchFamily="34" charset="0"/>
                <a:cs typeface="B Koodak" panose="00000700000000000000" pitchFamily="2" charset="-78"/>
              </a:rPr>
              <a:t>ت)آموزش و يادگيری مطالعات اجتماعی زمانی مؤثر است که چالش برانگيز </a:t>
            </a:r>
            <a:r>
              <a:rPr lang="fa-IR"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باشد</a:t>
            </a:r>
            <a:endParaRPr lang="en-US" sz="1400" dirty="0">
              <a:solidFill>
                <a:srgbClr val="000000"/>
              </a:solidFill>
              <a:effectLst/>
              <a:latin typeface="Calibri" panose="020F0502020204030204" pitchFamily="34" charset="0"/>
              <a:ea typeface="Calibri" panose="020F0502020204030204" pitchFamily="34" charset="0"/>
              <a:cs typeface="B Koodak" panose="00000700000000000000" pitchFamily="2" charset="-78"/>
            </a:endParaRPr>
          </a:p>
        </p:txBody>
      </p:sp>
      <p:sp>
        <p:nvSpPr>
          <p:cNvPr id="7" name="Rectangle 6">
            <a:extLst>
              <a:ext uri="{FF2B5EF4-FFF2-40B4-BE49-F238E27FC236}">
                <a16:creationId xmlns:a16="http://schemas.microsoft.com/office/drawing/2014/main" id="{702700D8-C6D9-4B83-B917-43F0C8224114}"/>
              </a:ext>
            </a:extLst>
          </p:cNvPr>
          <p:cNvSpPr/>
          <p:nvPr/>
        </p:nvSpPr>
        <p:spPr>
          <a:xfrm>
            <a:off x="2769706" y="5746606"/>
            <a:ext cx="6096000" cy="646331"/>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algn="r" rtl="1"/>
            <a:r>
              <a:rPr lang="fa-IR" b="1" dirty="0">
                <a:solidFill>
                  <a:srgbClr val="181717"/>
                </a:solidFill>
                <a:ea typeface="Calibri" panose="020F0502020204030204" pitchFamily="34" charset="0"/>
                <a:cs typeface="B Koodak" panose="00000700000000000000" pitchFamily="2" charset="-78"/>
              </a:rPr>
              <a:t>ث)آموزش و يادگيری مطالعات اجتماعی زمانی مؤثر است که معلم و فراگير هر دو فعال </a:t>
            </a:r>
            <a:r>
              <a:rPr lang="fa-IR" b="1" dirty="0" smtClean="0">
                <a:solidFill>
                  <a:srgbClr val="181717"/>
                </a:solidFill>
                <a:ea typeface="Calibri" panose="020F0502020204030204" pitchFamily="34" charset="0"/>
                <a:cs typeface="B Koodak" panose="00000700000000000000" pitchFamily="2" charset="-78"/>
              </a:rPr>
              <a:t>باشند</a:t>
            </a:r>
            <a:r>
              <a:rPr lang="fa-IR" dirty="0" smtClean="0">
                <a:solidFill>
                  <a:srgbClr val="181717"/>
                </a:solidFill>
                <a:ea typeface="Calibri" panose="020F0502020204030204" pitchFamily="34" charset="0"/>
                <a:cs typeface="B Koodak" panose="00000700000000000000" pitchFamily="2" charset="-78"/>
              </a:rPr>
              <a:t> </a:t>
            </a:r>
            <a:endParaRPr lang="fa-IR" dirty="0">
              <a:cs typeface="B Koodak" panose="00000700000000000000" pitchFamily="2" charset="-78"/>
            </a:endParaRPr>
          </a:p>
        </p:txBody>
      </p:sp>
      <p:sp>
        <p:nvSpPr>
          <p:cNvPr id="8" name="Rectangle 7"/>
          <p:cNvSpPr/>
          <p:nvPr/>
        </p:nvSpPr>
        <p:spPr>
          <a:xfrm>
            <a:off x="3262890" y="2654492"/>
            <a:ext cx="5602816" cy="369332"/>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lgn="r" rtl="1"/>
            <a:r>
              <a:rPr lang="fa-IR" b="1" dirty="0">
                <a:solidFill>
                  <a:srgbClr val="181717"/>
                </a:solidFill>
                <a:ea typeface="Calibri" panose="020F0502020204030204" pitchFamily="34" charset="0"/>
                <a:cs typeface="B Koodak" panose="00000700000000000000" pitchFamily="2" charset="-78"/>
              </a:rPr>
              <a:t>الف)  آموزش و يادگيری مطالعات اجتماعی زمانی مؤثر است که معنادار </a:t>
            </a:r>
            <a:endParaRPr lang="fa-IR" dirty="0">
              <a:cs typeface="B Koodak" panose="00000700000000000000" pitchFamily="2" charset="-78"/>
            </a:endParaRPr>
          </a:p>
        </p:txBody>
      </p:sp>
    </p:spTree>
    <p:extLst>
      <p:ext uri="{BB962C8B-B14F-4D97-AF65-F5344CB8AC3E}">
        <p14:creationId xmlns:p14="http://schemas.microsoft.com/office/powerpoint/2010/main" val="385489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childTnLst>
                          </p:cTn>
                        </p:par>
                        <p:par>
                          <p:cTn id="26" fill="hold">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childTnLst>
                          </p:cTn>
                        </p:par>
                        <p:par>
                          <p:cTn id="30" fill="hold">
                            <p:stCondLst>
                              <p:cond delay="1500"/>
                            </p:stCondLst>
                            <p:childTnLst>
                              <p:par>
                                <p:cTn id="31" presetID="2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279F09-CF04-4DCA-9D0B-7391017B98AB}"/>
              </a:ext>
            </a:extLst>
          </p:cNvPr>
          <p:cNvSpPr/>
          <p:nvPr/>
        </p:nvSpPr>
        <p:spPr>
          <a:xfrm>
            <a:off x="4442604" y="899602"/>
            <a:ext cx="3306791" cy="61927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6350" marR="20955" indent="-6350" algn="ctr" rtl="1">
              <a:lnSpc>
                <a:spcPct val="107000"/>
              </a:lnSpc>
              <a:spcAft>
                <a:spcPts val="1720"/>
              </a:spcAft>
            </a:pPr>
            <a:r>
              <a:rPr lang="fa-IR" sz="3200" b="1" kern="0" dirty="0">
                <a:solidFill>
                  <a:srgbClr val="181717"/>
                </a:solidFill>
                <a:latin typeface="Calibri" panose="020F0502020204030204" pitchFamily="34" charset="0"/>
                <a:ea typeface="Calibri" panose="020F0502020204030204" pitchFamily="34" charset="0"/>
                <a:cs typeface="B Koodak" panose="00000700000000000000" pitchFamily="2" charset="-78"/>
              </a:rPr>
              <a:t>طراحی واحد يادگيری</a:t>
            </a:r>
            <a:endParaRPr lang="en-US" sz="3200" b="1" kern="0" dirty="0">
              <a:solidFill>
                <a:srgbClr val="181717"/>
              </a:solidFill>
              <a:latin typeface="Calibri" panose="020F0502020204030204" pitchFamily="34" charset="0"/>
              <a:ea typeface="Calibri" panose="020F0502020204030204" pitchFamily="34" charset="0"/>
              <a:cs typeface="B Koodak" panose="00000700000000000000" pitchFamily="2" charset="-78"/>
            </a:endParaRPr>
          </a:p>
        </p:txBody>
      </p:sp>
      <p:sp>
        <p:nvSpPr>
          <p:cNvPr id="3" name="Rectangle 2">
            <a:extLst>
              <a:ext uri="{FF2B5EF4-FFF2-40B4-BE49-F238E27FC236}">
                <a16:creationId xmlns:a16="http://schemas.microsoft.com/office/drawing/2014/main" id="{18DA8D80-A184-4EC9-970C-94A970604E4E}"/>
              </a:ext>
            </a:extLst>
          </p:cNvPr>
          <p:cNvSpPr/>
          <p:nvPr/>
        </p:nvSpPr>
        <p:spPr>
          <a:xfrm>
            <a:off x="1956348" y="2133869"/>
            <a:ext cx="8279302" cy="172104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1270" marR="29845" indent="320040" algn="just" rtl="1">
              <a:lnSpc>
                <a:spcPct val="126000"/>
              </a:lnSpc>
              <a:spcAft>
                <a:spcPts val="25"/>
              </a:spcAft>
            </a:pPr>
            <a:r>
              <a:rPr lang="fa-IR" sz="2800" dirty="0">
                <a:solidFill>
                  <a:srgbClr val="181717"/>
                </a:solidFill>
                <a:latin typeface="Calibri" panose="020F0502020204030204" pitchFamily="34" charset="0"/>
                <a:ea typeface="Calibri" panose="020F0502020204030204" pitchFamily="34" charset="0"/>
                <a:cs typeface="B Koodak" panose="00000700000000000000" pitchFamily="2" charset="-78"/>
              </a:rPr>
              <a:t>واحد يادگيری عبارت است از پيشبرد زنجيره وار درس ها برای بسط يک موضوع يا مضمون که در آن محتوا، مفاهيم، مهارت ها و ارزش ها با بيانی روشن و دقيق بسط داده می شود.</a:t>
            </a:r>
            <a:endParaRPr lang="en-US" sz="2000" dirty="0">
              <a:solidFill>
                <a:srgbClr val="000000"/>
              </a:solidFill>
              <a:effectLst/>
              <a:latin typeface="Calibri" panose="020F0502020204030204" pitchFamily="34" charset="0"/>
              <a:ea typeface="Calibri" panose="020F0502020204030204" pitchFamily="34" charset="0"/>
              <a:cs typeface="B Koodak" panose="00000700000000000000" pitchFamily="2" charset="-78"/>
            </a:endParaRPr>
          </a:p>
        </p:txBody>
      </p:sp>
      <p:sp>
        <p:nvSpPr>
          <p:cNvPr id="4" name="Rectangle 3">
            <a:extLst>
              <a:ext uri="{FF2B5EF4-FFF2-40B4-BE49-F238E27FC236}">
                <a16:creationId xmlns:a16="http://schemas.microsoft.com/office/drawing/2014/main" id="{F7A9598E-B73F-47F0-B9EF-8993D911B50A}"/>
              </a:ext>
            </a:extLst>
          </p:cNvPr>
          <p:cNvSpPr/>
          <p:nvPr/>
        </p:nvSpPr>
        <p:spPr>
          <a:xfrm>
            <a:off x="1520874" y="4469914"/>
            <a:ext cx="9150252" cy="148848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1270" marR="29845" indent="320040" algn="just" rtl="1">
              <a:lnSpc>
                <a:spcPct val="126000"/>
              </a:lnSpc>
              <a:spcAft>
                <a:spcPts val="25"/>
              </a:spcAft>
            </a:pPr>
            <a:r>
              <a:rPr lang="fa-IR" sz="2400" dirty="0">
                <a:solidFill>
                  <a:srgbClr val="181717"/>
                </a:solidFill>
                <a:latin typeface="Calibri" panose="020F0502020204030204" pitchFamily="34" charset="0"/>
                <a:ea typeface="Calibri" panose="020F0502020204030204" pitchFamily="34" charset="0"/>
                <a:cs typeface="B Koodak" panose="00000700000000000000" pitchFamily="2" charset="-78"/>
              </a:rPr>
              <a:t>طراحی يک واحد يادگيری به منزله ی طراحی اسکلت يک ساختمان يا معماری آن است که با توليد منابع لازم، طراحی و پياده سازی تکاليف يادگيری، چگونگی پشتيبانی از دانش آموزان و فعاليت های مربوط به مرور و ارزيابی برروی اين اسکلت توسعه می يابند.</a:t>
            </a:r>
            <a:endParaRPr lang="en-US" dirty="0">
              <a:solidFill>
                <a:srgbClr val="000000"/>
              </a:solidFill>
              <a:effectLst/>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380868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89ACFC-F6E9-4F21-83E3-C70E7936E2B4}"/>
              </a:ext>
            </a:extLst>
          </p:cNvPr>
          <p:cNvSpPr/>
          <p:nvPr/>
        </p:nvSpPr>
        <p:spPr>
          <a:xfrm>
            <a:off x="1279903" y="2998227"/>
            <a:ext cx="9797400" cy="270330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346075" indent="-6350" algn="r" rtl="1">
              <a:lnSpc>
                <a:spcPct val="200000"/>
              </a:lnSpc>
              <a:spcAft>
                <a:spcPts val="220"/>
              </a:spcAft>
            </a:pPr>
            <a:r>
              <a:rPr lang="fa-IR" sz="2800" dirty="0" smtClean="0">
                <a:solidFill>
                  <a:srgbClr val="FFFF00"/>
                </a:solidFill>
                <a:latin typeface="Calibri" panose="020F0502020204030204" pitchFamily="34" charset="0"/>
                <a:ea typeface="Calibri" panose="020F0502020204030204" pitchFamily="34" charset="0"/>
                <a:cs typeface="B Koodak" panose="00000700000000000000" pitchFamily="2" charset="-78"/>
              </a:rPr>
              <a:t>ــ </a:t>
            </a:r>
            <a:r>
              <a:rPr lang="fa-IR" sz="2800" dirty="0">
                <a:solidFill>
                  <a:srgbClr val="FFFF00"/>
                </a:solidFill>
                <a:latin typeface="Calibri" panose="020F0502020204030204" pitchFamily="34" charset="0"/>
                <a:ea typeface="Calibri" panose="020F0502020204030204" pitchFamily="34" charset="0"/>
                <a:cs typeface="B Koodak" panose="00000700000000000000" pitchFamily="2" charset="-78"/>
              </a:rPr>
              <a:t>چه چيز را قصد داريم بياموزيم (اهداف)؟</a:t>
            </a:r>
            <a:endParaRPr lang="en-US" sz="2800" dirty="0">
              <a:solidFill>
                <a:srgbClr val="FFFF00"/>
              </a:solidFill>
              <a:latin typeface="Calibri" panose="020F0502020204030204" pitchFamily="34" charset="0"/>
              <a:ea typeface="Calibri" panose="020F0502020204030204" pitchFamily="34" charset="0"/>
              <a:cs typeface="B Koodak" panose="00000700000000000000" pitchFamily="2" charset="-78"/>
            </a:endParaRPr>
          </a:p>
          <a:p>
            <a:pPr marL="1270" marR="1482725" algn="just" rtl="1">
              <a:lnSpc>
                <a:spcPct val="200000"/>
              </a:lnSpc>
              <a:spcAft>
                <a:spcPts val="25"/>
              </a:spcAft>
            </a:pPr>
            <a:r>
              <a:rPr lang="fa-IR" sz="2800" dirty="0" smtClean="0">
                <a:solidFill>
                  <a:srgbClr val="FFFF00"/>
                </a:solidFill>
                <a:latin typeface="Calibri" panose="020F0502020204030204" pitchFamily="34" charset="0"/>
                <a:ea typeface="Calibri" panose="020F0502020204030204" pitchFamily="34" charset="0"/>
                <a:cs typeface="B Koodak" panose="00000700000000000000" pitchFamily="2" charset="-78"/>
              </a:rPr>
              <a:t>      ــ </a:t>
            </a:r>
            <a:r>
              <a:rPr lang="fa-IR" sz="2800" dirty="0">
                <a:solidFill>
                  <a:srgbClr val="FFFF00"/>
                </a:solidFill>
                <a:latin typeface="Calibri" panose="020F0502020204030204" pitchFamily="34" charset="0"/>
                <a:ea typeface="Calibri" panose="020F0502020204030204" pitchFamily="34" charset="0"/>
                <a:cs typeface="B Koodak" panose="00000700000000000000" pitchFamily="2" charset="-78"/>
              </a:rPr>
              <a:t>از کدام روشها، مواد و وسايل استفاده می کنيم (روش ها)؟</a:t>
            </a:r>
            <a:endParaRPr lang="en-US" sz="2800" dirty="0">
              <a:solidFill>
                <a:srgbClr val="FFFF00"/>
              </a:solidFill>
              <a:latin typeface="Calibri" panose="020F0502020204030204" pitchFamily="34" charset="0"/>
              <a:ea typeface="Calibri" panose="020F0502020204030204" pitchFamily="34" charset="0"/>
              <a:cs typeface="B Koodak" panose="00000700000000000000" pitchFamily="2" charset="-78"/>
            </a:endParaRPr>
          </a:p>
          <a:p>
            <a:pPr marL="1270" marR="1288415" algn="just" rtl="1">
              <a:lnSpc>
                <a:spcPct val="200000"/>
              </a:lnSpc>
              <a:spcAft>
                <a:spcPts val="1980"/>
              </a:spcAft>
            </a:pPr>
            <a:r>
              <a:rPr lang="fa-IR" sz="2800" dirty="0" smtClean="0">
                <a:solidFill>
                  <a:srgbClr val="FFFF00"/>
                </a:solidFill>
                <a:latin typeface="Calibri" panose="020F0502020204030204" pitchFamily="34" charset="0"/>
                <a:ea typeface="Calibri" panose="020F0502020204030204" pitchFamily="34" charset="0"/>
                <a:cs typeface="B Koodak" panose="00000700000000000000" pitchFamily="2" charset="-78"/>
              </a:rPr>
              <a:t>      ــ </a:t>
            </a:r>
            <a:r>
              <a:rPr lang="fa-IR" sz="2800" dirty="0">
                <a:solidFill>
                  <a:srgbClr val="FFFF00"/>
                </a:solidFill>
                <a:latin typeface="Calibri" panose="020F0502020204030204" pitchFamily="34" charset="0"/>
                <a:ea typeface="Calibri" panose="020F0502020204030204" pitchFamily="34" charset="0"/>
                <a:cs typeface="B Koodak" panose="00000700000000000000" pitchFamily="2" charset="-78"/>
              </a:rPr>
              <a:t>چگونه تحقق رسيدن به اهداف را متوجه می شويم (ارزش يابی</a:t>
            </a:r>
            <a:r>
              <a:rPr lang="fa-IR" sz="2800" dirty="0" smtClean="0">
                <a:solidFill>
                  <a:srgbClr val="FFFF00"/>
                </a:solidFill>
                <a:latin typeface="Calibri" panose="020F0502020204030204" pitchFamily="34" charset="0"/>
                <a:ea typeface="Calibri" panose="020F0502020204030204" pitchFamily="34" charset="0"/>
                <a:cs typeface="B Koodak" panose="00000700000000000000" pitchFamily="2" charset="-78"/>
              </a:rPr>
              <a:t>)؟</a:t>
            </a:r>
          </a:p>
        </p:txBody>
      </p:sp>
      <p:sp>
        <p:nvSpPr>
          <p:cNvPr id="3" name="Rectangle 2"/>
          <p:cNvSpPr/>
          <p:nvPr/>
        </p:nvSpPr>
        <p:spPr>
          <a:xfrm>
            <a:off x="1671789" y="830891"/>
            <a:ext cx="8785098" cy="635239"/>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marL="1270" marR="29845" indent="320040" algn="r" rtl="1">
              <a:lnSpc>
                <a:spcPct val="126000"/>
              </a:lnSpc>
              <a:spcAft>
                <a:spcPts val="150"/>
              </a:spcAft>
            </a:pPr>
            <a:r>
              <a:rPr lang="fa-IR" sz="2800" dirty="0">
                <a:solidFill>
                  <a:srgbClr val="181717"/>
                </a:solidFill>
                <a:latin typeface="Calibri" panose="020F0502020204030204" pitchFamily="34" charset="0"/>
                <a:ea typeface="Calibri" panose="020F0502020204030204" pitchFamily="34" charset="0"/>
                <a:cs typeface="B Koodak" panose="00000700000000000000" pitchFamily="2" charset="-78"/>
              </a:rPr>
              <a:t>قبل از طراحی واحد يادگيری، معلم بايد به سه سؤال اساسی پاسخ دهد:</a:t>
            </a:r>
            <a:endParaRPr lang="en-US" sz="28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318410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2A8FC-B698-4161-A1B2-78CE0E9E86B6}"/>
              </a:ext>
            </a:extLst>
          </p:cNvPr>
          <p:cNvSpPr/>
          <p:nvPr/>
        </p:nvSpPr>
        <p:spPr>
          <a:xfrm>
            <a:off x="1463040" y="1162037"/>
            <a:ext cx="9387817" cy="6352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1270" marR="1037590" algn="ctr" rtl="1">
              <a:lnSpc>
                <a:spcPct val="126000"/>
              </a:lnSpc>
              <a:spcAft>
                <a:spcPts val="25"/>
              </a:spcAft>
            </a:pPr>
            <a:r>
              <a:rPr lang="fa-IR" sz="2800" dirty="0">
                <a:solidFill>
                  <a:srgbClr val="FFFF00"/>
                </a:solidFill>
                <a:latin typeface="Calibri" panose="020F0502020204030204" pitchFamily="34" charset="0"/>
                <a:ea typeface="Calibri" panose="020F0502020204030204" pitchFamily="34" charset="0"/>
                <a:cs typeface="B Koodak" panose="00000700000000000000" pitchFamily="2" charset="-78"/>
              </a:rPr>
              <a:t>به طور کلی، فرايند طراحی يک واحد يادگيری شامل مراحل زير است:</a:t>
            </a:r>
            <a:endParaRPr lang="fa-IR" sz="2800" dirty="0">
              <a:solidFill>
                <a:srgbClr val="FFFF00"/>
              </a:solidFill>
              <a:cs typeface="B Koodak" panose="00000700000000000000" pitchFamily="2" charset="-78"/>
            </a:endParaRPr>
          </a:p>
        </p:txBody>
      </p:sp>
      <p:sp>
        <p:nvSpPr>
          <p:cNvPr id="5" name="Rectangle 4">
            <a:extLst>
              <a:ext uri="{FF2B5EF4-FFF2-40B4-BE49-F238E27FC236}">
                <a16:creationId xmlns:a16="http://schemas.microsoft.com/office/drawing/2014/main" id="{DD5E9830-346A-42B1-9C9C-2E2F9FA0ABFA}"/>
              </a:ext>
            </a:extLst>
          </p:cNvPr>
          <p:cNvSpPr/>
          <p:nvPr/>
        </p:nvSpPr>
        <p:spPr>
          <a:xfrm>
            <a:off x="5858615" y="2846961"/>
            <a:ext cx="1560042" cy="40011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fa-IR" sz="2000" b="1" dirty="0">
                <a:solidFill>
                  <a:srgbClr val="181717"/>
                </a:solidFill>
                <a:ea typeface="Calibri" panose="020F0502020204030204" pitchFamily="34" charset="0"/>
                <a:cs typeface="B Koodak" panose="00000700000000000000" pitchFamily="2" charset="-78"/>
              </a:rPr>
              <a:t>ب) شرح اجمالی</a:t>
            </a:r>
            <a:endParaRPr lang="fa-IR" sz="2000" dirty="0">
              <a:cs typeface="B Koodak" panose="00000700000000000000" pitchFamily="2" charset="-78"/>
            </a:endParaRPr>
          </a:p>
        </p:txBody>
      </p:sp>
      <p:sp>
        <p:nvSpPr>
          <p:cNvPr id="6" name="Rectangle 5">
            <a:extLst>
              <a:ext uri="{FF2B5EF4-FFF2-40B4-BE49-F238E27FC236}">
                <a16:creationId xmlns:a16="http://schemas.microsoft.com/office/drawing/2014/main" id="{1874DF95-D865-4DD4-A525-3003E9297C9B}"/>
              </a:ext>
            </a:extLst>
          </p:cNvPr>
          <p:cNvSpPr/>
          <p:nvPr/>
        </p:nvSpPr>
        <p:spPr>
          <a:xfrm>
            <a:off x="1597499" y="2850558"/>
            <a:ext cx="2797561" cy="40011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fa-IR" sz="2000" b="1" dirty="0">
                <a:solidFill>
                  <a:srgbClr val="181717"/>
                </a:solidFill>
                <a:ea typeface="Calibri" panose="020F0502020204030204" pitchFamily="34" charset="0"/>
                <a:cs typeface="B Koodak" panose="00000700000000000000" pitchFamily="2" charset="-78"/>
              </a:rPr>
              <a:t>پ) اهداف عينی واحد يادگيری</a:t>
            </a:r>
            <a:endParaRPr lang="fa-IR" sz="2000" dirty="0">
              <a:cs typeface="B Koodak" panose="00000700000000000000" pitchFamily="2" charset="-78"/>
            </a:endParaRPr>
          </a:p>
        </p:txBody>
      </p:sp>
      <p:sp>
        <p:nvSpPr>
          <p:cNvPr id="7" name="Rectangle 6">
            <a:extLst>
              <a:ext uri="{FF2B5EF4-FFF2-40B4-BE49-F238E27FC236}">
                <a16:creationId xmlns:a16="http://schemas.microsoft.com/office/drawing/2014/main" id="{0C6B7273-1824-47AC-8993-3A4E979B8A46}"/>
              </a:ext>
            </a:extLst>
          </p:cNvPr>
          <p:cNvSpPr/>
          <p:nvPr/>
        </p:nvSpPr>
        <p:spPr>
          <a:xfrm>
            <a:off x="6961682" y="3677040"/>
            <a:ext cx="2967479" cy="40011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fa-IR" sz="2000" b="1" dirty="0">
                <a:solidFill>
                  <a:srgbClr val="181717"/>
                </a:solidFill>
                <a:ea typeface="Calibri" panose="020F0502020204030204" pitchFamily="34" charset="0"/>
                <a:cs typeface="B Koodak" panose="00000700000000000000" pitchFamily="2" charset="-78"/>
              </a:rPr>
              <a:t>ث)توليد محتوای واحد يادگيری:</a:t>
            </a:r>
            <a:r>
              <a:rPr lang="fa-IR" sz="2000" dirty="0">
                <a:solidFill>
                  <a:srgbClr val="181717"/>
                </a:solidFill>
                <a:ea typeface="Calibri" panose="020F0502020204030204" pitchFamily="34" charset="0"/>
                <a:cs typeface="B Koodak" panose="00000700000000000000" pitchFamily="2" charset="-78"/>
              </a:rPr>
              <a:t> </a:t>
            </a:r>
            <a:endParaRPr lang="fa-IR" sz="2000" dirty="0">
              <a:cs typeface="B Koodak" panose="00000700000000000000" pitchFamily="2" charset="-78"/>
            </a:endParaRPr>
          </a:p>
        </p:txBody>
      </p:sp>
      <p:sp>
        <p:nvSpPr>
          <p:cNvPr id="8" name="Rectangle 7">
            <a:extLst>
              <a:ext uri="{FF2B5EF4-FFF2-40B4-BE49-F238E27FC236}">
                <a16:creationId xmlns:a16="http://schemas.microsoft.com/office/drawing/2014/main" id="{59B260A8-8599-4E1E-AF17-105D500CBF12}"/>
              </a:ext>
            </a:extLst>
          </p:cNvPr>
          <p:cNvSpPr/>
          <p:nvPr/>
        </p:nvSpPr>
        <p:spPr>
          <a:xfrm>
            <a:off x="1962396" y="3677040"/>
            <a:ext cx="4193777" cy="40011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fa-IR" sz="2000" b="1" dirty="0">
                <a:solidFill>
                  <a:srgbClr val="181717"/>
                </a:solidFill>
                <a:ea typeface="Calibri" panose="020F0502020204030204" pitchFamily="34" charset="0"/>
                <a:cs typeface="B Koodak" panose="00000700000000000000" pitchFamily="2" charset="-78"/>
              </a:rPr>
              <a:t>پ) فراهم کردن منابع و موادّ آموزشی مورد نياز</a:t>
            </a:r>
            <a:endParaRPr lang="fa-IR" sz="2000" dirty="0">
              <a:cs typeface="B Koodak" panose="00000700000000000000" pitchFamily="2" charset="-78"/>
            </a:endParaRPr>
          </a:p>
        </p:txBody>
      </p:sp>
      <p:sp>
        <p:nvSpPr>
          <p:cNvPr id="9" name="Rectangle 8">
            <a:extLst>
              <a:ext uri="{FF2B5EF4-FFF2-40B4-BE49-F238E27FC236}">
                <a16:creationId xmlns:a16="http://schemas.microsoft.com/office/drawing/2014/main" id="{8DBCCAE8-5938-487E-B45C-57E7E0115F5A}"/>
              </a:ext>
            </a:extLst>
          </p:cNvPr>
          <p:cNvSpPr/>
          <p:nvPr/>
        </p:nvSpPr>
        <p:spPr>
          <a:xfrm>
            <a:off x="4059285" y="4574298"/>
            <a:ext cx="4386137" cy="40011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fa-IR" sz="2000" b="1" dirty="0">
                <a:solidFill>
                  <a:srgbClr val="181717"/>
                </a:solidFill>
                <a:ea typeface="Calibri" panose="020F0502020204030204" pitchFamily="34" charset="0"/>
                <a:cs typeface="B Koodak" panose="00000700000000000000" pitchFamily="2" charset="-78"/>
              </a:rPr>
              <a:t>ج) شيوه ی تدريس و سازماندهی تجارب يادگيری</a:t>
            </a:r>
            <a:endParaRPr lang="fa-IR" sz="2000" dirty="0">
              <a:cs typeface="B Koodak" panose="00000700000000000000" pitchFamily="2" charset="-78"/>
            </a:endParaRPr>
          </a:p>
        </p:txBody>
      </p:sp>
      <p:sp>
        <p:nvSpPr>
          <p:cNvPr id="10" name="Rectangle 9">
            <a:extLst>
              <a:ext uri="{FF2B5EF4-FFF2-40B4-BE49-F238E27FC236}">
                <a16:creationId xmlns:a16="http://schemas.microsoft.com/office/drawing/2014/main" id="{CABC3584-7C47-4A52-844B-3F0A58191842}"/>
              </a:ext>
            </a:extLst>
          </p:cNvPr>
          <p:cNvSpPr/>
          <p:nvPr/>
        </p:nvSpPr>
        <p:spPr>
          <a:xfrm>
            <a:off x="8869824" y="2834812"/>
            <a:ext cx="1881809"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fa-IR" sz="2000" b="1" dirty="0">
                <a:solidFill>
                  <a:srgbClr val="181717"/>
                </a:solidFill>
                <a:ea typeface="Calibri" panose="020F0502020204030204" pitchFamily="34" charset="0"/>
                <a:cs typeface="B Koodak" panose="00000700000000000000" pitchFamily="2" charset="-78"/>
              </a:rPr>
              <a:t>الف) انتخاب موضوع</a:t>
            </a:r>
            <a:endParaRPr lang="fa-IR" sz="2000" dirty="0">
              <a:cs typeface="B Koodak" panose="00000700000000000000" pitchFamily="2" charset="-78"/>
            </a:endParaRPr>
          </a:p>
        </p:txBody>
      </p:sp>
    </p:spTree>
    <p:extLst>
      <p:ext uri="{BB962C8B-B14F-4D97-AF65-F5344CB8AC3E}">
        <p14:creationId xmlns:p14="http://schemas.microsoft.com/office/powerpoint/2010/main" val="425279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67C4D8-68D0-4FA1-9630-AF539D1E3645}"/>
              </a:ext>
            </a:extLst>
          </p:cNvPr>
          <p:cNvSpPr/>
          <p:nvPr/>
        </p:nvSpPr>
        <p:spPr>
          <a:xfrm>
            <a:off x="2039920" y="920931"/>
            <a:ext cx="8458086" cy="75097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marL="6350" marR="20955" indent="-6350" algn="ctr" rtl="1">
              <a:lnSpc>
                <a:spcPct val="107000"/>
              </a:lnSpc>
              <a:spcAft>
                <a:spcPts val="1720"/>
              </a:spcAft>
            </a:pPr>
            <a:r>
              <a:rPr lang="fa-IR" sz="4000" b="1" kern="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3- روش </a:t>
            </a:r>
            <a:r>
              <a:rPr lang="fa-IR" sz="4000" b="1" kern="0" dirty="0">
                <a:solidFill>
                  <a:srgbClr val="181717"/>
                </a:solidFill>
                <a:latin typeface="Calibri" panose="020F0502020204030204" pitchFamily="34" charset="0"/>
                <a:ea typeface="Calibri" panose="020F0502020204030204" pitchFamily="34" charset="0"/>
                <a:cs typeface="B Koodak" panose="00000700000000000000" pitchFamily="2" charset="-78"/>
              </a:rPr>
              <a:t>های مؤثر در آموزش مطالعات اجتماعی</a:t>
            </a:r>
            <a:endParaRPr lang="en-US" sz="4000" b="1" kern="0" dirty="0">
              <a:solidFill>
                <a:srgbClr val="181717"/>
              </a:solidFill>
              <a:latin typeface="Calibri" panose="020F0502020204030204" pitchFamily="34" charset="0"/>
              <a:ea typeface="Calibri" panose="020F0502020204030204" pitchFamily="34" charset="0"/>
              <a:cs typeface="B Koodak" panose="00000700000000000000" pitchFamily="2" charset="-78"/>
            </a:endParaRPr>
          </a:p>
        </p:txBody>
      </p:sp>
      <p:sp>
        <p:nvSpPr>
          <p:cNvPr id="3" name="Rectangle 2">
            <a:extLst>
              <a:ext uri="{FF2B5EF4-FFF2-40B4-BE49-F238E27FC236}">
                <a16:creationId xmlns:a16="http://schemas.microsoft.com/office/drawing/2014/main" id="{000DA10E-0432-4C3A-8AFC-9EDE8D588687}"/>
              </a:ext>
            </a:extLst>
          </p:cNvPr>
          <p:cNvSpPr/>
          <p:nvPr/>
        </p:nvSpPr>
        <p:spPr>
          <a:xfrm>
            <a:off x="4085192" y="3311355"/>
            <a:ext cx="4367542" cy="619272"/>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marL="6985" indent="-6350" algn="r" rtl="1">
              <a:lnSpc>
                <a:spcPct val="107000"/>
              </a:lnSpc>
              <a:spcAft>
                <a:spcPts val="15"/>
              </a:spcAft>
            </a:pPr>
            <a:r>
              <a:rPr lang="fa-IR" sz="32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1-3-گسترش </a:t>
            </a:r>
            <a:r>
              <a:rPr lang="fa-IR" sz="3200" b="1" dirty="0">
                <a:solidFill>
                  <a:srgbClr val="181717"/>
                </a:solidFill>
                <a:latin typeface="Calibri" panose="020F0502020204030204" pitchFamily="34" charset="0"/>
                <a:ea typeface="Calibri" panose="020F0502020204030204" pitchFamily="34" charset="0"/>
                <a:cs typeface="B Koodak" panose="00000700000000000000" pitchFamily="2" charset="-78"/>
              </a:rPr>
              <a:t>روش های فعال</a:t>
            </a:r>
            <a:endParaRPr lang="en-US" sz="3200" b="1" dirty="0">
              <a:solidFill>
                <a:srgbClr val="181717"/>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312420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F99EDB-D9A7-403D-8294-F302E072D90D}"/>
              </a:ext>
            </a:extLst>
          </p:cNvPr>
          <p:cNvSpPr/>
          <p:nvPr/>
        </p:nvSpPr>
        <p:spPr>
          <a:xfrm>
            <a:off x="1497117" y="2174638"/>
            <a:ext cx="9595940" cy="2554545"/>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just" rtl="1"/>
            <a:r>
              <a:rPr lang="fa-IR" sz="3200" dirty="0">
                <a:solidFill>
                  <a:srgbClr val="181717"/>
                </a:solidFill>
                <a:ea typeface="Calibri" panose="020F0502020204030204" pitchFamily="34" charset="0"/>
                <a:cs typeface="B Koodak" panose="00000700000000000000" pitchFamily="2" charset="-78"/>
              </a:rPr>
              <a:t>روش های نو در آموزش و پرورش که به روش های فعّال مشهورند، ريشه در فعاليت های علمی و جمعی روان شناسان و مربيان معاصر در قرن بيستم داشته است که به يک کشور يا منطقه ی خاصی اختصاص ندارند. اين تحول در روان شناسی باعث شد تا نگاه به کودک و رشد و تکوين عقلانی و يادگيری او عوض شود</a:t>
            </a:r>
            <a:endParaRPr lang="fa-IR" sz="3200" dirty="0">
              <a:cs typeface="B Koodak" panose="00000700000000000000" pitchFamily="2" charset="-78"/>
            </a:endParaRPr>
          </a:p>
        </p:txBody>
      </p:sp>
    </p:spTree>
    <p:extLst>
      <p:ext uri="{BB962C8B-B14F-4D97-AF65-F5344CB8AC3E}">
        <p14:creationId xmlns:p14="http://schemas.microsoft.com/office/powerpoint/2010/main" val="108337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D1E49-D498-45ED-B8F5-8FAE6A0A9107}"/>
              </a:ext>
            </a:extLst>
          </p:cNvPr>
          <p:cNvSpPr>
            <a:spLocks noChangeArrowheads="1"/>
          </p:cNvSpPr>
          <p:nvPr/>
        </p:nvSpPr>
        <p:spPr bwMode="auto">
          <a:xfrm>
            <a:off x="1724285" y="1771254"/>
            <a:ext cx="8882008" cy="353943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indent="320675" algn="just" defTabSz="914400" rtl="1" eaLnBrk="0" fontAlgn="base" hangingPunct="0">
              <a:spcBef>
                <a:spcPct val="0"/>
              </a:spcBef>
              <a:spcAft>
                <a:spcPct val="0"/>
              </a:spcAft>
            </a:pPr>
            <a:r>
              <a:rPr kumimoji="0" lang="fa-IR" altLang="fa-IR" sz="2800" b="0" i="0" u="none" strike="noStrike" cap="none" normalizeH="0" baseline="0" dirty="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روش های نوين ياددهی ــ يادگيری را می توان روش های فراشناختی هم ناميد و در تعريف آن اظهار داشت که روش فراشناختی يک استراتژی آموزشی است که طیّ آن، معلم با روش های مختلف، فراگيرندگان را متوجه مجهولات ذهنی خود میکند و اين آگاهی هرچه بيش تر باشد، ميل به دانستن </a:t>
            </a:r>
            <a:r>
              <a:rPr lang="fa-IR" altLang="fa-IR" sz="2800" dirty="0">
                <a:solidFill>
                  <a:srgbClr val="181717"/>
                </a:solidFill>
                <a:latin typeface="Arial" panose="020B0604020202020204" pitchFamily="34" charset="0"/>
                <a:ea typeface="Calibri" panose="020F0502020204030204" pitchFamily="34" charset="0"/>
                <a:cs typeface="B Koodak" panose="00000700000000000000" pitchFamily="2" charset="-78"/>
              </a:rPr>
              <a:t>و تبديل آن ها به مجهولات از قوت بيشتری برخوردار می شود؛ روند تبديل مجهولات به معلومات ازمراحلی مانند مطالعه، مشاهده، مباحثه و نتيجه گيری می گذرد و نتايج حاصل که همان مجهولات تبديلشده به معلومات است با استدلال پذيرفته می </a:t>
            </a:r>
            <a:r>
              <a:rPr lang="fa-IR" altLang="fa-IR" sz="2800" dirty="0" smtClean="0">
                <a:solidFill>
                  <a:srgbClr val="181717"/>
                </a:solidFill>
                <a:latin typeface="Arial" panose="020B0604020202020204" pitchFamily="34" charset="0"/>
                <a:ea typeface="Calibri" panose="020F0502020204030204" pitchFamily="34" charset="0"/>
                <a:cs typeface="B Koodak" panose="00000700000000000000" pitchFamily="2" charset="-78"/>
              </a:rPr>
              <a:t>شود</a:t>
            </a:r>
            <a:endParaRPr kumimoji="0" lang="en-US" altLang="fa-IR" sz="2800" b="0" i="0" u="none" strike="noStrike" cap="none" normalizeH="0" baseline="0" dirty="0">
              <a:ln>
                <a:noFill/>
              </a:ln>
              <a:solidFill>
                <a:schemeClr val="tx1"/>
              </a:solidFill>
              <a:effectLst/>
              <a:latin typeface="Arial" panose="020B0604020202020204" pitchFamily="34" charset="0"/>
              <a:cs typeface="B Koodak" panose="00000700000000000000" pitchFamily="2" charset="-78"/>
            </a:endParaRPr>
          </a:p>
        </p:txBody>
      </p:sp>
    </p:spTree>
    <p:extLst>
      <p:ext uri="{BB962C8B-B14F-4D97-AF65-F5344CB8AC3E}">
        <p14:creationId xmlns:p14="http://schemas.microsoft.com/office/powerpoint/2010/main" val="247255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667327-650D-4FBC-BBCC-79506AE855F9}"/>
              </a:ext>
            </a:extLst>
          </p:cNvPr>
          <p:cNvSpPr/>
          <p:nvPr/>
        </p:nvSpPr>
        <p:spPr>
          <a:xfrm>
            <a:off x="1272020" y="1662430"/>
            <a:ext cx="10005390" cy="319478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1270" marR="29845" algn="just" rtl="1">
              <a:lnSpc>
                <a:spcPct val="126000"/>
              </a:lnSpc>
              <a:spcAft>
                <a:spcPts val="25"/>
              </a:spcAft>
            </a:pPr>
            <a:r>
              <a:rPr lang="fa-IR" sz="3200" dirty="0">
                <a:solidFill>
                  <a:srgbClr val="181717"/>
                </a:solidFill>
                <a:latin typeface="Calibri" panose="020F0502020204030204" pitchFamily="34" charset="0"/>
                <a:ea typeface="Calibri" panose="020F0502020204030204" pitchFamily="34" charset="0"/>
                <a:cs typeface="B Koodak" panose="00000700000000000000" pitchFamily="2" charset="-78"/>
              </a:rPr>
              <a:t>روش های نوين، فعال يا غيرمستقيم که در مقابل روش های سنتی قرار می گيرند، طيفی </a:t>
            </a:r>
            <a:r>
              <a:rPr lang="fa-IR" sz="32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از </a:t>
            </a:r>
            <a:r>
              <a:rPr lang="fa-IR" sz="3200" dirty="0">
                <a:solidFill>
                  <a:srgbClr val="181717"/>
                </a:solidFill>
                <a:latin typeface="Calibri" panose="020F0502020204030204" pitchFamily="34" charset="0"/>
                <a:ea typeface="Calibri" panose="020F0502020204030204" pitchFamily="34" charset="0"/>
                <a:cs typeface="B Koodak" panose="00000700000000000000" pitchFamily="2" charset="-78"/>
              </a:rPr>
              <a:t>روش های مختلف را در برمی گيرند؛ </a:t>
            </a:r>
            <a:r>
              <a:rPr lang="fa-IR" sz="3200" b="1" dirty="0">
                <a:solidFill>
                  <a:srgbClr val="181717"/>
                </a:solidFill>
                <a:latin typeface="Calibri" panose="020F0502020204030204" pitchFamily="34" charset="0"/>
                <a:ea typeface="Calibri" panose="020F0502020204030204" pitchFamily="34" charset="0"/>
                <a:cs typeface="B Koodak" panose="00000700000000000000" pitchFamily="2" charset="-78"/>
              </a:rPr>
              <a:t>برای مثال، روش های ايفای نقش، مطالعه ی موردی، بحث گروهی، نمايش، استفاده از کارت های آموزشی بارش مغزی (بيان ايده های آنی)، روش تبيين ارزش ها، اکتشافی، حلّ مسئله و بازديد علمی، از آن جمله است.</a:t>
            </a:r>
            <a:endParaRPr lang="en-US" sz="2400" dirty="0">
              <a:solidFill>
                <a:srgbClr val="000000"/>
              </a:solidFill>
              <a:effectLst/>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132641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67F82C-CEB5-4FBF-8E2A-BC246DA79382}"/>
              </a:ext>
            </a:extLst>
          </p:cNvPr>
          <p:cNvSpPr/>
          <p:nvPr/>
        </p:nvSpPr>
        <p:spPr>
          <a:xfrm>
            <a:off x="230589" y="1218151"/>
            <a:ext cx="11563846" cy="5847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r" rtl="1"/>
            <a:r>
              <a:rPr lang="fa-IR" sz="3200"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4-</a:t>
            </a:r>
            <a:r>
              <a:rPr lang="fa-IR" sz="3200" dirty="0" smtClean="0">
                <a:solidFill>
                  <a:srgbClr val="FFFF00"/>
                </a:solidFill>
                <a:latin typeface="Calibri" panose="020F0502020204030204" pitchFamily="34" charset="0"/>
                <a:ea typeface="Calibri" panose="020F0502020204030204" pitchFamily="34" charset="0"/>
                <a:cs typeface="B Koodak" panose="00000700000000000000" pitchFamily="2" charset="-78"/>
              </a:rPr>
              <a:t> معرفی </a:t>
            </a:r>
            <a:r>
              <a:rPr lang="fa-IR" sz="3200" dirty="0">
                <a:solidFill>
                  <a:srgbClr val="FFFF00"/>
                </a:solidFill>
                <a:latin typeface="Calibri" panose="020F0502020204030204" pitchFamily="34" charset="0"/>
                <a:ea typeface="Calibri" panose="020F0502020204030204" pitchFamily="34" charset="0"/>
                <a:cs typeface="B Koodak" panose="00000700000000000000" pitchFamily="2" charset="-78"/>
              </a:rPr>
              <a:t>برخی رويکردها و روش های نو و مؤثر در آموزش مطالعات اجتماعی</a:t>
            </a:r>
            <a:endParaRPr lang="fa-IR" sz="3200" dirty="0">
              <a:solidFill>
                <a:srgbClr val="FFFF00"/>
              </a:solidFill>
              <a:cs typeface="B Koodak" panose="00000700000000000000" pitchFamily="2" charset="-78"/>
            </a:endParaRPr>
          </a:p>
        </p:txBody>
      </p:sp>
      <p:sp>
        <p:nvSpPr>
          <p:cNvPr id="3" name="Rectangle 2">
            <a:extLst>
              <a:ext uri="{FF2B5EF4-FFF2-40B4-BE49-F238E27FC236}">
                <a16:creationId xmlns:a16="http://schemas.microsoft.com/office/drawing/2014/main" id="{AE043CD8-77D9-45AD-8ED3-763DC4AAB9A4}"/>
              </a:ext>
            </a:extLst>
          </p:cNvPr>
          <p:cNvSpPr/>
          <p:nvPr/>
        </p:nvSpPr>
        <p:spPr>
          <a:xfrm>
            <a:off x="4506685" y="3351723"/>
            <a:ext cx="3249433" cy="7509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6985" indent="-6350" algn="r" rtl="1">
              <a:lnSpc>
                <a:spcPct val="107000"/>
              </a:lnSpc>
              <a:spcAft>
                <a:spcPts val="15"/>
              </a:spcAft>
            </a:pPr>
            <a:r>
              <a:rPr lang="fa-IR" sz="4000" b="1"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1-4-</a:t>
            </a:r>
            <a:r>
              <a:rPr lang="fa-IR" sz="40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 پروژه</a:t>
            </a:r>
            <a:endParaRPr lang="en-US" sz="4000" b="1" dirty="0">
              <a:solidFill>
                <a:srgbClr val="181717"/>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397586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4F5771-2319-4124-8EE5-74BF1E26A5AC}"/>
              </a:ext>
            </a:extLst>
          </p:cNvPr>
          <p:cNvSpPr/>
          <p:nvPr/>
        </p:nvSpPr>
        <p:spPr>
          <a:xfrm>
            <a:off x="1363105" y="1821008"/>
            <a:ext cx="9594575" cy="311700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1270" marR="27305" indent="323850" algn="just" rtl="1">
              <a:lnSpc>
                <a:spcPct val="122000"/>
              </a:lnSpc>
              <a:spcAft>
                <a:spcPts val="30"/>
              </a:spcAft>
            </a:pPr>
            <a:r>
              <a:rPr lang="fa-IR" sz="2800" dirty="0">
                <a:solidFill>
                  <a:srgbClr val="181717"/>
                </a:solidFill>
                <a:latin typeface="Calibri" panose="020F0502020204030204" pitchFamily="34" charset="0"/>
                <a:ea typeface="Calibri" panose="020F0502020204030204" pitchFamily="34" charset="0"/>
                <a:cs typeface="B Koodak" panose="00000700000000000000" pitchFamily="2" charset="-78"/>
              </a:rPr>
              <a:t>«</a:t>
            </a:r>
            <a:r>
              <a:rPr lang="fa-IR" sz="28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مطالعات </a:t>
            </a:r>
            <a:r>
              <a:rPr lang="fa-IR" sz="2800" dirty="0">
                <a:solidFill>
                  <a:srgbClr val="181717"/>
                </a:solidFill>
                <a:latin typeface="Calibri" panose="020F0502020204030204" pitchFamily="34" charset="0"/>
                <a:ea typeface="Calibri" panose="020F0502020204030204" pitchFamily="34" charset="0"/>
                <a:cs typeface="B Koodak" panose="00000700000000000000" pitchFamily="2" charset="-78"/>
              </a:rPr>
              <a:t>اجتماعی درباره ی انسان ها و جوامعی که در آن ها زندگی می کنند، بحث می کند. مرکز ثقل اصلی برنامه، بحث درباره ی انسان به مثابه ی موجودی معنوی، متفکر، عاطفی و اجتماعی است و اين که چگونه آن ها با يکديگر و با محيط خود در سطوح محلی، ملی و جهانی ارتباط برقرار می کنند. </a:t>
            </a:r>
            <a:endParaRPr lang="en-US" sz="20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L="6350" indent="-6350" algn="just" rtl="1">
              <a:lnSpc>
                <a:spcPct val="107000"/>
              </a:lnSpc>
              <a:spcAft>
                <a:spcPts val="245"/>
              </a:spcAft>
            </a:pPr>
            <a:r>
              <a:rPr lang="fa-IR" sz="2800" dirty="0">
                <a:solidFill>
                  <a:srgbClr val="181717"/>
                </a:solidFill>
                <a:latin typeface="Calibri" panose="020F0502020204030204" pitchFamily="34" charset="0"/>
                <a:ea typeface="Calibri" panose="020F0502020204030204" pitchFamily="34" charset="0"/>
                <a:cs typeface="B Koodak" panose="00000700000000000000" pitchFamily="2" charset="-78"/>
              </a:rPr>
              <a:t>به علاوه، مطالعات اجتماعی مشتمل بر مطالبی درباره ی گذشته، حال و آينده ی جوامع </a:t>
            </a:r>
            <a:r>
              <a:rPr lang="fa-IR" sz="28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است».</a:t>
            </a:r>
            <a:endParaRPr lang="en-US" sz="2000" dirty="0">
              <a:solidFill>
                <a:srgbClr val="000000"/>
              </a:solidFill>
              <a:effectLst/>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220625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B7121D-102B-4FBE-A4E4-D9F0B0FF7CD5}"/>
              </a:ext>
            </a:extLst>
          </p:cNvPr>
          <p:cNvSpPr/>
          <p:nvPr/>
        </p:nvSpPr>
        <p:spPr>
          <a:xfrm>
            <a:off x="8703090" y="5075484"/>
            <a:ext cx="2362475" cy="46166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a-IR" sz="2400" dirty="0" smtClean="0">
                <a:solidFill>
                  <a:srgbClr val="181717"/>
                </a:solidFill>
                <a:ea typeface="Calibri" panose="020F0502020204030204" pitchFamily="34" charset="0"/>
                <a:cs typeface="B Koodak" panose="00000700000000000000" pitchFamily="2" charset="-78"/>
              </a:rPr>
              <a:t>٭</a:t>
            </a:r>
            <a:r>
              <a:rPr lang="fa-IR" sz="2400" b="1" dirty="0" smtClean="0">
                <a:solidFill>
                  <a:srgbClr val="181717"/>
                </a:solidFill>
                <a:ea typeface="Calibri" panose="020F0502020204030204" pitchFamily="34" charset="0"/>
                <a:cs typeface="B Koodak" panose="00000700000000000000" pitchFamily="2" charset="-78"/>
              </a:rPr>
              <a:t> </a:t>
            </a:r>
            <a:r>
              <a:rPr lang="fa-IR" sz="2400" b="1" dirty="0">
                <a:solidFill>
                  <a:srgbClr val="181717"/>
                </a:solidFill>
                <a:ea typeface="Calibri" panose="020F0502020204030204" pitchFamily="34" charset="0"/>
                <a:cs typeface="B Koodak" panose="00000700000000000000" pitchFamily="2" charset="-78"/>
              </a:rPr>
              <a:t>پروژه های خدماتی</a:t>
            </a:r>
            <a:endParaRPr lang="fa-IR" sz="2400" dirty="0">
              <a:cs typeface="B Koodak" panose="00000700000000000000" pitchFamily="2" charset="-78"/>
            </a:endParaRPr>
          </a:p>
        </p:txBody>
      </p:sp>
      <p:sp>
        <p:nvSpPr>
          <p:cNvPr id="3" name="Rectangle 2">
            <a:extLst>
              <a:ext uri="{FF2B5EF4-FFF2-40B4-BE49-F238E27FC236}">
                <a16:creationId xmlns:a16="http://schemas.microsoft.com/office/drawing/2014/main" id="{AF5EDE21-3B14-4CC3-990A-18E7E8CB1B76}"/>
              </a:ext>
            </a:extLst>
          </p:cNvPr>
          <p:cNvSpPr/>
          <p:nvPr/>
        </p:nvSpPr>
        <p:spPr>
          <a:xfrm>
            <a:off x="5013493" y="5073223"/>
            <a:ext cx="2244525"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a-IR" sz="2400" dirty="0">
                <a:solidFill>
                  <a:srgbClr val="181717"/>
                </a:solidFill>
                <a:ea typeface="Calibri" panose="020F0502020204030204" pitchFamily="34" charset="0"/>
                <a:cs typeface="B Koodak" panose="00000700000000000000" pitchFamily="2" charset="-78"/>
              </a:rPr>
              <a:t>٭</a:t>
            </a:r>
            <a:r>
              <a:rPr lang="fa-IR" sz="2400" b="1" dirty="0">
                <a:solidFill>
                  <a:srgbClr val="181717"/>
                </a:solidFill>
                <a:ea typeface="Calibri" panose="020F0502020204030204" pitchFamily="34" charset="0"/>
                <a:cs typeface="B Koodak" panose="00000700000000000000" pitchFamily="2" charset="-78"/>
              </a:rPr>
              <a:t> پروژه های توليدی</a:t>
            </a:r>
            <a:endParaRPr lang="fa-IR" sz="2400" dirty="0">
              <a:cs typeface="B Koodak" panose="00000700000000000000" pitchFamily="2" charset="-78"/>
            </a:endParaRPr>
          </a:p>
        </p:txBody>
      </p:sp>
      <p:sp>
        <p:nvSpPr>
          <p:cNvPr id="4" name="Rectangle 3">
            <a:extLst>
              <a:ext uri="{FF2B5EF4-FFF2-40B4-BE49-F238E27FC236}">
                <a16:creationId xmlns:a16="http://schemas.microsoft.com/office/drawing/2014/main" id="{1A124AF1-77D7-4380-99C8-3CA3C8F8B1C3}"/>
              </a:ext>
            </a:extLst>
          </p:cNvPr>
          <p:cNvSpPr/>
          <p:nvPr/>
        </p:nvSpPr>
        <p:spPr>
          <a:xfrm>
            <a:off x="1073827" y="5071943"/>
            <a:ext cx="2494594" cy="46166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a-IR" sz="2400" b="1" dirty="0">
                <a:solidFill>
                  <a:srgbClr val="181717"/>
                </a:solidFill>
                <a:ea typeface="Calibri" panose="020F0502020204030204" pitchFamily="34" charset="0"/>
                <a:cs typeface="B Koodak" panose="00000700000000000000" pitchFamily="2" charset="-78"/>
              </a:rPr>
              <a:t>پروژه های حّلّ مسئله:</a:t>
            </a:r>
            <a:r>
              <a:rPr lang="fa-IR" sz="2400" dirty="0">
                <a:solidFill>
                  <a:srgbClr val="181717"/>
                </a:solidFill>
                <a:ea typeface="Calibri" panose="020F0502020204030204" pitchFamily="34" charset="0"/>
                <a:cs typeface="B Koodak" panose="00000700000000000000" pitchFamily="2" charset="-78"/>
              </a:rPr>
              <a:t> </a:t>
            </a:r>
            <a:endParaRPr lang="fa-IR" sz="2400" dirty="0">
              <a:cs typeface="B Koodak" panose="00000700000000000000" pitchFamily="2" charset="-78"/>
            </a:endParaRPr>
          </a:p>
        </p:txBody>
      </p:sp>
      <p:sp>
        <p:nvSpPr>
          <p:cNvPr id="9" name="Rectangle 8">
            <a:extLst>
              <a:ext uri="{FF2B5EF4-FFF2-40B4-BE49-F238E27FC236}">
                <a16:creationId xmlns:a16="http://schemas.microsoft.com/office/drawing/2014/main" id="{5ECBDECD-B296-41F0-B6E7-2D964B01DCDF}"/>
              </a:ext>
            </a:extLst>
          </p:cNvPr>
          <p:cNvSpPr/>
          <p:nvPr/>
        </p:nvSpPr>
        <p:spPr>
          <a:xfrm>
            <a:off x="3352152" y="986835"/>
            <a:ext cx="5218416" cy="685124"/>
          </a:xfrm>
          <a:prstGeom prst="rect">
            <a:avLst/>
          </a:prstGeom>
        </p:spPr>
        <p:txBody>
          <a:bodyPr wrap="none">
            <a:spAutoFit/>
          </a:bodyPr>
          <a:lstStyle/>
          <a:p>
            <a:pPr marL="332105" indent="-6350" algn="r" rtl="1">
              <a:lnSpc>
                <a:spcPct val="107000"/>
              </a:lnSpc>
              <a:spcAft>
                <a:spcPts val="245"/>
              </a:spcAft>
            </a:pPr>
            <a:r>
              <a:rPr lang="fa-IR" sz="3600" b="1" dirty="0">
                <a:solidFill>
                  <a:srgbClr val="181717"/>
                </a:solidFill>
                <a:latin typeface="Calibri" panose="020F0502020204030204" pitchFamily="34" charset="0"/>
                <a:ea typeface="Calibri" panose="020F0502020204030204" pitchFamily="34" charset="0"/>
                <a:cs typeface="B Titr" panose="00000700000000000000" pitchFamily="2" charset="-78"/>
              </a:rPr>
              <a:t>دلايل استفاده از روش </a:t>
            </a:r>
            <a:r>
              <a:rPr lang="fa-IR" sz="3600" b="1" dirty="0" smtClean="0">
                <a:solidFill>
                  <a:srgbClr val="181717"/>
                </a:solidFill>
                <a:latin typeface="Calibri" panose="020F0502020204030204" pitchFamily="34" charset="0"/>
                <a:ea typeface="Calibri" panose="020F0502020204030204" pitchFamily="34" charset="0"/>
                <a:cs typeface="B Titr" panose="00000700000000000000" pitchFamily="2" charset="-78"/>
              </a:rPr>
              <a:t>پروژه</a:t>
            </a:r>
            <a:endParaRPr lang="en-US" sz="2800" dirty="0">
              <a:solidFill>
                <a:srgbClr val="000000"/>
              </a:solidFill>
              <a:effectLst/>
              <a:latin typeface="Calibri" panose="020F0502020204030204" pitchFamily="34" charset="0"/>
              <a:ea typeface="Calibri" panose="020F0502020204030204" pitchFamily="34" charset="0"/>
              <a:cs typeface="B Titr" panose="00000700000000000000" pitchFamily="2" charset="-78"/>
            </a:endParaRPr>
          </a:p>
        </p:txBody>
      </p:sp>
      <p:sp>
        <p:nvSpPr>
          <p:cNvPr id="10" name="Rectangle 9">
            <a:extLst>
              <a:ext uri="{FF2B5EF4-FFF2-40B4-BE49-F238E27FC236}">
                <a16:creationId xmlns:a16="http://schemas.microsoft.com/office/drawing/2014/main" id="{4907D213-832C-46F4-A05B-73CD4D9504D6}"/>
              </a:ext>
            </a:extLst>
          </p:cNvPr>
          <p:cNvSpPr/>
          <p:nvPr/>
        </p:nvSpPr>
        <p:spPr>
          <a:xfrm>
            <a:off x="4610886" y="2232833"/>
            <a:ext cx="2281394"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lgn="r" rtl="1"/>
            <a:r>
              <a:rPr lang="fa-IR" sz="4400" b="1" dirty="0">
                <a:solidFill>
                  <a:srgbClr val="FF0000"/>
                </a:solidFill>
                <a:ea typeface="Calibri" panose="020F0502020204030204" pitchFamily="34" charset="0"/>
                <a:cs typeface="B Koodak" panose="00000700000000000000" pitchFamily="2" charset="-78"/>
              </a:rPr>
              <a:t>انواع پروژه</a:t>
            </a:r>
            <a:endParaRPr lang="fa-IR" sz="4400" dirty="0">
              <a:solidFill>
                <a:srgbClr val="FF0000"/>
              </a:solidFill>
              <a:cs typeface="B Koodak" panose="00000700000000000000" pitchFamily="2" charset="-78"/>
            </a:endParaRPr>
          </a:p>
        </p:txBody>
      </p:sp>
      <p:sp>
        <p:nvSpPr>
          <p:cNvPr id="5" name="Rectangle 4"/>
          <p:cNvSpPr/>
          <p:nvPr/>
        </p:nvSpPr>
        <p:spPr>
          <a:xfrm>
            <a:off x="3714194" y="3563148"/>
            <a:ext cx="7941598" cy="769441"/>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pPr marL="346075" indent="-6350" algn="r">
              <a:lnSpc>
                <a:spcPct val="110000"/>
              </a:lnSpc>
              <a:spcAft>
                <a:spcPts val="220"/>
              </a:spcAft>
            </a:pPr>
            <a:r>
              <a:rPr lang="fa-IR" sz="4000" dirty="0">
                <a:solidFill>
                  <a:srgbClr val="181717"/>
                </a:solidFill>
                <a:latin typeface="Calibri" panose="020F0502020204030204" pitchFamily="34" charset="0"/>
                <a:ea typeface="Calibri" panose="020F0502020204030204" pitchFamily="34" charset="0"/>
                <a:cs typeface="B Koodak" panose="00000700000000000000" pitchFamily="2" charset="-78"/>
              </a:rPr>
              <a:t>پروژه های گروهی شامل انواع مختلف است:</a:t>
            </a:r>
            <a:endParaRPr lang="en-US" sz="40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36567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500"/>
                            </p:stCondLst>
                            <p:childTnLst>
                              <p:par>
                                <p:cTn id="25" presetID="31"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style.rotation</p:attrName>
                                        </p:attrNameLst>
                                      </p:cBhvr>
                                      <p:tavLst>
                                        <p:tav tm="0">
                                          <p:val>
                                            <p:fltVal val="90"/>
                                          </p:val>
                                        </p:tav>
                                        <p:tav tm="100000">
                                          <p:val>
                                            <p:fltVal val="0"/>
                                          </p:val>
                                        </p:tav>
                                      </p:tavLst>
                                    </p:anim>
                                    <p:animEffect transition="in" filter="fade">
                                      <p:cBhvr>
                                        <p:cTn id="30" dur="1000"/>
                                        <p:tgtEl>
                                          <p:spTgt spid="3"/>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fltVal val="0"/>
                                          </p:val>
                                        </p:tav>
                                        <p:tav tm="100000">
                                          <p:val>
                                            <p:strVal val="#ppt_w"/>
                                          </p:val>
                                        </p:tav>
                                      </p:tavLst>
                                    </p:anim>
                                    <p:anim calcmode="lin" valueType="num">
                                      <p:cBhvr>
                                        <p:cTn id="34" dur="1000" fill="hold"/>
                                        <p:tgtEl>
                                          <p:spTgt spid="2"/>
                                        </p:tgtEl>
                                        <p:attrNameLst>
                                          <p:attrName>ppt_h</p:attrName>
                                        </p:attrNameLst>
                                      </p:cBhvr>
                                      <p:tavLst>
                                        <p:tav tm="0">
                                          <p:val>
                                            <p:fltVal val="0"/>
                                          </p:val>
                                        </p:tav>
                                        <p:tav tm="100000">
                                          <p:val>
                                            <p:strVal val="#ppt_h"/>
                                          </p:val>
                                        </p:tav>
                                      </p:tavLst>
                                    </p:anim>
                                    <p:anim calcmode="lin" valueType="num">
                                      <p:cBhvr>
                                        <p:cTn id="35" dur="1000" fill="hold"/>
                                        <p:tgtEl>
                                          <p:spTgt spid="2"/>
                                        </p:tgtEl>
                                        <p:attrNameLst>
                                          <p:attrName>style.rotation</p:attrName>
                                        </p:attrNameLst>
                                      </p:cBhvr>
                                      <p:tavLst>
                                        <p:tav tm="0">
                                          <p:val>
                                            <p:fltVal val="90"/>
                                          </p:val>
                                        </p:tav>
                                        <p:tav tm="100000">
                                          <p:val>
                                            <p:fltVal val="0"/>
                                          </p:val>
                                        </p:tav>
                                      </p:tavLst>
                                    </p:anim>
                                    <p:animEffect transition="in" filter="fade">
                                      <p:cBhvr>
                                        <p:cTn id="36" dur="1000"/>
                                        <p:tgtEl>
                                          <p:spTgt spid="2"/>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style.rotation</p:attrName>
                                        </p:attrNameLst>
                                      </p:cBhvr>
                                      <p:tavLst>
                                        <p:tav tm="0">
                                          <p:val>
                                            <p:fltVal val="90"/>
                                          </p:val>
                                        </p:tav>
                                        <p:tav tm="100000">
                                          <p:val>
                                            <p:fltVal val="0"/>
                                          </p:val>
                                        </p:tav>
                                      </p:tavLst>
                                    </p:anim>
                                    <p:animEffect transition="in" filter="fade">
                                      <p:cBhvr>
                                        <p:cTn id="4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P spid="10" grpId="0" animBg="1"/>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7F475D-FFA2-47CC-B7AD-03515B551E40}"/>
              </a:ext>
            </a:extLst>
          </p:cNvPr>
          <p:cNvSpPr/>
          <p:nvPr/>
        </p:nvSpPr>
        <p:spPr>
          <a:xfrm>
            <a:off x="3822831" y="1442903"/>
            <a:ext cx="4269117" cy="830997"/>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a-IR" sz="4800" b="1" dirty="0">
                <a:solidFill>
                  <a:srgbClr val="FFFF00"/>
                </a:solidFill>
                <a:ea typeface="Calibri" panose="020F0502020204030204" pitchFamily="34" charset="0"/>
                <a:cs typeface="B Koodak" panose="00000700000000000000" pitchFamily="2" charset="-78"/>
              </a:rPr>
              <a:t>مراحل انجام پروژه:</a:t>
            </a:r>
            <a:r>
              <a:rPr lang="fa-IR" sz="4800" dirty="0">
                <a:solidFill>
                  <a:srgbClr val="FFFF00"/>
                </a:solidFill>
                <a:ea typeface="Calibri" panose="020F0502020204030204" pitchFamily="34" charset="0"/>
                <a:cs typeface="B Koodak" panose="00000700000000000000" pitchFamily="2" charset="-78"/>
              </a:rPr>
              <a:t> </a:t>
            </a:r>
            <a:endParaRPr lang="fa-IR" sz="4800" dirty="0">
              <a:solidFill>
                <a:srgbClr val="FFFF00"/>
              </a:solidFill>
              <a:cs typeface="B Koodak" panose="00000700000000000000" pitchFamily="2" charset="-78"/>
            </a:endParaRPr>
          </a:p>
        </p:txBody>
      </p:sp>
      <p:sp>
        <p:nvSpPr>
          <p:cNvPr id="5" name="Rectangle 4">
            <a:extLst>
              <a:ext uri="{FF2B5EF4-FFF2-40B4-BE49-F238E27FC236}">
                <a16:creationId xmlns:a16="http://schemas.microsoft.com/office/drawing/2014/main" id="{9D7E4E64-FA86-4EDA-B14D-6EFE64585BB2}"/>
              </a:ext>
            </a:extLst>
          </p:cNvPr>
          <p:cNvSpPr/>
          <p:nvPr/>
        </p:nvSpPr>
        <p:spPr>
          <a:xfrm>
            <a:off x="8091948" y="3088045"/>
            <a:ext cx="2820003"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a-IR" sz="2400" b="1" dirty="0">
                <a:solidFill>
                  <a:srgbClr val="181717"/>
                </a:solidFill>
                <a:ea typeface="Calibri" panose="020F0502020204030204" pitchFamily="34" charset="0"/>
                <a:cs typeface="B Koodak" panose="00000700000000000000" pitchFamily="2" charset="-78"/>
              </a:rPr>
              <a:t>الف) مرحله ی آغاز </a:t>
            </a:r>
            <a:r>
              <a:rPr lang="fa-IR" sz="2400" b="1" dirty="0" smtClean="0">
                <a:solidFill>
                  <a:srgbClr val="181717"/>
                </a:solidFill>
                <a:ea typeface="Calibri" panose="020F0502020204030204" pitchFamily="34" charset="0"/>
                <a:cs typeface="B Koodak" panose="00000700000000000000" pitchFamily="2" charset="-78"/>
              </a:rPr>
              <a:t>پروژه</a:t>
            </a:r>
            <a:endParaRPr lang="fa-IR" sz="2400" dirty="0">
              <a:cs typeface="B Koodak" panose="00000700000000000000" pitchFamily="2" charset="-78"/>
            </a:endParaRPr>
          </a:p>
        </p:txBody>
      </p:sp>
      <p:sp>
        <p:nvSpPr>
          <p:cNvPr id="6" name="Rectangle 5">
            <a:extLst>
              <a:ext uri="{FF2B5EF4-FFF2-40B4-BE49-F238E27FC236}">
                <a16:creationId xmlns:a16="http://schemas.microsoft.com/office/drawing/2014/main" id="{1577BCF2-8052-40F7-B081-8DEB7E827B08}"/>
              </a:ext>
            </a:extLst>
          </p:cNvPr>
          <p:cNvSpPr/>
          <p:nvPr/>
        </p:nvSpPr>
        <p:spPr>
          <a:xfrm>
            <a:off x="4396705" y="4081959"/>
            <a:ext cx="3121367"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a-IR" sz="2400" b="1" dirty="0">
                <a:solidFill>
                  <a:srgbClr val="181717"/>
                </a:solidFill>
                <a:ea typeface="Calibri" panose="020F0502020204030204" pitchFamily="34" charset="0"/>
                <a:cs typeface="B Koodak" panose="00000700000000000000" pitchFamily="2" charset="-78"/>
              </a:rPr>
              <a:t>ب) مرحله ی گسترش پروژه</a:t>
            </a:r>
            <a:endParaRPr lang="fa-IR" sz="2400" dirty="0">
              <a:cs typeface="B Koodak" panose="00000700000000000000" pitchFamily="2" charset="-78"/>
            </a:endParaRPr>
          </a:p>
        </p:txBody>
      </p:sp>
      <p:sp>
        <p:nvSpPr>
          <p:cNvPr id="7" name="Rectangle 6">
            <a:extLst>
              <a:ext uri="{FF2B5EF4-FFF2-40B4-BE49-F238E27FC236}">
                <a16:creationId xmlns:a16="http://schemas.microsoft.com/office/drawing/2014/main" id="{D0E4BEC9-DBFB-48E4-B9BC-BAB48C40A2F4}"/>
              </a:ext>
            </a:extLst>
          </p:cNvPr>
          <p:cNvSpPr/>
          <p:nvPr/>
        </p:nvSpPr>
        <p:spPr>
          <a:xfrm>
            <a:off x="1081375" y="3088045"/>
            <a:ext cx="2741456"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a-IR" sz="2400" b="1" dirty="0">
                <a:solidFill>
                  <a:srgbClr val="181717"/>
                </a:solidFill>
                <a:ea typeface="Calibri" panose="020F0502020204030204" pitchFamily="34" charset="0"/>
                <a:cs typeface="B Koodak" panose="00000700000000000000" pitchFamily="2" charset="-78"/>
              </a:rPr>
              <a:t>پ) مرحله ی پايان پروژه</a:t>
            </a:r>
            <a:endParaRPr lang="fa-IR" sz="2400" dirty="0">
              <a:cs typeface="B Koodak" panose="00000700000000000000" pitchFamily="2" charset="-78"/>
            </a:endParaRPr>
          </a:p>
        </p:txBody>
      </p:sp>
    </p:spTree>
    <p:extLst>
      <p:ext uri="{BB962C8B-B14F-4D97-AF65-F5344CB8AC3E}">
        <p14:creationId xmlns:p14="http://schemas.microsoft.com/office/powerpoint/2010/main" val="43745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1866A1-D6EC-4BDA-B90D-0E51EC670633}"/>
              </a:ext>
            </a:extLst>
          </p:cNvPr>
          <p:cNvSpPr/>
          <p:nvPr/>
        </p:nvSpPr>
        <p:spPr>
          <a:xfrm>
            <a:off x="2930017" y="1482311"/>
            <a:ext cx="6543779" cy="769441"/>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a-IR" sz="4400" b="1" dirty="0">
                <a:solidFill>
                  <a:srgbClr val="FFFF00"/>
                </a:solidFill>
                <a:ea typeface="Calibri" panose="020F0502020204030204" pitchFamily="34" charset="0"/>
                <a:cs typeface="B Koodak" panose="00000700000000000000" pitchFamily="2" charset="-78"/>
              </a:rPr>
              <a:t>رويکرد مبتنی بر رويدادهای جاری</a:t>
            </a:r>
            <a:endParaRPr lang="fa-IR" sz="4400" dirty="0">
              <a:solidFill>
                <a:srgbClr val="FFFF00"/>
              </a:solidFill>
              <a:cs typeface="B Koodak" panose="00000700000000000000" pitchFamily="2" charset="-78"/>
            </a:endParaRPr>
          </a:p>
        </p:txBody>
      </p:sp>
      <p:sp>
        <p:nvSpPr>
          <p:cNvPr id="3" name="Rectangle 2">
            <a:extLst>
              <a:ext uri="{FF2B5EF4-FFF2-40B4-BE49-F238E27FC236}">
                <a16:creationId xmlns:a16="http://schemas.microsoft.com/office/drawing/2014/main" id="{8B99861D-8C82-4A8A-9D54-BAD2B1646658}"/>
              </a:ext>
            </a:extLst>
          </p:cNvPr>
          <p:cNvSpPr/>
          <p:nvPr/>
        </p:nvSpPr>
        <p:spPr>
          <a:xfrm>
            <a:off x="2408239" y="3457834"/>
            <a:ext cx="7587333" cy="707886"/>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4000" b="1" dirty="0">
                <a:solidFill>
                  <a:srgbClr val="FF0000"/>
                </a:solidFill>
                <a:ea typeface="Calibri" panose="020F0502020204030204" pitchFamily="34" charset="0"/>
                <a:cs typeface="B Koodak" panose="00000700000000000000" pitchFamily="2" charset="-78"/>
              </a:rPr>
              <a:t>اهميت و ماهيت استفاده از رويدادهای جاری</a:t>
            </a:r>
            <a:endParaRPr lang="fa-IR" sz="4000" dirty="0">
              <a:solidFill>
                <a:srgbClr val="FF0000"/>
              </a:solidFill>
              <a:cs typeface="B Koodak" panose="00000700000000000000" pitchFamily="2" charset="-78"/>
            </a:endParaRPr>
          </a:p>
        </p:txBody>
      </p:sp>
    </p:spTree>
    <p:extLst>
      <p:ext uri="{BB962C8B-B14F-4D97-AF65-F5344CB8AC3E}">
        <p14:creationId xmlns:p14="http://schemas.microsoft.com/office/powerpoint/2010/main" val="244268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00EB9B-74DA-408F-A45B-04BC6B0B3039}"/>
              </a:ext>
            </a:extLst>
          </p:cNvPr>
          <p:cNvSpPr/>
          <p:nvPr/>
        </p:nvSpPr>
        <p:spPr>
          <a:xfrm>
            <a:off x="1097280" y="1766236"/>
            <a:ext cx="9554060" cy="3651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1270" marR="29845" indent="320040" algn="just" rtl="1">
              <a:lnSpc>
                <a:spcPct val="126000"/>
              </a:lnSpc>
              <a:spcAft>
                <a:spcPts val="25"/>
              </a:spcAft>
            </a:pPr>
            <a:r>
              <a:rPr lang="fa-IR" sz="3200" dirty="0">
                <a:solidFill>
                  <a:srgbClr val="181717"/>
                </a:solidFill>
                <a:latin typeface="Calibri" panose="020F0502020204030204" pitchFamily="34" charset="0"/>
                <a:ea typeface="Calibri" panose="020F0502020204030204" pitchFamily="34" charset="0"/>
                <a:cs typeface="B Koodak" panose="00000700000000000000" pitchFamily="2" charset="-78"/>
              </a:rPr>
              <a:t>عمده ترين ويژگی های رويدادهای جاری را که ناظر بر اهميت اين روش نيز است به شرح زيرمی توان خلاصه کرد</a:t>
            </a:r>
            <a:r>
              <a:rPr lang="fa-IR" sz="32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a:t>
            </a:r>
            <a:endParaRPr lang="en-US" sz="24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L="1270" marR="29845" indent="280035" algn="r" rtl="1">
              <a:lnSpc>
                <a:spcPct val="200000"/>
              </a:lnSpc>
              <a:spcAft>
                <a:spcPts val="25"/>
              </a:spcAft>
            </a:pPr>
            <a:r>
              <a:rPr lang="fa-IR" sz="2400" b="1" dirty="0">
                <a:solidFill>
                  <a:srgbClr val="FFFF00"/>
                </a:solidFill>
                <a:latin typeface="Calibri" panose="020F0502020204030204" pitchFamily="34" charset="0"/>
                <a:ea typeface="Calibri" panose="020F0502020204030204" pitchFamily="34" charset="0"/>
                <a:cs typeface="B Koodak" panose="00000700000000000000" pitchFamily="2" charset="-78"/>
              </a:rPr>
              <a:t>الف) واقعی </a:t>
            </a:r>
            <a:r>
              <a:rPr lang="fa-IR" sz="2400" b="1" dirty="0" smtClean="0">
                <a:solidFill>
                  <a:srgbClr val="FFFF00"/>
                </a:solidFill>
                <a:latin typeface="Calibri" panose="020F0502020204030204" pitchFamily="34" charset="0"/>
                <a:ea typeface="Calibri" panose="020F0502020204030204" pitchFamily="34" charset="0"/>
                <a:cs typeface="B Koodak" panose="00000700000000000000" pitchFamily="2" charset="-78"/>
              </a:rPr>
              <a:t>بودن</a:t>
            </a:r>
            <a:endParaRPr lang="en-US" sz="2400" dirty="0">
              <a:solidFill>
                <a:srgbClr val="FFFF00"/>
              </a:solidFill>
              <a:latin typeface="Calibri" panose="020F0502020204030204" pitchFamily="34" charset="0"/>
              <a:ea typeface="Calibri" panose="020F0502020204030204" pitchFamily="34" charset="0"/>
              <a:cs typeface="B Koodak" panose="00000700000000000000" pitchFamily="2" charset="-78"/>
            </a:endParaRPr>
          </a:p>
          <a:p>
            <a:pPr algn="r" rtl="1">
              <a:lnSpc>
                <a:spcPct val="200000"/>
              </a:lnSpc>
              <a:spcAft>
                <a:spcPts val="800"/>
              </a:spcAft>
            </a:pPr>
            <a:r>
              <a:rPr lang="fa-IR" sz="2400" b="1" dirty="0" smtClean="0">
                <a:solidFill>
                  <a:srgbClr val="FFFF00"/>
                </a:solidFill>
                <a:latin typeface="Calibri" panose="020F0502020204030204" pitchFamily="34" charset="0"/>
                <a:ea typeface="Calibri" panose="020F0502020204030204" pitchFamily="34" charset="0"/>
                <a:cs typeface="B Koodak" panose="00000700000000000000" pitchFamily="2" charset="-78"/>
              </a:rPr>
              <a:t>    ب</a:t>
            </a:r>
            <a:r>
              <a:rPr lang="fa-IR" sz="2400" b="1" dirty="0">
                <a:solidFill>
                  <a:srgbClr val="FFFF00"/>
                </a:solidFill>
                <a:latin typeface="Calibri" panose="020F0502020204030204" pitchFamily="34" charset="0"/>
                <a:ea typeface="Calibri" panose="020F0502020204030204" pitchFamily="34" charset="0"/>
                <a:cs typeface="B Koodak" panose="00000700000000000000" pitchFamily="2" charset="-78"/>
              </a:rPr>
              <a:t>) قابل مشاهده </a:t>
            </a:r>
            <a:r>
              <a:rPr lang="fa-IR" sz="2400" b="1" dirty="0" smtClean="0">
                <a:solidFill>
                  <a:srgbClr val="FFFF00"/>
                </a:solidFill>
                <a:latin typeface="Calibri" panose="020F0502020204030204" pitchFamily="34" charset="0"/>
                <a:ea typeface="Calibri" panose="020F0502020204030204" pitchFamily="34" charset="0"/>
                <a:cs typeface="B Koodak" panose="00000700000000000000" pitchFamily="2" charset="-78"/>
              </a:rPr>
              <a:t>بودن</a:t>
            </a:r>
            <a:r>
              <a:rPr lang="fa-IR" sz="2400" dirty="0" smtClean="0">
                <a:solidFill>
                  <a:srgbClr val="FFFF00"/>
                </a:solidFill>
                <a:latin typeface="Calibri" panose="020F0502020204030204" pitchFamily="34" charset="0"/>
                <a:ea typeface="Calibri" panose="020F0502020204030204" pitchFamily="34" charset="0"/>
                <a:cs typeface="B Koodak" panose="00000700000000000000" pitchFamily="2" charset="-78"/>
              </a:rPr>
              <a:t> </a:t>
            </a:r>
            <a:endParaRPr lang="en-US" sz="2400" dirty="0">
              <a:solidFill>
                <a:srgbClr val="FFFF00"/>
              </a:solidFill>
              <a:latin typeface="Calibri" panose="020F0502020204030204" pitchFamily="34" charset="0"/>
              <a:ea typeface="Calibri" panose="020F0502020204030204" pitchFamily="34" charset="0"/>
              <a:cs typeface="B Koodak" panose="00000700000000000000" pitchFamily="2" charset="-78"/>
            </a:endParaRPr>
          </a:p>
          <a:p>
            <a:pPr algn="r" rtl="1">
              <a:lnSpc>
                <a:spcPct val="200000"/>
              </a:lnSpc>
              <a:spcAft>
                <a:spcPts val="800"/>
              </a:spcAft>
            </a:pPr>
            <a:r>
              <a:rPr lang="fa-IR" sz="2400" b="1" dirty="0" smtClean="0">
                <a:solidFill>
                  <a:srgbClr val="FFFF00"/>
                </a:solidFill>
                <a:latin typeface="Calibri" panose="020F0502020204030204" pitchFamily="34" charset="0"/>
                <a:ea typeface="Calibri" panose="020F0502020204030204" pitchFamily="34" charset="0"/>
                <a:cs typeface="B Koodak" panose="00000700000000000000" pitchFamily="2" charset="-78"/>
              </a:rPr>
              <a:t>    پ</a:t>
            </a:r>
            <a:r>
              <a:rPr lang="fa-IR" sz="2400" b="1" dirty="0">
                <a:solidFill>
                  <a:srgbClr val="FFFF00"/>
                </a:solidFill>
                <a:latin typeface="Calibri" panose="020F0502020204030204" pitchFamily="34" charset="0"/>
                <a:ea typeface="Calibri" panose="020F0502020204030204" pitchFamily="34" charset="0"/>
                <a:cs typeface="B Koodak" panose="00000700000000000000" pitchFamily="2" charset="-78"/>
              </a:rPr>
              <a:t>) چند بعدی </a:t>
            </a:r>
            <a:r>
              <a:rPr lang="fa-IR" sz="2400" b="1" dirty="0" smtClean="0">
                <a:solidFill>
                  <a:srgbClr val="FFFF00"/>
                </a:solidFill>
                <a:latin typeface="Calibri" panose="020F0502020204030204" pitchFamily="34" charset="0"/>
                <a:ea typeface="Calibri" panose="020F0502020204030204" pitchFamily="34" charset="0"/>
                <a:cs typeface="B Koodak" panose="00000700000000000000" pitchFamily="2" charset="-78"/>
              </a:rPr>
              <a:t>بودن</a:t>
            </a:r>
            <a:endParaRPr lang="en-US" sz="2400" dirty="0">
              <a:solidFill>
                <a:srgbClr val="FFFF00"/>
              </a:solidFill>
              <a:effectLst/>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159788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right)">
                                      <p:cBhvr>
                                        <p:cTn id="12" dur="500"/>
                                        <p:tgtEl>
                                          <p:spTgt spid="2">
                                            <p:txEl>
                                              <p:pRg st="1" end="1"/>
                                            </p:txEl>
                                          </p:spTgt>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right)">
                                      <p:cBhvr>
                                        <p:cTn id="16" dur="500"/>
                                        <p:tgtEl>
                                          <p:spTgt spid="2">
                                            <p:txEl>
                                              <p:pRg st="2" end="2"/>
                                            </p:txEl>
                                          </p:spTgt>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right)">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67EECD-7478-45C4-9958-46E9A414445E}"/>
              </a:ext>
            </a:extLst>
          </p:cNvPr>
          <p:cNvSpPr/>
          <p:nvPr/>
        </p:nvSpPr>
        <p:spPr>
          <a:xfrm>
            <a:off x="2534194" y="1158141"/>
            <a:ext cx="6658199" cy="254447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r" rtl="1">
              <a:lnSpc>
                <a:spcPct val="107000"/>
              </a:lnSpc>
              <a:spcAft>
                <a:spcPts val="800"/>
              </a:spcAft>
            </a:pPr>
            <a:r>
              <a:rPr lang="fa-IR" sz="3600" b="1" dirty="0">
                <a:solidFill>
                  <a:srgbClr val="181717"/>
                </a:solidFill>
                <a:latin typeface="Calibri" panose="020F0502020204030204" pitchFamily="34" charset="0"/>
                <a:ea typeface="Calibri" panose="020F0502020204030204" pitchFamily="34" charset="0"/>
                <a:cs typeface="B Koodak" panose="00000700000000000000" pitchFamily="2" charset="-78"/>
              </a:rPr>
              <a:t>انواع رويدادهای جاری براساس موضوع:</a:t>
            </a:r>
            <a:r>
              <a:rPr lang="fa-IR" sz="3600" dirty="0">
                <a:solidFill>
                  <a:srgbClr val="181717"/>
                </a:solidFill>
                <a:latin typeface="Calibri" panose="020F0502020204030204" pitchFamily="34" charset="0"/>
                <a:ea typeface="Calibri" panose="020F0502020204030204" pitchFamily="34" charset="0"/>
                <a:cs typeface="B Koodak" panose="00000700000000000000" pitchFamily="2" charset="-78"/>
              </a:rPr>
              <a:t> </a:t>
            </a:r>
          </a:p>
          <a:p>
            <a:pPr algn="r" rtl="1">
              <a:lnSpc>
                <a:spcPct val="107000"/>
              </a:lnSpc>
              <a:spcAft>
                <a:spcPts val="800"/>
              </a:spcAft>
            </a:pPr>
            <a:endParaRPr lang="en-US"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algn="r" rtl="1">
              <a:lnSpc>
                <a:spcPct val="107000"/>
              </a:lnSpc>
              <a:spcAft>
                <a:spcPts val="800"/>
              </a:spcAft>
            </a:pPr>
            <a:r>
              <a:rPr lang="fa-IR" sz="2400" b="1" dirty="0">
                <a:solidFill>
                  <a:srgbClr val="00B050"/>
                </a:solidFill>
                <a:latin typeface="Calibri" panose="020F0502020204030204" pitchFamily="34" charset="0"/>
                <a:ea typeface="Calibri" panose="020F0502020204030204" pitchFamily="34" charset="0"/>
                <a:cs typeface="B Koodak" panose="00000700000000000000" pitchFamily="2" charset="-78"/>
              </a:rPr>
              <a:t>الف) </a:t>
            </a:r>
            <a:r>
              <a:rPr lang="fa-IR" sz="2400" b="1" dirty="0">
                <a:solidFill>
                  <a:srgbClr val="181717"/>
                </a:solidFill>
                <a:latin typeface="Calibri" panose="020F0502020204030204" pitchFamily="34" charset="0"/>
                <a:ea typeface="Calibri" panose="020F0502020204030204" pitchFamily="34" charset="0"/>
                <a:cs typeface="B Koodak" panose="00000700000000000000" pitchFamily="2" charset="-78"/>
              </a:rPr>
              <a:t>رويدادهای </a:t>
            </a:r>
            <a:r>
              <a:rPr lang="fa-IR" sz="24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فرهنگی</a:t>
            </a:r>
            <a:endParaRPr lang="en-US"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algn="r" rtl="1">
              <a:lnSpc>
                <a:spcPct val="107000"/>
              </a:lnSpc>
              <a:spcAft>
                <a:spcPts val="800"/>
              </a:spcAft>
            </a:pPr>
            <a:r>
              <a:rPr lang="fa-IR" sz="2400" b="1" dirty="0">
                <a:solidFill>
                  <a:srgbClr val="00B050"/>
                </a:solidFill>
                <a:latin typeface="Calibri" panose="020F0502020204030204" pitchFamily="34" charset="0"/>
                <a:ea typeface="Calibri" panose="020F0502020204030204" pitchFamily="34" charset="0"/>
                <a:cs typeface="B Koodak" panose="00000700000000000000" pitchFamily="2" charset="-78"/>
              </a:rPr>
              <a:t>ب) </a:t>
            </a:r>
            <a:r>
              <a:rPr lang="fa-IR" sz="2400" b="1" dirty="0">
                <a:solidFill>
                  <a:srgbClr val="181717"/>
                </a:solidFill>
                <a:latin typeface="Calibri" panose="020F0502020204030204" pitchFamily="34" charset="0"/>
                <a:ea typeface="Calibri" panose="020F0502020204030204" pitchFamily="34" charset="0"/>
                <a:cs typeface="B Koodak" panose="00000700000000000000" pitchFamily="2" charset="-78"/>
              </a:rPr>
              <a:t>رويدادهای طبيعی و زيست </a:t>
            </a:r>
            <a:r>
              <a:rPr lang="fa-IR" sz="24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محيطی</a:t>
            </a:r>
          </a:p>
          <a:p>
            <a:pPr algn="r" rtl="1">
              <a:lnSpc>
                <a:spcPct val="107000"/>
              </a:lnSpc>
              <a:spcAft>
                <a:spcPts val="800"/>
              </a:spcAft>
            </a:pPr>
            <a:r>
              <a:rPr lang="fa-IR" sz="2400" b="1" dirty="0" smtClean="0">
                <a:solidFill>
                  <a:srgbClr val="00B050"/>
                </a:solidFill>
                <a:latin typeface="Calibri" panose="020F0502020204030204" pitchFamily="34" charset="0"/>
                <a:ea typeface="Calibri" panose="020F0502020204030204" pitchFamily="34" charset="0"/>
                <a:cs typeface="B Koodak" panose="00000700000000000000" pitchFamily="2" charset="-78"/>
              </a:rPr>
              <a:t>پ</a:t>
            </a:r>
            <a:r>
              <a:rPr lang="fa-IR" sz="2400" b="1" dirty="0">
                <a:solidFill>
                  <a:srgbClr val="00B050"/>
                </a:solidFill>
                <a:latin typeface="Calibri" panose="020F0502020204030204" pitchFamily="34" charset="0"/>
                <a:ea typeface="Calibri" panose="020F0502020204030204" pitchFamily="34" charset="0"/>
                <a:cs typeface="B Koodak" panose="00000700000000000000" pitchFamily="2" charset="-78"/>
              </a:rPr>
              <a:t>) </a:t>
            </a:r>
            <a:r>
              <a:rPr lang="fa-IR" sz="2400" b="1" dirty="0">
                <a:solidFill>
                  <a:srgbClr val="181717"/>
                </a:solidFill>
                <a:latin typeface="Calibri" panose="020F0502020204030204" pitchFamily="34" charset="0"/>
                <a:ea typeface="Calibri" panose="020F0502020204030204" pitchFamily="34" charset="0"/>
                <a:cs typeface="B Koodak" panose="00000700000000000000" pitchFamily="2" charset="-78"/>
              </a:rPr>
              <a:t>رويدادهای اجتماعی و </a:t>
            </a:r>
            <a:r>
              <a:rPr lang="fa-IR" sz="24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اقتصادی</a:t>
            </a:r>
            <a:endParaRPr lang="en-US"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p:txBody>
      </p:sp>
      <p:sp>
        <p:nvSpPr>
          <p:cNvPr id="3" name="Rectangle 2">
            <a:extLst>
              <a:ext uri="{FF2B5EF4-FFF2-40B4-BE49-F238E27FC236}">
                <a16:creationId xmlns:a16="http://schemas.microsoft.com/office/drawing/2014/main" id="{3BFC2726-5192-407A-BF96-C3126D07F3D5}"/>
              </a:ext>
            </a:extLst>
          </p:cNvPr>
          <p:cNvSpPr/>
          <p:nvPr/>
        </p:nvSpPr>
        <p:spPr>
          <a:xfrm>
            <a:off x="2201472" y="5030764"/>
            <a:ext cx="7548861" cy="646331"/>
          </a:xfrm>
          <a:prstGeom prst="rect">
            <a:avLst/>
          </a:prstGeom>
          <a:solidFill>
            <a:schemeClr val="accent1">
              <a:lumMod val="60000"/>
              <a:lumOff val="40000"/>
            </a:schemeClr>
          </a:solidFill>
        </p:spPr>
        <p:txBody>
          <a:bodyPr wrap="none">
            <a:spAutoFit/>
          </a:bodyPr>
          <a:lstStyle/>
          <a:p>
            <a:r>
              <a:rPr lang="fa-IR" sz="3600" b="1" dirty="0">
                <a:solidFill>
                  <a:srgbClr val="181717"/>
                </a:solidFill>
                <a:ea typeface="Calibri" panose="020F0502020204030204" pitchFamily="34" charset="0"/>
                <a:cs typeface="B Titr" panose="00000700000000000000" pitchFamily="2" charset="-78"/>
              </a:rPr>
              <a:t>انواع استفاده از رويدادهای جاری در </a:t>
            </a:r>
            <a:r>
              <a:rPr lang="fa-IR" sz="3600" b="1" dirty="0" smtClean="0">
                <a:solidFill>
                  <a:srgbClr val="181717"/>
                </a:solidFill>
                <a:ea typeface="Calibri" panose="020F0502020204030204" pitchFamily="34" charset="0"/>
                <a:cs typeface="B Titr" panose="00000700000000000000" pitchFamily="2" charset="-78"/>
              </a:rPr>
              <a:t>آموزش</a:t>
            </a:r>
            <a:endParaRPr lang="fa-IR" sz="3600" dirty="0">
              <a:cs typeface="B Titr" panose="00000700000000000000" pitchFamily="2" charset="-78"/>
            </a:endParaRPr>
          </a:p>
        </p:txBody>
      </p:sp>
    </p:spTree>
    <p:extLst>
      <p:ext uri="{BB962C8B-B14F-4D97-AF65-F5344CB8AC3E}">
        <p14:creationId xmlns:p14="http://schemas.microsoft.com/office/powerpoint/2010/main" val="244118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anim calcmode="lin" valueType="num">
                                      <p:cBhvr>
                                        <p:cTn id="1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473C83-8072-46A7-99F4-85AF77F9D039}"/>
              </a:ext>
            </a:extLst>
          </p:cNvPr>
          <p:cNvSpPr/>
          <p:nvPr/>
        </p:nvSpPr>
        <p:spPr>
          <a:xfrm>
            <a:off x="1024393" y="2315423"/>
            <a:ext cx="10274978" cy="3780907"/>
          </a:xfrm>
          <a:prstGeom prst="rect">
            <a:avLst/>
          </a:prstGeom>
          <a:solidFill>
            <a:srgbClr val="00B050"/>
          </a:solidFill>
        </p:spPr>
        <p:txBody>
          <a:bodyPr wrap="square">
            <a:spAutoFit/>
          </a:bodyPr>
          <a:lstStyle/>
          <a:p>
            <a:pPr marL="354965" algn="just" rtl="1">
              <a:lnSpc>
                <a:spcPct val="107000"/>
              </a:lnSpc>
              <a:spcAft>
                <a:spcPts val="0"/>
              </a:spcAft>
            </a:pPr>
            <a:r>
              <a:rPr lang="fa-IR" sz="3200" dirty="0" smtClean="0">
                <a:solidFill>
                  <a:srgbClr val="181717"/>
                </a:solidFill>
                <a:ea typeface="Calibri" panose="020F0502020204030204" pitchFamily="34" charset="0"/>
                <a:cs typeface="B Koodak" panose="00000700000000000000" pitchFamily="2" charset="-78"/>
              </a:rPr>
              <a:t>کاوشگری</a:t>
            </a:r>
            <a:r>
              <a:rPr lang="fa-IR" sz="3200" dirty="0">
                <a:solidFill>
                  <a:srgbClr val="181717"/>
                </a:solidFill>
                <a:ea typeface="Calibri" panose="020F0502020204030204" pitchFamily="34" charset="0"/>
                <a:cs typeface="B Koodak" panose="00000700000000000000" pitchFamily="2" charset="-78"/>
              </a:rPr>
              <a:t>، پژوهشگری يا روش اکتشافی، يک روش آموزشی يادگيرنده ــ محور است که طیّ آن دانش آموزان با هدايت معلم به جست وجو و کاوش برای پاسخ دادن به سؤالات و مجهولات می </a:t>
            </a:r>
            <a:r>
              <a:rPr lang="fa-IR" sz="3200" dirty="0" smtClean="0">
                <a:solidFill>
                  <a:srgbClr val="181717"/>
                </a:solidFill>
                <a:ea typeface="Calibri" panose="020F0502020204030204" pitchFamily="34" charset="0"/>
                <a:cs typeface="B Koodak" panose="00000700000000000000" pitchFamily="2" charset="-78"/>
              </a:rPr>
              <a:t>پردازند.معلمان در این روش، از ارائه پاسخ ها به دانش آموزان خودداری می کنند و آن ها را برمی انگیزانند تا خود به جست و جو و تحقیق دست بزنند. لازمه ی این کاوشگری، داشتن مهارت هایی در مراحل مختلف است و معلم باید برای پرورش این مهارت ها برنامه ریزی کند و به تقویت آن ها همت گمارد.</a:t>
            </a:r>
            <a:endParaRPr lang="en-US" dirty="0">
              <a:solidFill>
                <a:srgbClr val="181717"/>
              </a:solidFill>
              <a:effectLst/>
              <a:latin typeface="Calibri" panose="020F0502020204030204" pitchFamily="34" charset="0"/>
              <a:ea typeface="Calibri" panose="020F0502020204030204" pitchFamily="34" charset="0"/>
              <a:cs typeface="B Koodak" panose="00000700000000000000" pitchFamily="2" charset="-78"/>
            </a:endParaRPr>
          </a:p>
        </p:txBody>
      </p:sp>
      <p:sp>
        <p:nvSpPr>
          <p:cNvPr id="5" name="Rectangle 4"/>
          <p:cNvSpPr/>
          <p:nvPr/>
        </p:nvSpPr>
        <p:spPr>
          <a:xfrm>
            <a:off x="2796616" y="1111293"/>
            <a:ext cx="6504346" cy="750975"/>
          </a:xfrm>
          <a:prstGeom prst="rect">
            <a:avLst/>
          </a:prstGeom>
        </p:spPr>
        <p:txBody>
          <a:bodyPr wrap="none">
            <a:spAutoFit/>
          </a:bodyPr>
          <a:lstStyle/>
          <a:p>
            <a:pPr marL="6985" indent="-6350" algn="r" rtl="1">
              <a:lnSpc>
                <a:spcPct val="107000"/>
              </a:lnSpc>
              <a:spcAft>
                <a:spcPts val="15"/>
              </a:spcAft>
            </a:pPr>
            <a:r>
              <a:rPr lang="fa-IR" sz="4000" b="1" dirty="0">
                <a:solidFill>
                  <a:srgbClr val="181717"/>
                </a:solidFill>
                <a:latin typeface="Calibri" panose="020F0502020204030204" pitchFamily="34" charset="0"/>
                <a:ea typeface="Calibri" panose="020F0502020204030204" pitchFamily="34" charset="0"/>
                <a:cs typeface="B Koodak" panose="00000700000000000000" pitchFamily="2" charset="-78"/>
              </a:rPr>
              <a:t>پژوهشگری يا کاوشگری و حلّ مسئله</a:t>
            </a:r>
          </a:p>
        </p:txBody>
      </p:sp>
    </p:spTree>
    <p:extLst>
      <p:ext uri="{BB962C8B-B14F-4D97-AF65-F5344CB8AC3E}">
        <p14:creationId xmlns:p14="http://schemas.microsoft.com/office/powerpoint/2010/main" val="5400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806DD6-B12A-42CA-B70D-DE7810A453C4}"/>
              </a:ext>
            </a:extLst>
          </p:cNvPr>
          <p:cNvSpPr/>
          <p:nvPr/>
        </p:nvSpPr>
        <p:spPr>
          <a:xfrm>
            <a:off x="729248" y="1751666"/>
            <a:ext cx="10681252" cy="3560847"/>
          </a:xfrm>
          <a:prstGeom prst="rect">
            <a:avLst/>
          </a:prstGeom>
          <a:solidFill>
            <a:srgbClr val="FFC000"/>
          </a:solidFill>
        </p:spPr>
        <p:txBody>
          <a:bodyPr wrap="square">
            <a:spAutoFit/>
          </a:bodyPr>
          <a:lstStyle/>
          <a:p>
            <a:pPr marL="332105" indent="-6350" algn="ctr" rtl="1">
              <a:lnSpc>
                <a:spcPct val="107000"/>
              </a:lnSpc>
              <a:spcAft>
                <a:spcPts val="245"/>
              </a:spcAft>
            </a:pPr>
            <a:r>
              <a:rPr lang="fa-IR" sz="4000" b="1" dirty="0">
                <a:solidFill>
                  <a:srgbClr val="181717"/>
                </a:solidFill>
                <a:latin typeface="Calibri" panose="020F0502020204030204" pitchFamily="34" charset="0"/>
                <a:ea typeface="Calibri" panose="020F0502020204030204" pitchFamily="34" charset="0"/>
                <a:cs typeface="B Koodak" panose="00000700000000000000" pitchFamily="2" charset="-78"/>
              </a:rPr>
              <a:t>اصول يادگيری مبتنی بر کاوشگری:</a:t>
            </a:r>
            <a:r>
              <a:rPr lang="fa-IR" sz="4000" dirty="0">
                <a:solidFill>
                  <a:srgbClr val="181717"/>
                </a:solidFill>
                <a:latin typeface="Calibri" panose="020F0502020204030204" pitchFamily="34" charset="0"/>
                <a:ea typeface="Calibri" panose="020F0502020204030204" pitchFamily="34" charset="0"/>
                <a:cs typeface="B Koodak" panose="00000700000000000000" pitchFamily="2" charset="-78"/>
              </a:rPr>
              <a:t> </a:t>
            </a:r>
          </a:p>
          <a:p>
            <a:pPr marL="332105" indent="-6350" algn="ctr" rtl="1">
              <a:lnSpc>
                <a:spcPct val="107000"/>
              </a:lnSpc>
              <a:spcAft>
                <a:spcPts val="245"/>
              </a:spcAft>
            </a:pPr>
            <a:endParaRPr lang="en-US"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L="1270" marR="105410" algn="r" rtl="1">
              <a:lnSpc>
                <a:spcPct val="200000"/>
              </a:lnSpc>
              <a:spcAft>
                <a:spcPts val="25"/>
              </a:spcAft>
            </a:pP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ــ يادگيری مبتنی بر کاوشگری بر تفکرات سازنده گرايی در آموزش و توليد دانش تأکيد </a:t>
            </a:r>
            <a:r>
              <a:rPr lang="fa-IR" sz="20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دارد؛</a:t>
            </a:r>
            <a:endParaRPr lang="fa-IR"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L="1270" marR="105410" algn="r" rtl="1">
              <a:lnSpc>
                <a:spcPct val="200000"/>
              </a:lnSpc>
              <a:spcAft>
                <a:spcPts val="25"/>
              </a:spcAft>
            </a:pPr>
            <a:r>
              <a:rPr lang="fa-IR" sz="20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ــ </a:t>
            </a: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يادگيری بهتر در موقعيت های گروهی ايجاد می شود؛ از اين رو، بر مشارکت گروهی تأکيد می </a:t>
            </a:r>
            <a:r>
              <a:rPr lang="fa-IR" sz="20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شود؛</a:t>
            </a:r>
            <a:endParaRPr lang="fa-IR"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L="1270" marR="105410" algn="r" rtl="1">
              <a:lnSpc>
                <a:spcPct val="200000"/>
              </a:lnSpc>
              <a:spcAft>
                <a:spcPts val="25"/>
              </a:spcAft>
            </a:pPr>
            <a:r>
              <a:rPr lang="fa-IR" sz="20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ــ </a:t>
            </a: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معلم به انتقال دانش سازمان يافته نمی پردازد بلکه کمک می کند تا دانش آموزان خودشان ياد بگيرند؛</a:t>
            </a:r>
            <a:endParaRPr lang="en-US"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algn="r" rtl="1">
              <a:lnSpc>
                <a:spcPct val="200000"/>
              </a:lnSpc>
            </a:pPr>
            <a:r>
              <a:rPr lang="fa-IR" sz="2000" dirty="0">
                <a:solidFill>
                  <a:srgbClr val="181717"/>
                </a:solidFill>
                <a:ea typeface="Calibri" panose="020F0502020204030204" pitchFamily="34" charset="0"/>
                <a:cs typeface="B Koodak" panose="00000700000000000000" pitchFamily="2" charset="-78"/>
              </a:rPr>
              <a:t>ــ موضوعات و مسائلی که بايد مورد مطالعه قرار گيرند و پاسخ گويی به مسائل توسط دانش آموزان و معلمان تعيين می شود</a:t>
            </a:r>
            <a:endParaRPr lang="fa-IR" sz="2000" dirty="0">
              <a:cs typeface="B Koodak" panose="00000700000000000000" pitchFamily="2" charset="-78"/>
            </a:endParaRPr>
          </a:p>
        </p:txBody>
      </p:sp>
    </p:spTree>
    <p:extLst>
      <p:ext uri="{BB962C8B-B14F-4D97-AF65-F5344CB8AC3E}">
        <p14:creationId xmlns:p14="http://schemas.microsoft.com/office/powerpoint/2010/main" val="203189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right)">
                                      <p:cBhvr>
                                        <p:cTn id="14" dur="500"/>
                                        <p:tgtEl>
                                          <p:spTgt spid="2">
                                            <p:txEl>
                                              <p:pRg st="2" end="2"/>
                                            </p:txEl>
                                          </p:spTgt>
                                        </p:tgtEl>
                                      </p:cBhvr>
                                    </p:animEffec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right)">
                                      <p:cBhvr>
                                        <p:cTn id="18" dur="500"/>
                                        <p:tgtEl>
                                          <p:spTgt spid="2">
                                            <p:txEl>
                                              <p:pRg st="3" end="3"/>
                                            </p:txEl>
                                          </p:spTgt>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right)">
                                      <p:cBhvr>
                                        <p:cTn id="22" dur="500"/>
                                        <p:tgtEl>
                                          <p:spTgt spid="2">
                                            <p:txEl>
                                              <p:pRg st="4" end="4"/>
                                            </p:txEl>
                                          </p:spTgt>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right)">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9B3985-3FE0-453F-835D-7587D7114ECF}"/>
              </a:ext>
            </a:extLst>
          </p:cNvPr>
          <p:cNvSpPr/>
          <p:nvPr/>
        </p:nvSpPr>
        <p:spPr>
          <a:xfrm>
            <a:off x="4125493" y="1000947"/>
            <a:ext cx="3940340" cy="816827"/>
          </a:xfrm>
          <a:prstGeom prst="rect">
            <a:avLst/>
          </a:prstGeom>
          <a:solidFill>
            <a:srgbClr val="FFC000"/>
          </a:solidFill>
        </p:spPr>
        <p:txBody>
          <a:bodyPr wrap="square">
            <a:spAutoFit/>
          </a:bodyPr>
          <a:lstStyle/>
          <a:p>
            <a:pPr marL="290830" algn="r" rtl="1">
              <a:lnSpc>
                <a:spcPct val="107000"/>
              </a:lnSpc>
              <a:spcAft>
                <a:spcPts val="310"/>
              </a:spcAft>
            </a:pPr>
            <a:r>
              <a:rPr lang="fa-IR" sz="4400" b="1" dirty="0">
                <a:solidFill>
                  <a:srgbClr val="181717"/>
                </a:solidFill>
                <a:latin typeface="Calibri" panose="020F0502020204030204" pitchFamily="34" charset="0"/>
                <a:ea typeface="Calibri" panose="020F0502020204030204" pitchFamily="34" charset="0"/>
                <a:cs typeface="B Koodak" panose="00000700000000000000" pitchFamily="2" charset="-78"/>
              </a:rPr>
              <a:t>مراحل کاوشگری</a:t>
            </a:r>
            <a:r>
              <a:rPr lang="fa-IR" sz="44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a:t>
            </a:r>
            <a:endParaRPr lang="en-US" sz="32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p:txBody>
      </p:sp>
      <p:sp>
        <p:nvSpPr>
          <p:cNvPr id="5" name="Rectangle 4">
            <a:extLst>
              <a:ext uri="{FF2B5EF4-FFF2-40B4-BE49-F238E27FC236}">
                <a16:creationId xmlns:a16="http://schemas.microsoft.com/office/drawing/2014/main" id="{122686E3-8048-424C-88DA-ADC61B8E5434}"/>
              </a:ext>
            </a:extLst>
          </p:cNvPr>
          <p:cNvSpPr/>
          <p:nvPr/>
        </p:nvSpPr>
        <p:spPr>
          <a:xfrm>
            <a:off x="3368560" y="2930681"/>
            <a:ext cx="5455135" cy="400110"/>
          </a:xfrm>
          <a:prstGeom prst="rect">
            <a:avLst/>
          </a:prstGeom>
          <a:solidFill>
            <a:srgbClr val="FFC000"/>
          </a:solidFill>
        </p:spPr>
        <p:txBody>
          <a:bodyPr wrap="square">
            <a:spAutoFit/>
          </a:bodyPr>
          <a:lstStyle/>
          <a:p>
            <a:pPr algn="ctr" rtl="1"/>
            <a:r>
              <a:rPr lang="fa-IR" sz="2000" b="1" dirty="0">
                <a:solidFill>
                  <a:srgbClr val="181717"/>
                </a:solidFill>
                <a:ea typeface="Calibri" panose="020F0502020204030204" pitchFamily="34" charset="0"/>
                <a:cs typeface="B Koodak" panose="00000700000000000000" pitchFamily="2" charset="-78"/>
              </a:rPr>
              <a:t>ب) مرحله ی جهت دهی به </a:t>
            </a:r>
            <a:r>
              <a:rPr lang="fa-IR" sz="2000" b="1" dirty="0" smtClean="0">
                <a:solidFill>
                  <a:srgbClr val="181717"/>
                </a:solidFill>
                <a:ea typeface="Calibri" panose="020F0502020204030204" pitchFamily="34" charset="0"/>
                <a:cs typeface="B Koodak" panose="00000700000000000000" pitchFamily="2" charset="-78"/>
              </a:rPr>
              <a:t>کاوشگری</a:t>
            </a:r>
            <a:r>
              <a:rPr lang="fa-IR" dirty="0" smtClean="0">
                <a:solidFill>
                  <a:srgbClr val="181717"/>
                </a:solidFill>
                <a:ea typeface="Calibri" panose="020F0502020204030204" pitchFamily="34" charset="0"/>
                <a:cs typeface="B Koodak" panose="00000700000000000000" pitchFamily="2" charset="-78"/>
              </a:rPr>
              <a:t> </a:t>
            </a:r>
            <a:endParaRPr lang="fa-IR" sz="2000" dirty="0">
              <a:cs typeface="B Koodak" panose="00000700000000000000" pitchFamily="2" charset="-78"/>
            </a:endParaRPr>
          </a:p>
        </p:txBody>
      </p:sp>
      <p:sp>
        <p:nvSpPr>
          <p:cNvPr id="6" name="Rectangle 5">
            <a:extLst>
              <a:ext uri="{FF2B5EF4-FFF2-40B4-BE49-F238E27FC236}">
                <a16:creationId xmlns:a16="http://schemas.microsoft.com/office/drawing/2014/main" id="{F0220C9A-F292-4BD7-BE36-1D1D60C6BAC5}"/>
              </a:ext>
            </a:extLst>
          </p:cNvPr>
          <p:cNvSpPr/>
          <p:nvPr/>
        </p:nvSpPr>
        <p:spPr>
          <a:xfrm>
            <a:off x="3368560" y="3428767"/>
            <a:ext cx="5455135" cy="400110"/>
          </a:xfrm>
          <a:prstGeom prst="rect">
            <a:avLst/>
          </a:prstGeom>
          <a:solidFill>
            <a:srgbClr val="FFC000"/>
          </a:solidFill>
        </p:spPr>
        <p:txBody>
          <a:bodyPr wrap="square">
            <a:spAutoFit/>
          </a:bodyPr>
          <a:lstStyle/>
          <a:p>
            <a:pPr algn="ctr" rtl="1"/>
            <a:r>
              <a:rPr lang="fa-IR" sz="2000" b="1" dirty="0">
                <a:solidFill>
                  <a:srgbClr val="181717"/>
                </a:solidFill>
                <a:ea typeface="Calibri" panose="020F0502020204030204" pitchFamily="34" charset="0"/>
                <a:cs typeface="B Koodak" panose="00000700000000000000" pitchFamily="2" charset="-78"/>
              </a:rPr>
              <a:t>پ) مرحله ی سازماندهی به </a:t>
            </a:r>
            <a:r>
              <a:rPr lang="fa-IR" sz="2000" b="1" dirty="0" smtClean="0">
                <a:solidFill>
                  <a:srgbClr val="181717"/>
                </a:solidFill>
                <a:ea typeface="Calibri" panose="020F0502020204030204" pitchFamily="34" charset="0"/>
                <a:cs typeface="B Koodak" panose="00000700000000000000" pitchFamily="2" charset="-78"/>
              </a:rPr>
              <a:t>تحقيق</a:t>
            </a:r>
            <a:r>
              <a:rPr lang="fa-IR" dirty="0" smtClean="0">
                <a:solidFill>
                  <a:srgbClr val="181717"/>
                </a:solidFill>
                <a:ea typeface="Calibri" panose="020F0502020204030204" pitchFamily="34" charset="0"/>
                <a:cs typeface="B Koodak" panose="00000700000000000000" pitchFamily="2" charset="-78"/>
              </a:rPr>
              <a:t> </a:t>
            </a:r>
            <a:endParaRPr lang="fa-IR" sz="2000" dirty="0">
              <a:cs typeface="B Koodak" panose="00000700000000000000" pitchFamily="2" charset="-78"/>
            </a:endParaRPr>
          </a:p>
        </p:txBody>
      </p:sp>
      <p:sp>
        <p:nvSpPr>
          <p:cNvPr id="7" name="Rectangle 6">
            <a:extLst>
              <a:ext uri="{FF2B5EF4-FFF2-40B4-BE49-F238E27FC236}">
                <a16:creationId xmlns:a16="http://schemas.microsoft.com/office/drawing/2014/main" id="{B77667BB-CA3D-4293-B684-EB83ABC0DDF6}"/>
              </a:ext>
            </a:extLst>
          </p:cNvPr>
          <p:cNvSpPr/>
          <p:nvPr/>
        </p:nvSpPr>
        <p:spPr>
          <a:xfrm>
            <a:off x="3368560" y="3928169"/>
            <a:ext cx="5466751" cy="421654"/>
          </a:xfrm>
          <a:prstGeom prst="rect">
            <a:avLst/>
          </a:prstGeom>
          <a:solidFill>
            <a:srgbClr val="FFC000"/>
          </a:solidFill>
        </p:spPr>
        <p:txBody>
          <a:bodyPr wrap="square">
            <a:spAutoFit/>
          </a:bodyPr>
          <a:lstStyle/>
          <a:p>
            <a:pPr algn="ctr" rtl="1">
              <a:lnSpc>
                <a:spcPct val="107000"/>
              </a:lnSpc>
              <a:spcAft>
                <a:spcPts val="800"/>
              </a:spcAft>
            </a:pPr>
            <a:r>
              <a:rPr lang="fa-IR" sz="20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ت) مرحله </a:t>
            </a:r>
            <a:r>
              <a:rPr lang="fa-IR" sz="2000" b="1" dirty="0">
                <a:solidFill>
                  <a:srgbClr val="181717"/>
                </a:solidFill>
                <a:latin typeface="Calibri" panose="020F0502020204030204" pitchFamily="34" charset="0"/>
                <a:ea typeface="Calibri" panose="020F0502020204030204" pitchFamily="34" charset="0"/>
                <a:cs typeface="B Koodak" panose="00000700000000000000" pitchFamily="2" charset="-78"/>
              </a:rPr>
              <a:t>ی جمع آوری و تجزيه و تحليل </a:t>
            </a:r>
            <a:r>
              <a:rPr lang="fa-IR" sz="20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اطلاعات</a:t>
            </a:r>
            <a:r>
              <a:rPr lang="fa-IR"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 </a:t>
            </a:r>
            <a:endParaRPr lang="en-US" sz="14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p:txBody>
      </p:sp>
      <p:sp>
        <p:nvSpPr>
          <p:cNvPr id="8" name="Rectangle 7">
            <a:extLst>
              <a:ext uri="{FF2B5EF4-FFF2-40B4-BE49-F238E27FC236}">
                <a16:creationId xmlns:a16="http://schemas.microsoft.com/office/drawing/2014/main" id="{B77667BB-CA3D-4293-B684-EB83ABC0DDF6}"/>
              </a:ext>
            </a:extLst>
          </p:cNvPr>
          <p:cNvSpPr/>
          <p:nvPr/>
        </p:nvSpPr>
        <p:spPr>
          <a:xfrm>
            <a:off x="3368560" y="4473295"/>
            <a:ext cx="5455135" cy="421654"/>
          </a:xfrm>
          <a:prstGeom prst="rect">
            <a:avLst/>
          </a:prstGeom>
          <a:solidFill>
            <a:srgbClr val="FFC000"/>
          </a:solidFill>
        </p:spPr>
        <p:txBody>
          <a:bodyPr wrap="square">
            <a:spAutoFit/>
          </a:bodyPr>
          <a:lstStyle/>
          <a:p>
            <a:pPr algn="ctr" rtl="1">
              <a:lnSpc>
                <a:spcPct val="107000"/>
              </a:lnSpc>
              <a:spcAft>
                <a:spcPts val="800"/>
              </a:spcAft>
            </a:pPr>
            <a:r>
              <a:rPr lang="fa-IR" sz="20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ث) مرحله </a:t>
            </a:r>
            <a:r>
              <a:rPr lang="fa-IR" sz="2000" b="1" dirty="0">
                <a:solidFill>
                  <a:srgbClr val="181717"/>
                </a:solidFill>
                <a:latin typeface="Calibri" panose="020F0502020204030204" pitchFamily="34" charset="0"/>
                <a:ea typeface="Calibri" panose="020F0502020204030204" pitchFamily="34" charset="0"/>
                <a:cs typeface="B Koodak" panose="00000700000000000000" pitchFamily="2" charset="-78"/>
              </a:rPr>
              <a:t>ی نتيجه </a:t>
            </a:r>
            <a:r>
              <a:rPr lang="fa-IR" sz="20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گيری</a:t>
            </a:r>
            <a:r>
              <a:rPr lang="fa-IR"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 </a:t>
            </a:r>
            <a:endParaRPr lang="en-US" sz="1400" dirty="0">
              <a:solidFill>
                <a:srgbClr val="000000"/>
              </a:solidFill>
              <a:effectLst/>
              <a:latin typeface="Calibri" panose="020F0502020204030204" pitchFamily="34" charset="0"/>
              <a:ea typeface="Calibri" panose="020F0502020204030204" pitchFamily="34" charset="0"/>
              <a:cs typeface="B Koodak" panose="00000700000000000000" pitchFamily="2" charset="-78"/>
            </a:endParaRPr>
          </a:p>
        </p:txBody>
      </p:sp>
      <p:sp>
        <p:nvSpPr>
          <p:cNvPr id="9" name="Rectangle 8">
            <a:extLst>
              <a:ext uri="{FF2B5EF4-FFF2-40B4-BE49-F238E27FC236}">
                <a16:creationId xmlns:a16="http://schemas.microsoft.com/office/drawing/2014/main" id="{1A9B3985-3FE0-453F-835D-7587D7114ECF}"/>
              </a:ext>
            </a:extLst>
          </p:cNvPr>
          <p:cNvSpPr/>
          <p:nvPr/>
        </p:nvSpPr>
        <p:spPr>
          <a:xfrm>
            <a:off x="3368559" y="2423292"/>
            <a:ext cx="5455135" cy="400110"/>
          </a:xfrm>
          <a:prstGeom prst="rect">
            <a:avLst/>
          </a:prstGeom>
          <a:solidFill>
            <a:srgbClr val="FFC000"/>
          </a:solidFill>
        </p:spPr>
        <p:txBody>
          <a:bodyPr wrap="square">
            <a:spAutoFit/>
          </a:bodyPr>
          <a:lstStyle/>
          <a:p>
            <a:pPr algn="ctr" rtl="1"/>
            <a:r>
              <a:rPr lang="fa-IR" sz="2000" b="1" dirty="0" smtClean="0">
                <a:solidFill>
                  <a:srgbClr val="181717"/>
                </a:solidFill>
                <a:ea typeface="Calibri" panose="020F0502020204030204" pitchFamily="34" charset="0"/>
                <a:cs typeface="B Koodak" panose="00000700000000000000" pitchFamily="2" charset="-78"/>
              </a:rPr>
              <a:t>الف</a:t>
            </a:r>
            <a:r>
              <a:rPr lang="fa-IR" sz="2000" b="1" dirty="0">
                <a:solidFill>
                  <a:srgbClr val="181717"/>
                </a:solidFill>
                <a:ea typeface="Calibri" panose="020F0502020204030204" pitchFamily="34" charset="0"/>
                <a:cs typeface="B Koodak" panose="00000700000000000000" pitchFamily="2" charset="-78"/>
              </a:rPr>
              <a:t>) مرحله ی آغازين</a:t>
            </a:r>
            <a:endParaRPr lang="fa-IR" sz="2000" dirty="0">
              <a:cs typeface="B Koodak" panose="00000700000000000000" pitchFamily="2" charset="-78"/>
            </a:endParaRPr>
          </a:p>
        </p:txBody>
      </p:sp>
    </p:spTree>
    <p:extLst>
      <p:ext uri="{BB962C8B-B14F-4D97-AF65-F5344CB8AC3E}">
        <p14:creationId xmlns:p14="http://schemas.microsoft.com/office/powerpoint/2010/main" val="61087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55DF5C-6055-4E86-9B4B-F5CB643A347D}"/>
              </a:ext>
            </a:extLst>
          </p:cNvPr>
          <p:cNvSpPr/>
          <p:nvPr/>
        </p:nvSpPr>
        <p:spPr>
          <a:xfrm>
            <a:off x="1071154" y="981183"/>
            <a:ext cx="10220265" cy="482337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1270" marR="29845" algn="just" rtl="1">
              <a:lnSpc>
                <a:spcPct val="126000"/>
              </a:lnSpc>
              <a:spcAft>
                <a:spcPts val="25"/>
              </a:spcAft>
            </a:pPr>
            <a:r>
              <a:rPr lang="fa-IR" sz="2800" b="1" dirty="0">
                <a:solidFill>
                  <a:srgbClr val="181717"/>
                </a:solidFill>
                <a:latin typeface="Calibri" panose="020F0502020204030204" pitchFamily="34" charset="0"/>
                <a:ea typeface="Calibri" panose="020F0502020204030204" pitchFamily="34" charset="0"/>
                <a:cs typeface="B Koodak" panose="00000700000000000000" pitchFamily="2" charset="-78"/>
              </a:rPr>
              <a:t>حلّ مسئله</a:t>
            </a:r>
            <a:r>
              <a:rPr lang="fa-IR" sz="28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a:t>
            </a:r>
          </a:p>
          <a:p>
            <a:pPr marL="1270" marR="29845" algn="just" rtl="1">
              <a:lnSpc>
                <a:spcPct val="126000"/>
              </a:lnSpc>
              <a:spcAft>
                <a:spcPts val="25"/>
              </a:spcAft>
            </a:pPr>
            <a:endParaRPr lang="fa-IR" sz="2800" b="1" dirty="0">
              <a:solidFill>
                <a:srgbClr val="181717"/>
              </a:solidFill>
              <a:latin typeface="Calibri" panose="020F0502020204030204" pitchFamily="34" charset="0"/>
              <a:ea typeface="Calibri" panose="020F0502020204030204" pitchFamily="34" charset="0"/>
              <a:cs typeface="B Koodak" panose="00000700000000000000" pitchFamily="2" charset="-78"/>
            </a:endParaRPr>
          </a:p>
          <a:p>
            <a:pPr marL="1270" marR="29845" algn="just" rtl="1">
              <a:lnSpc>
                <a:spcPct val="126000"/>
              </a:lnSpc>
              <a:spcAft>
                <a:spcPts val="25"/>
              </a:spcAft>
            </a:pPr>
            <a:r>
              <a:rPr lang="fa-IR" sz="2800" dirty="0">
                <a:solidFill>
                  <a:srgbClr val="181717"/>
                </a:solidFill>
                <a:latin typeface="Calibri" panose="020F0502020204030204" pitchFamily="34" charset="0"/>
                <a:ea typeface="Calibri" panose="020F0502020204030204" pitchFamily="34" charset="0"/>
                <a:cs typeface="B Koodak" panose="00000700000000000000" pitchFamily="2" charset="-78"/>
              </a:rPr>
              <a:t> يکی از گونه های خاصّ يادگيری مبتنی بر کاوشگری، يادگيری مسئله محور</a:t>
            </a:r>
            <a:r>
              <a:rPr lang="en-US" sz="2800" dirty="0">
                <a:solidFill>
                  <a:srgbClr val="181717"/>
                </a:solidFill>
                <a:latin typeface="Calibri" panose="020F0502020204030204" pitchFamily="34" charset="0"/>
                <a:ea typeface="Calibri" panose="020F0502020204030204" pitchFamily="34" charset="0"/>
                <a:cs typeface="B Koodak" panose="00000700000000000000" pitchFamily="2" charset="-78"/>
              </a:rPr>
              <a:t> </a:t>
            </a:r>
            <a:r>
              <a:rPr lang="fa-IR" sz="2800" dirty="0">
                <a:solidFill>
                  <a:srgbClr val="181717"/>
                </a:solidFill>
                <a:ea typeface="Calibri" panose="020F0502020204030204" pitchFamily="34" charset="0"/>
                <a:cs typeface="B Koodak" panose="00000700000000000000" pitchFamily="2" charset="-78"/>
              </a:rPr>
              <a:t>و استفاده از روش حلّ مسئله است. »به طور مشخص در حوزه ی مطالعات اجتماعی، کاربرد اين رويکرد را در ارائه ی راه حلی عملی برای مسائل و موضوعات مرتبط با زندگی فردی، اجتماعی، علمی و درسی دانش آموز می توان محسوب کرد. بايد توجه داشت مسائلی که الگوريتمی مشخص و معلوم دارند و به عنوان مسئله ی بسته در نظر گرفته می شوند و در اکثر موارد از طريق کتاب درسی يا معلم برای دانش آموزان مطرح می شوند</a:t>
            </a:r>
            <a:r>
              <a:rPr lang="en-US" sz="2800" dirty="0">
                <a:cs typeface="B Koodak" panose="00000700000000000000" pitchFamily="2" charset="-78"/>
              </a:rPr>
              <a:t> </a:t>
            </a:r>
            <a:r>
              <a:rPr lang="en-US" sz="1200" dirty="0">
                <a:solidFill>
                  <a:srgbClr val="181717"/>
                </a:solidFill>
                <a:latin typeface="Calibri" panose="020F0502020204030204" pitchFamily="34" charset="0"/>
                <a:ea typeface="Calibri" panose="020F0502020204030204" pitchFamily="34" charset="0"/>
                <a:cs typeface="B Koodak" panose="00000700000000000000" pitchFamily="2" charset="-78"/>
              </a:rPr>
              <a:t>-</a:t>
            </a:r>
          </a:p>
          <a:p>
            <a:pPr marL="1270" marR="29845" algn="just" rtl="1">
              <a:lnSpc>
                <a:spcPct val="126000"/>
              </a:lnSpc>
              <a:spcAft>
                <a:spcPts val="25"/>
              </a:spcAft>
            </a:pPr>
            <a:endParaRPr lang="en-US" sz="20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113620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C446F7-27A6-423E-BA2A-259E675C0EFC}"/>
              </a:ext>
            </a:extLst>
          </p:cNvPr>
          <p:cNvSpPr/>
          <p:nvPr/>
        </p:nvSpPr>
        <p:spPr>
          <a:xfrm>
            <a:off x="1723677" y="1847019"/>
            <a:ext cx="8521148" cy="298633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marL="1270" marR="29845" indent="320040" algn="just" rtl="1">
              <a:lnSpc>
                <a:spcPct val="126000"/>
              </a:lnSpc>
              <a:spcAft>
                <a:spcPts val="25"/>
              </a:spcAft>
            </a:pPr>
            <a:r>
              <a:rPr lang="fa-IR" sz="2000" dirty="0">
                <a:solidFill>
                  <a:srgbClr val="FFFF00"/>
                </a:solidFill>
                <a:latin typeface="Calibri" panose="020F0502020204030204" pitchFamily="34" charset="0"/>
                <a:ea typeface="Calibri" panose="020F0502020204030204" pitchFamily="34" charset="0"/>
                <a:cs typeface="B Koodak" panose="00000700000000000000" pitchFamily="2" charset="-78"/>
              </a:rPr>
              <a:t>الگوی خطی که به عنوان راهبرد حلّ مسئله معمولاً مورد استفاده واقع می شود به فرايند حلّ مسئله و پژوهشگری </a:t>
            </a:r>
            <a:r>
              <a:rPr lang="en-US" sz="2000" dirty="0">
                <a:solidFill>
                  <a:srgbClr val="FFFF00"/>
                </a:solidFill>
                <a:latin typeface="Calibri" panose="020F0502020204030204" pitchFamily="34" charset="0"/>
                <a:ea typeface="Calibri" panose="020F0502020204030204" pitchFamily="34" charset="0"/>
                <a:cs typeface="B Koodak" panose="00000700000000000000" pitchFamily="2" charset="-78"/>
              </a:rPr>
              <a:t>IDEAL </a:t>
            </a:r>
            <a:r>
              <a:rPr lang="fa-IR" sz="2000" dirty="0">
                <a:solidFill>
                  <a:srgbClr val="FFFF00"/>
                </a:solidFill>
                <a:latin typeface="Calibri" panose="020F0502020204030204" pitchFamily="34" charset="0"/>
                <a:ea typeface="Calibri" panose="020F0502020204030204" pitchFamily="34" charset="0"/>
                <a:cs typeface="B Koodak" panose="00000700000000000000" pitchFamily="2" charset="-78"/>
              </a:rPr>
              <a:t>شهرت دارد، قدم های اساسی در اين الگوی خطی به اين ترتيب است</a:t>
            </a:r>
            <a:r>
              <a:rPr lang="fa-IR" sz="2000" dirty="0" smtClean="0">
                <a:solidFill>
                  <a:srgbClr val="FFFF00"/>
                </a:solidFill>
                <a:latin typeface="Calibri" panose="020F0502020204030204" pitchFamily="34" charset="0"/>
                <a:ea typeface="Calibri" panose="020F0502020204030204" pitchFamily="34" charset="0"/>
                <a:cs typeface="B Koodak" panose="00000700000000000000" pitchFamily="2" charset="-78"/>
              </a:rPr>
              <a:t>:</a:t>
            </a:r>
          </a:p>
          <a:p>
            <a:pPr marL="1270" marR="29845" indent="320040" algn="just" rtl="1">
              <a:lnSpc>
                <a:spcPct val="126000"/>
              </a:lnSpc>
              <a:spcAft>
                <a:spcPts val="25"/>
              </a:spcAft>
            </a:pPr>
            <a:endParaRPr lang="en-US" sz="1600" dirty="0">
              <a:solidFill>
                <a:srgbClr val="FFFF00"/>
              </a:solidFill>
              <a:latin typeface="Calibri" panose="020F0502020204030204" pitchFamily="34" charset="0"/>
              <a:ea typeface="Calibri" panose="020F0502020204030204" pitchFamily="34" charset="0"/>
              <a:cs typeface="B Koodak" panose="00000700000000000000" pitchFamily="2" charset="-78"/>
            </a:endParaRPr>
          </a:p>
          <a:p>
            <a:pPr marL="346075" indent="-6350" algn="r" rtl="1">
              <a:lnSpc>
                <a:spcPct val="110000"/>
              </a:lnSpc>
              <a:spcAft>
                <a:spcPts val="220"/>
              </a:spcAft>
            </a:pPr>
            <a:r>
              <a:rPr lang="en-US" sz="2000" dirty="0">
                <a:solidFill>
                  <a:srgbClr val="FFFF00"/>
                </a:solidFill>
                <a:latin typeface="Calibri" panose="020F0502020204030204" pitchFamily="34" charset="0"/>
                <a:ea typeface="Calibri" panose="020F0502020204030204" pitchFamily="34" charset="0"/>
                <a:cs typeface="B Koodak" panose="00000700000000000000" pitchFamily="2" charset="-78"/>
              </a:rPr>
              <a:t> :(I)</a:t>
            </a:r>
            <a:r>
              <a:rPr lang="fa-IR" sz="2000" dirty="0">
                <a:solidFill>
                  <a:srgbClr val="FFFF00"/>
                </a:solidFill>
                <a:latin typeface="Calibri" panose="020F0502020204030204" pitchFamily="34" charset="0"/>
                <a:ea typeface="Calibri" panose="020F0502020204030204" pitchFamily="34" charset="0"/>
                <a:cs typeface="B Koodak" panose="00000700000000000000" pitchFamily="2" charset="-78"/>
              </a:rPr>
              <a:t>شناسايی مسئله</a:t>
            </a:r>
            <a:endParaRPr lang="en-US" sz="1600" dirty="0">
              <a:solidFill>
                <a:srgbClr val="FFFF00"/>
              </a:solidFill>
              <a:latin typeface="Calibri" panose="020F0502020204030204" pitchFamily="34" charset="0"/>
              <a:ea typeface="Calibri" panose="020F0502020204030204" pitchFamily="34" charset="0"/>
              <a:cs typeface="B Koodak" panose="00000700000000000000" pitchFamily="2" charset="-78"/>
            </a:endParaRPr>
          </a:p>
          <a:p>
            <a:pPr marL="346075" indent="-6350" algn="r" rtl="1">
              <a:lnSpc>
                <a:spcPct val="110000"/>
              </a:lnSpc>
              <a:spcAft>
                <a:spcPts val="335"/>
              </a:spcAft>
            </a:pPr>
            <a:r>
              <a:rPr lang="en-US" sz="2000" dirty="0">
                <a:solidFill>
                  <a:srgbClr val="FFFF00"/>
                </a:solidFill>
                <a:latin typeface="Calibri" panose="020F0502020204030204" pitchFamily="34" charset="0"/>
                <a:ea typeface="Calibri" panose="020F0502020204030204" pitchFamily="34" charset="0"/>
                <a:cs typeface="B Koodak" panose="00000700000000000000" pitchFamily="2" charset="-78"/>
              </a:rPr>
              <a:t> :(D)</a:t>
            </a:r>
            <a:r>
              <a:rPr lang="fa-IR" sz="2000" dirty="0">
                <a:solidFill>
                  <a:srgbClr val="FFFF00"/>
                </a:solidFill>
                <a:latin typeface="Calibri" panose="020F0502020204030204" pitchFamily="34" charset="0"/>
                <a:ea typeface="Calibri" panose="020F0502020204030204" pitchFamily="34" charset="0"/>
                <a:cs typeface="B Koodak" panose="00000700000000000000" pitchFamily="2" charset="-78"/>
              </a:rPr>
              <a:t>تبيين </a:t>
            </a:r>
            <a:r>
              <a:rPr lang="fa-IR" sz="2000" dirty="0" smtClean="0">
                <a:solidFill>
                  <a:srgbClr val="FFFF00"/>
                </a:solidFill>
                <a:latin typeface="Calibri" panose="020F0502020204030204" pitchFamily="34" charset="0"/>
                <a:ea typeface="Calibri" panose="020F0502020204030204" pitchFamily="34" charset="0"/>
                <a:cs typeface="B Koodak" panose="00000700000000000000" pitchFamily="2" charset="-78"/>
              </a:rPr>
              <a:t>مسئله</a:t>
            </a:r>
            <a:endParaRPr lang="en-US" sz="1600" dirty="0">
              <a:solidFill>
                <a:srgbClr val="FFFF00"/>
              </a:solidFill>
              <a:latin typeface="Calibri" panose="020F0502020204030204" pitchFamily="34" charset="0"/>
              <a:ea typeface="Calibri" panose="020F0502020204030204" pitchFamily="34" charset="0"/>
              <a:cs typeface="B Koodak" panose="00000700000000000000" pitchFamily="2" charset="-78"/>
            </a:endParaRPr>
          </a:p>
          <a:p>
            <a:pPr marL="346075" indent="-6350" algn="r" rtl="1">
              <a:lnSpc>
                <a:spcPct val="110000"/>
              </a:lnSpc>
              <a:spcAft>
                <a:spcPts val="220"/>
              </a:spcAft>
            </a:pPr>
            <a:r>
              <a:rPr lang="en-US" sz="2000" dirty="0">
                <a:solidFill>
                  <a:srgbClr val="FFFF00"/>
                </a:solidFill>
                <a:latin typeface="Calibri" panose="020F0502020204030204" pitchFamily="34" charset="0"/>
                <a:ea typeface="Calibri" panose="020F0502020204030204" pitchFamily="34" charset="0"/>
                <a:cs typeface="B Koodak" panose="00000700000000000000" pitchFamily="2" charset="-78"/>
              </a:rPr>
              <a:t> :(E)</a:t>
            </a:r>
            <a:r>
              <a:rPr lang="fa-IR" sz="2000" dirty="0">
                <a:solidFill>
                  <a:srgbClr val="FFFF00"/>
                </a:solidFill>
                <a:latin typeface="Calibri" panose="020F0502020204030204" pitchFamily="34" charset="0"/>
                <a:ea typeface="Calibri" panose="020F0502020204030204" pitchFamily="34" charset="0"/>
                <a:cs typeface="B Koodak" panose="00000700000000000000" pitchFamily="2" charset="-78"/>
              </a:rPr>
              <a:t>اکتشاف راهبردهای حلّ </a:t>
            </a:r>
            <a:r>
              <a:rPr lang="fa-IR" sz="2000" dirty="0" smtClean="0">
                <a:solidFill>
                  <a:srgbClr val="FFFF00"/>
                </a:solidFill>
                <a:latin typeface="Calibri" panose="020F0502020204030204" pitchFamily="34" charset="0"/>
                <a:ea typeface="Calibri" panose="020F0502020204030204" pitchFamily="34" charset="0"/>
                <a:cs typeface="B Koodak" panose="00000700000000000000" pitchFamily="2" charset="-78"/>
              </a:rPr>
              <a:t>مسئله</a:t>
            </a:r>
          </a:p>
          <a:p>
            <a:pPr marL="346075" lvl="0" indent="-6350" algn="r" rtl="1">
              <a:lnSpc>
                <a:spcPct val="110000"/>
              </a:lnSpc>
              <a:spcAft>
                <a:spcPts val="220"/>
              </a:spcAft>
            </a:pPr>
            <a:r>
              <a:rPr lang="en-US" sz="2000" dirty="0">
                <a:solidFill>
                  <a:srgbClr val="FFFF00"/>
                </a:solidFill>
                <a:latin typeface="Calibri" panose="020F0502020204030204" pitchFamily="34" charset="0"/>
                <a:ea typeface="Calibri" panose="020F0502020204030204" pitchFamily="34" charset="0"/>
                <a:cs typeface="B Koodak" panose="00000700000000000000" pitchFamily="2" charset="-78"/>
              </a:rPr>
              <a:t> :(A)</a:t>
            </a:r>
            <a:r>
              <a:rPr lang="fa-IR" sz="2000" dirty="0">
                <a:solidFill>
                  <a:srgbClr val="FFFF00"/>
                </a:solidFill>
                <a:latin typeface="Calibri" panose="020F0502020204030204" pitchFamily="34" charset="0"/>
                <a:ea typeface="Calibri" panose="020F0502020204030204" pitchFamily="34" charset="0"/>
                <a:cs typeface="B Koodak" panose="00000700000000000000" pitchFamily="2" charset="-78"/>
              </a:rPr>
              <a:t>عمل کردن به ايده ها و حلّ </a:t>
            </a:r>
            <a:r>
              <a:rPr lang="fa-IR" sz="2000" dirty="0" smtClean="0">
                <a:solidFill>
                  <a:srgbClr val="FFFF00"/>
                </a:solidFill>
                <a:latin typeface="Calibri" panose="020F0502020204030204" pitchFamily="34" charset="0"/>
                <a:ea typeface="Calibri" panose="020F0502020204030204" pitchFamily="34" charset="0"/>
                <a:cs typeface="B Koodak" panose="00000700000000000000" pitchFamily="2" charset="-78"/>
              </a:rPr>
              <a:t>مسئله</a:t>
            </a:r>
            <a:endParaRPr lang="en-US" sz="1600" dirty="0">
              <a:solidFill>
                <a:srgbClr val="FFFF00"/>
              </a:solidFill>
              <a:latin typeface="Calibri" panose="020F0502020204030204" pitchFamily="34" charset="0"/>
              <a:ea typeface="Calibri" panose="020F0502020204030204" pitchFamily="34" charset="0"/>
              <a:cs typeface="B Koodak" panose="00000700000000000000" pitchFamily="2" charset="-78"/>
            </a:endParaRPr>
          </a:p>
          <a:p>
            <a:pPr marL="346075" indent="-6350" algn="r" rtl="1">
              <a:lnSpc>
                <a:spcPct val="110000"/>
              </a:lnSpc>
              <a:spcAft>
                <a:spcPts val="220"/>
              </a:spcAft>
            </a:pPr>
            <a:r>
              <a:rPr lang="en-US" sz="2000" dirty="0">
                <a:solidFill>
                  <a:srgbClr val="FFFF00"/>
                </a:solidFill>
                <a:latin typeface="Calibri" panose="020F0502020204030204" pitchFamily="34" charset="0"/>
                <a:ea typeface="Calibri" panose="020F0502020204030204" pitchFamily="34" charset="0"/>
                <a:cs typeface="B Koodak" panose="00000700000000000000" pitchFamily="2" charset="-78"/>
              </a:rPr>
              <a:t> </a:t>
            </a:r>
            <a:r>
              <a:rPr lang="en-US" sz="2000" dirty="0" smtClean="0">
                <a:solidFill>
                  <a:srgbClr val="FFFF00"/>
                </a:solidFill>
                <a:latin typeface="Calibri" panose="020F0502020204030204" pitchFamily="34" charset="0"/>
                <a:ea typeface="Calibri" panose="020F0502020204030204" pitchFamily="34" charset="0"/>
                <a:cs typeface="B Koodak" panose="00000700000000000000" pitchFamily="2" charset="-78"/>
              </a:rPr>
              <a:t>:(L)</a:t>
            </a:r>
            <a:r>
              <a:rPr lang="fa-IR" sz="2000" dirty="0" smtClean="0">
                <a:solidFill>
                  <a:srgbClr val="FFFF00"/>
                </a:solidFill>
                <a:latin typeface="Calibri" panose="020F0502020204030204" pitchFamily="34" charset="0"/>
                <a:ea typeface="Calibri" panose="020F0502020204030204" pitchFamily="34" charset="0"/>
                <a:cs typeface="B Koodak" panose="00000700000000000000" pitchFamily="2" charset="-78"/>
              </a:rPr>
              <a:t> جست و جو و بررسی آثار و نتایج به دست آمده</a:t>
            </a:r>
            <a:endParaRPr lang="en-US" sz="1600" baseline="30000" dirty="0" smtClean="0">
              <a:solidFill>
                <a:srgbClr val="FFFF00"/>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390085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out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1000"/>
                                        <p:tgtEl>
                                          <p:spTgt spid="4">
                                            <p:txEl>
                                              <p:pRg st="3" end="3"/>
                                            </p:txEl>
                                          </p:spTgt>
                                        </p:tgtEl>
                                      </p:cBhvr>
                                    </p:animEffect>
                                    <p:anim calcmode="lin" valueType="num">
                                      <p:cBhvr>
                                        <p:cTn id="1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1000"/>
                                        <p:tgtEl>
                                          <p:spTgt spid="4">
                                            <p:txEl>
                                              <p:pRg st="5" end="5"/>
                                            </p:txEl>
                                          </p:spTgt>
                                        </p:tgtEl>
                                      </p:cBhvr>
                                    </p:animEffect>
                                    <p:anim calcmode="lin" valueType="num">
                                      <p:cBhvr>
                                        <p:cTn id="3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1000"/>
                                        <p:tgtEl>
                                          <p:spTgt spid="4">
                                            <p:txEl>
                                              <p:pRg st="6" end="6"/>
                                            </p:txEl>
                                          </p:spTgt>
                                        </p:tgtEl>
                                      </p:cBhvr>
                                    </p:animEffect>
                                    <p:anim calcmode="lin" valueType="num">
                                      <p:cBhvr>
                                        <p:cTn id="3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3D9F40-1950-4602-82A2-9FB5E9F1BF67}"/>
              </a:ext>
            </a:extLst>
          </p:cNvPr>
          <p:cNvSpPr/>
          <p:nvPr/>
        </p:nvSpPr>
        <p:spPr>
          <a:xfrm>
            <a:off x="980560" y="580847"/>
            <a:ext cx="9793831" cy="61799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1270" marR="577215" algn="ctr" rtl="1">
              <a:lnSpc>
                <a:spcPct val="122000"/>
              </a:lnSpc>
              <a:spcAft>
                <a:spcPts val="30"/>
              </a:spcAft>
            </a:pPr>
            <a:r>
              <a:rPr lang="fa-IR" sz="28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بنا </a:t>
            </a:r>
            <a:r>
              <a:rPr lang="fa-IR" sz="2800" dirty="0">
                <a:solidFill>
                  <a:srgbClr val="181717"/>
                </a:solidFill>
                <a:latin typeface="Calibri" panose="020F0502020204030204" pitchFamily="34" charset="0"/>
                <a:ea typeface="Calibri" panose="020F0502020204030204" pitchFamily="34" charset="0"/>
                <a:cs typeface="B Koodak" panose="00000700000000000000" pitchFamily="2" charset="-78"/>
              </a:rPr>
              <a:t>به نگرش های مختلف، تعاريف مختلفی برای مطالعات اجتماعی وجود دارد</a:t>
            </a:r>
            <a:r>
              <a:rPr lang="fa-IR" sz="28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a:t>
            </a:r>
            <a:endParaRPr lang="en-US" sz="20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p:txBody>
      </p:sp>
      <p:sp>
        <p:nvSpPr>
          <p:cNvPr id="3" name="Rectangle 2">
            <a:extLst>
              <a:ext uri="{FF2B5EF4-FFF2-40B4-BE49-F238E27FC236}">
                <a16:creationId xmlns:a16="http://schemas.microsoft.com/office/drawing/2014/main" id="{4500A7AA-FA71-4684-A7A2-631366BF1E4E}"/>
              </a:ext>
            </a:extLst>
          </p:cNvPr>
          <p:cNvSpPr/>
          <p:nvPr/>
        </p:nvSpPr>
        <p:spPr>
          <a:xfrm>
            <a:off x="980560" y="1882456"/>
            <a:ext cx="9993085" cy="44830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R="6985" algn="r" rtl="1">
              <a:lnSpc>
                <a:spcPct val="107000"/>
              </a:lnSpc>
              <a:spcAft>
                <a:spcPts val="245"/>
              </a:spcAft>
            </a:pPr>
            <a:r>
              <a:rPr lang="fa-IR" sz="3200" dirty="0">
                <a:solidFill>
                  <a:srgbClr val="181717"/>
                </a:solidFill>
                <a:latin typeface="Calibri" panose="020F0502020204030204" pitchFamily="34" charset="0"/>
                <a:ea typeface="Calibri" panose="020F0502020204030204" pitchFamily="34" charset="0"/>
                <a:cs typeface="B Koodak" panose="00000700000000000000" pitchFamily="2" charset="-78"/>
              </a:rPr>
              <a:t>ــ برنامه ای است که جنبه های اساسی ميراث فرهنگی را انتقال می دهد (موضوع مدار</a:t>
            </a:r>
            <a:r>
              <a:rPr lang="fa-IR" sz="32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a:t>
            </a:r>
          </a:p>
          <a:p>
            <a:pPr marR="6985" algn="r" rtl="1">
              <a:lnSpc>
                <a:spcPct val="107000"/>
              </a:lnSpc>
              <a:spcAft>
                <a:spcPts val="245"/>
              </a:spcAft>
            </a:pPr>
            <a:endParaRPr lang="en-US" sz="32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algn="r" rtl="1"/>
            <a:r>
              <a:rPr lang="fa-IR" sz="3200" dirty="0">
                <a:solidFill>
                  <a:srgbClr val="181717"/>
                </a:solidFill>
                <a:ea typeface="Calibri" panose="020F0502020204030204" pitchFamily="34" charset="0"/>
                <a:cs typeface="B Koodak" panose="00000700000000000000" pitchFamily="2" charset="-78"/>
              </a:rPr>
              <a:t>ــ برنامه ای است که بر محتوا و روش های مطالعاتی برگرفته از تاريخ، علوم اجتماعی و رشته هايی علمی ديگر مبتنی است (موضوع مدار</a:t>
            </a:r>
            <a:r>
              <a:rPr lang="fa-IR" sz="3200" dirty="0" smtClean="0">
                <a:solidFill>
                  <a:srgbClr val="181717"/>
                </a:solidFill>
                <a:ea typeface="Calibri" panose="020F0502020204030204" pitchFamily="34" charset="0"/>
                <a:cs typeface="B Koodak" panose="00000700000000000000" pitchFamily="2" charset="-78"/>
              </a:rPr>
              <a:t>)؛</a:t>
            </a:r>
          </a:p>
          <a:p>
            <a:pPr algn="r" rtl="1"/>
            <a:endParaRPr lang="fa-IR" sz="3200" dirty="0" smtClean="0">
              <a:cs typeface="B Koodak" panose="00000700000000000000" pitchFamily="2" charset="-78"/>
            </a:endParaRPr>
          </a:p>
          <a:p>
            <a:pPr algn="r" rtl="1"/>
            <a:r>
              <a:rPr lang="fa-IR" sz="32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ــ توانايی </a:t>
            </a:r>
            <a:r>
              <a:rPr lang="fa-IR" sz="3200" dirty="0">
                <a:solidFill>
                  <a:srgbClr val="181717"/>
                </a:solidFill>
                <a:latin typeface="Calibri" panose="020F0502020204030204" pitchFamily="34" charset="0"/>
                <a:ea typeface="Calibri" panose="020F0502020204030204" pitchFamily="34" charset="0"/>
                <a:cs typeface="B Koodak" panose="00000700000000000000" pitchFamily="2" charset="-78"/>
              </a:rPr>
              <a:t>دانش آموزان را برای مشارکت در فعاليت های گروهی تقويت می کند (دانش آموز مدار).</a:t>
            </a:r>
            <a:endParaRPr lang="en-US" sz="24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L="333375" marR="46990" algn="ctr" rtl="1">
              <a:lnSpc>
                <a:spcPct val="107000"/>
              </a:lnSpc>
              <a:spcAft>
                <a:spcPts val="350"/>
              </a:spcAft>
            </a:pPr>
            <a:endParaRPr lang="en-US" dirty="0">
              <a:solidFill>
                <a:srgbClr val="181717"/>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327522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2)">
                                      <p:cBhvr>
                                        <p:cTn id="12" dur="1000"/>
                                        <p:tgtEl>
                                          <p:spTgt spid="3">
                                            <p:bg/>
                                          </p:spTgt>
                                        </p:tgtEl>
                                      </p:cBhvr>
                                    </p:animEffec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right)">
                                      <p:cBhvr>
                                        <p:cTn id="16" dur="500"/>
                                        <p:tgtEl>
                                          <p:spTgt spid="3">
                                            <p:txEl>
                                              <p:pRg st="0" end="0"/>
                                            </p:txEl>
                                          </p:spTgt>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right)">
                                      <p:cBhvr>
                                        <p:cTn id="20" dur="500"/>
                                        <p:tgtEl>
                                          <p:spTgt spid="3">
                                            <p:txEl>
                                              <p:pRg st="2" end="2"/>
                                            </p:txEl>
                                          </p:spTgt>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righ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allAtOnce"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723C14-C240-43EB-9EA0-EA79947796EC}"/>
              </a:ext>
            </a:extLst>
          </p:cNvPr>
          <p:cNvSpPr/>
          <p:nvPr/>
        </p:nvSpPr>
        <p:spPr>
          <a:xfrm>
            <a:off x="3619471" y="1201286"/>
            <a:ext cx="4909357" cy="685124"/>
          </a:xfrm>
          <a:prstGeom prst="rect">
            <a:avLst/>
          </a:prstGeom>
          <a:solidFill>
            <a:schemeClr val="accent1">
              <a:lumMod val="60000"/>
              <a:lumOff val="40000"/>
            </a:schemeClr>
          </a:solidFill>
        </p:spPr>
        <p:txBody>
          <a:bodyPr wrap="none">
            <a:spAutoFit/>
          </a:bodyPr>
          <a:lstStyle/>
          <a:p>
            <a:pPr marL="6985" indent="-6350" algn="r" rtl="1">
              <a:lnSpc>
                <a:spcPct val="107000"/>
              </a:lnSpc>
              <a:spcAft>
                <a:spcPts val="15"/>
              </a:spcAft>
            </a:pPr>
            <a:r>
              <a:rPr lang="fa-IR" sz="3600" b="1" dirty="0">
                <a:solidFill>
                  <a:srgbClr val="181717"/>
                </a:solidFill>
                <a:latin typeface="Calibri" panose="020F0502020204030204" pitchFamily="34" charset="0"/>
                <a:ea typeface="Calibri" panose="020F0502020204030204" pitchFamily="34" charset="0"/>
                <a:cs typeface="B Koodak" panose="00000700000000000000" pitchFamily="2" charset="-78"/>
              </a:rPr>
              <a:t>بازديد علمی و مطالعه ی ميدانی</a:t>
            </a:r>
            <a:endParaRPr lang="en-US" sz="3600" b="1" dirty="0">
              <a:solidFill>
                <a:srgbClr val="181717"/>
              </a:solidFill>
              <a:latin typeface="Calibri" panose="020F0502020204030204" pitchFamily="34" charset="0"/>
              <a:ea typeface="Calibri" panose="020F0502020204030204" pitchFamily="34" charset="0"/>
              <a:cs typeface="B Koodak" panose="00000700000000000000" pitchFamily="2" charset="-78"/>
            </a:endParaRPr>
          </a:p>
        </p:txBody>
      </p:sp>
      <p:sp>
        <p:nvSpPr>
          <p:cNvPr id="3" name="Rectangle 2">
            <a:extLst>
              <a:ext uri="{FF2B5EF4-FFF2-40B4-BE49-F238E27FC236}">
                <a16:creationId xmlns:a16="http://schemas.microsoft.com/office/drawing/2014/main" id="{DF21AF5E-9909-4504-A3C3-772CCA3B142B}"/>
              </a:ext>
            </a:extLst>
          </p:cNvPr>
          <p:cNvSpPr/>
          <p:nvPr/>
        </p:nvSpPr>
        <p:spPr>
          <a:xfrm>
            <a:off x="1336497" y="2809114"/>
            <a:ext cx="9475304" cy="144405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1270" marR="26035" indent="318770" algn="just" rtl="1">
              <a:lnSpc>
                <a:spcPct val="122000"/>
              </a:lnSpc>
              <a:spcAft>
                <a:spcPts val="15"/>
              </a:spcAft>
            </a:pPr>
            <a:r>
              <a:rPr lang="fa-IR" sz="2400" b="1" dirty="0">
                <a:solidFill>
                  <a:srgbClr val="181717"/>
                </a:solidFill>
                <a:latin typeface="Calibri" panose="020F0502020204030204" pitchFamily="34" charset="0"/>
                <a:ea typeface="Calibri" panose="020F0502020204030204" pitchFamily="34" charset="0"/>
                <a:cs typeface="B Koodak" panose="00000700000000000000" pitchFamily="2" charset="-78"/>
              </a:rPr>
              <a:t>بازديد علمی که مقدمه ای برای مطالعات ميدانی است، در واقع نوعی آموزش در محيط خارج از کلاس است که طّیّ آن، دانش آموزان با راهنمايی معلم برای نيل به اهداف برنامه ی درسی، فعاليت هايی را انجام می دهند.</a:t>
            </a:r>
            <a:endParaRPr lang="en-US" dirty="0">
              <a:solidFill>
                <a:srgbClr val="000000"/>
              </a:solidFill>
              <a:effectLst/>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337040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5628EB-07F8-4DD0-A744-13029ED8E324}"/>
              </a:ext>
            </a:extLst>
          </p:cNvPr>
          <p:cNvSpPr/>
          <p:nvPr/>
        </p:nvSpPr>
        <p:spPr>
          <a:xfrm>
            <a:off x="4293704" y="1490367"/>
            <a:ext cx="3207027" cy="1200329"/>
          </a:xfrm>
          <a:prstGeom prst="rect">
            <a:avLst/>
          </a:prstGeom>
        </p:spPr>
        <p:txBody>
          <a:bodyPr wrap="square">
            <a:spAutoFit/>
          </a:bodyPr>
          <a:lstStyle/>
          <a:p>
            <a:pPr algn="ctr"/>
            <a:r>
              <a:rPr lang="fa-IR" sz="3600" dirty="0">
                <a:effectLst/>
                <a:latin typeface="Arial" panose="020B0604020202020204" pitchFamily="34" charset="0"/>
                <a:cs typeface="B Jadid" panose="00000700000000000000" pitchFamily="2" charset="-78"/>
              </a:rPr>
              <a:t>فصل </a:t>
            </a:r>
            <a:r>
              <a:rPr lang="fa-IR" sz="3600" dirty="0" smtClean="0">
                <a:effectLst/>
                <a:latin typeface="Arial" panose="020B0604020202020204" pitchFamily="34" charset="0"/>
                <a:cs typeface="B Jadid" panose="00000700000000000000" pitchFamily="2" charset="-78"/>
              </a:rPr>
              <a:t>پنجم</a:t>
            </a:r>
            <a:endParaRPr lang="fa-IR" sz="3600" dirty="0">
              <a:effectLst/>
              <a:latin typeface="Arial" panose="020B0604020202020204" pitchFamily="34" charset="0"/>
              <a:cs typeface="B Jadid" panose="00000700000000000000" pitchFamily="2" charset="-78"/>
            </a:endParaRPr>
          </a:p>
          <a:p>
            <a:pPr algn="ctr"/>
            <a:endParaRPr lang="fa-IR" sz="3600" dirty="0">
              <a:effectLst/>
              <a:latin typeface="Arial" panose="020B0604020202020204" pitchFamily="34" charset="0"/>
              <a:cs typeface="B Jadid" panose="00000700000000000000" pitchFamily="2" charset="-78"/>
            </a:endParaRPr>
          </a:p>
        </p:txBody>
      </p:sp>
      <p:sp>
        <p:nvSpPr>
          <p:cNvPr id="3" name="Rectangle 2">
            <a:extLst>
              <a:ext uri="{FF2B5EF4-FFF2-40B4-BE49-F238E27FC236}">
                <a16:creationId xmlns:a16="http://schemas.microsoft.com/office/drawing/2014/main" id="{342282B8-5F49-44B0-8131-75F290A4F6FD}"/>
              </a:ext>
            </a:extLst>
          </p:cNvPr>
          <p:cNvSpPr/>
          <p:nvPr/>
        </p:nvSpPr>
        <p:spPr>
          <a:xfrm>
            <a:off x="1456792" y="3237694"/>
            <a:ext cx="8880850" cy="1200329"/>
          </a:xfrm>
          <a:prstGeom prst="rect">
            <a:avLst/>
          </a:prstGeom>
        </p:spPr>
        <p:txBody>
          <a:bodyPr wrap="square">
            <a:spAutoFit/>
          </a:bodyPr>
          <a:lstStyle/>
          <a:p>
            <a:pPr algn="ctr"/>
            <a:r>
              <a:rPr lang="fa-IR" sz="3600" b="1" dirty="0" smtClean="0">
                <a:solidFill>
                  <a:srgbClr val="FF0000"/>
                </a:solidFill>
                <a:latin typeface="Amuzeh-New-Bold"/>
                <a:cs typeface="B Jadid" panose="00000700000000000000" pitchFamily="2" charset="-78"/>
              </a:rPr>
              <a:t>ملاحضاتی پیرامون </a:t>
            </a:r>
          </a:p>
          <a:p>
            <a:pPr algn="ctr"/>
            <a:r>
              <a:rPr lang="fa-IR" sz="3600" b="1" dirty="0" smtClean="0">
                <a:solidFill>
                  <a:srgbClr val="FF0000"/>
                </a:solidFill>
                <a:latin typeface="Amuzeh-New-Bold"/>
                <a:cs typeface="B Jadid" panose="00000700000000000000" pitchFamily="2" charset="-78"/>
              </a:rPr>
              <a:t>آموزش جغرافیا، تاریخ و مدنی</a:t>
            </a:r>
          </a:p>
        </p:txBody>
      </p:sp>
    </p:spTree>
    <p:extLst>
      <p:ext uri="{BB962C8B-B14F-4D97-AF65-F5344CB8AC3E}">
        <p14:creationId xmlns:p14="http://schemas.microsoft.com/office/powerpoint/2010/main" val="229268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80">
                                          <p:stCondLst>
                                            <p:cond delay="0"/>
                                          </p:stCondLst>
                                        </p:cTn>
                                        <p:tgtEl>
                                          <p:spTgt spid="3"/>
                                        </p:tgtEl>
                                      </p:cBhvr>
                                    </p:animEffect>
                                    <p:anim calcmode="lin" valueType="num">
                                      <p:cBhvr>
                                        <p:cTn id="1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6" dur="26">
                                          <p:stCondLst>
                                            <p:cond delay="650"/>
                                          </p:stCondLst>
                                        </p:cTn>
                                        <p:tgtEl>
                                          <p:spTgt spid="3"/>
                                        </p:tgtEl>
                                      </p:cBhvr>
                                      <p:to x="100000" y="60000"/>
                                    </p:animScale>
                                    <p:animScale>
                                      <p:cBhvr>
                                        <p:cTn id="17" dur="166" decel="50000">
                                          <p:stCondLst>
                                            <p:cond delay="676"/>
                                          </p:stCondLst>
                                        </p:cTn>
                                        <p:tgtEl>
                                          <p:spTgt spid="3"/>
                                        </p:tgtEl>
                                      </p:cBhvr>
                                      <p:to x="100000" y="100000"/>
                                    </p:animScale>
                                    <p:animScale>
                                      <p:cBhvr>
                                        <p:cTn id="18" dur="26">
                                          <p:stCondLst>
                                            <p:cond delay="1312"/>
                                          </p:stCondLst>
                                        </p:cTn>
                                        <p:tgtEl>
                                          <p:spTgt spid="3"/>
                                        </p:tgtEl>
                                      </p:cBhvr>
                                      <p:to x="100000" y="80000"/>
                                    </p:animScale>
                                    <p:animScale>
                                      <p:cBhvr>
                                        <p:cTn id="19" dur="166" decel="50000">
                                          <p:stCondLst>
                                            <p:cond delay="1338"/>
                                          </p:stCondLst>
                                        </p:cTn>
                                        <p:tgtEl>
                                          <p:spTgt spid="3"/>
                                        </p:tgtEl>
                                      </p:cBhvr>
                                      <p:to x="100000" y="100000"/>
                                    </p:animScale>
                                    <p:animScale>
                                      <p:cBhvr>
                                        <p:cTn id="20" dur="26">
                                          <p:stCondLst>
                                            <p:cond delay="1642"/>
                                          </p:stCondLst>
                                        </p:cTn>
                                        <p:tgtEl>
                                          <p:spTgt spid="3"/>
                                        </p:tgtEl>
                                      </p:cBhvr>
                                      <p:to x="100000" y="90000"/>
                                    </p:animScale>
                                    <p:animScale>
                                      <p:cBhvr>
                                        <p:cTn id="21" dur="166" decel="50000">
                                          <p:stCondLst>
                                            <p:cond delay="1668"/>
                                          </p:stCondLst>
                                        </p:cTn>
                                        <p:tgtEl>
                                          <p:spTgt spid="3"/>
                                        </p:tgtEl>
                                      </p:cBhvr>
                                      <p:to x="100000" y="100000"/>
                                    </p:animScale>
                                    <p:animScale>
                                      <p:cBhvr>
                                        <p:cTn id="22" dur="26">
                                          <p:stCondLst>
                                            <p:cond delay="1808"/>
                                          </p:stCondLst>
                                        </p:cTn>
                                        <p:tgtEl>
                                          <p:spTgt spid="3"/>
                                        </p:tgtEl>
                                      </p:cBhvr>
                                      <p:to x="100000" y="95000"/>
                                    </p:animScale>
                                    <p:animScale>
                                      <p:cBhvr>
                                        <p:cTn id="2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6F2F23-4D3D-4904-BFB9-7091C4C7CBF5}"/>
              </a:ext>
            </a:extLst>
          </p:cNvPr>
          <p:cNvSpPr/>
          <p:nvPr/>
        </p:nvSpPr>
        <p:spPr>
          <a:xfrm>
            <a:off x="3720773" y="1227791"/>
            <a:ext cx="4538423" cy="592726"/>
          </a:xfrm>
          <a:prstGeom prst="rect">
            <a:avLst/>
          </a:prstGeom>
          <a:solidFill>
            <a:schemeClr val="accent5">
              <a:lumMod val="40000"/>
              <a:lumOff val="60000"/>
            </a:schemeClr>
          </a:solidFill>
        </p:spPr>
        <p:txBody>
          <a:bodyPr wrap="none">
            <a:spAutoFit/>
          </a:bodyPr>
          <a:lstStyle/>
          <a:p>
            <a:pPr marL="10160" marR="24765" indent="-6350" algn="ctr" rtl="1">
              <a:lnSpc>
                <a:spcPct val="107000"/>
              </a:lnSpc>
              <a:spcAft>
                <a:spcPts val="1720"/>
              </a:spcAft>
            </a:pPr>
            <a:r>
              <a:rPr lang="fa-IR" sz="3200" b="1" kern="0" dirty="0">
                <a:solidFill>
                  <a:srgbClr val="FF0000"/>
                </a:solidFill>
                <a:latin typeface="Calibri" panose="020F0502020204030204" pitchFamily="34" charset="0"/>
                <a:ea typeface="Calibri" panose="020F0502020204030204" pitchFamily="34" charset="0"/>
              </a:rPr>
              <a:t>اهميت و ضرورت آموزش تاريخ</a:t>
            </a:r>
            <a:endParaRPr lang="en-US" sz="3200" b="1" kern="0" dirty="0">
              <a:solidFill>
                <a:srgbClr val="FF0000"/>
              </a:solidFill>
              <a:latin typeface="Calibri" panose="020F05020202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D0AAB1DE-CD8D-432A-AD43-DBC9940C6C06}"/>
              </a:ext>
            </a:extLst>
          </p:cNvPr>
          <p:cNvSpPr/>
          <p:nvPr/>
        </p:nvSpPr>
        <p:spPr>
          <a:xfrm>
            <a:off x="2299344" y="2767154"/>
            <a:ext cx="7381279" cy="2771271"/>
          </a:xfrm>
          <a:prstGeom prst="rect">
            <a:avLst/>
          </a:prstGeom>
          <a:solidFill>
            <a:srgbClr val="00B050"/>
          </a:solidFill>
        </p:spPr>
        <p:txBody>
          <a:bodyPr wrap="square">
            <a:spAutoFit/>
          </a:bodyPr>
          <a:lstStyle/>
          <a:p>
            <a:pPr marL="571500" indent="-571500" algn="r" rtl="1">
              <a:lnSpc>
                <a:spcPct val="107000"/>
              </a:lnSpc>
              <a:spcAft>
                <a:spcPts val="800"/>
              </a:spcAft>
              <a:buFont typeface="Wingdings" panose="05000000000000000000" pitchFamily="2" charset="2"/>
              <a:buChar char="ü"/>
            </a:pPr>
            <a:r>
              <a:rPr lang="fa-IR" sz="3600" b="1" dirty="0">
                <a:solidFill>
                  <a:srgbClr val="181717"/>
                </a:solidFill>
                <a:latin typeface="Calibri" panose="020F0502020204030204" pitchFamily="34" charset="0"/>
                <a:ea typeface="Calibri" panose="020F0502020204030204" pitchFamily="34" charset="0"/>
                <a:cs typeface="B Koodak" panose="00000700000000000000" pitchFamily="2" charset="-78"/>
              </a:rPr>
              <a:t>نقش تربيتی و هدايتی </a:t>
            </a:r>
            <a:r>
              <a:rPr lang="fa-IR" sz="36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تاريخ</a:t>
            </a:r>
            <a:endParaRPr lang="en-US" sz="28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L="571500" indent="-571500" algn="r" rtl="1">
              <a:lnSpc>
                <a:spcPct val="107000"/>
              </a:lnSpc>
              <a:spcAft>
                <a:spcPts val="800"/>
              </a:spcAft>
              <a:buFont typeface="Wingdings" panose="05000000000000000000" pitchFamily="2" charset="2"/>
              <a:buChar char="ü"/>
            </a:pPr>
            <a:r>
              <a:rPr lang="fa-IR" sz="3600" b="1" dirty="0">
                <a:solidFill>
                  <a:srgbClr val="181717"/>
                </a:solidFill>
                <a:latin typeface="Calibri" panose="020F0502020204030204" pitchFamily="34" charset="0"/>
                <a:ea typeface="Calibri" panose="020F0502020204030204" pitchFamily="34" charset="0"/>
                <a:cs typeface="B Koodak" panose="00000700000000000000" pitchFamily="2" charset="-78"/>
              </a:rPr>
              <a:t>تکوين و تقويت هويت </a:t>
            </a:r>
            <a:r>
              <a:rPr lang="fa-IR" sz="36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ملی</a:t>
            </a:r>
            <a:endParaRPr lang="en-US" sz="28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L="571500" indent="-571500" algn="r" rtl="1">
              <a:lnSpc>
                <a:spcPct val="107000"/>
              </a:lnSpc>
              <a:spcAft>
                <a:spcPts val="800"/>
              </a:spcAft>
              <a:buFont typeface="Wingdings" panose="05000000000000000000" pitchFamily="2" charset="2"/>
              <a:buChar char="ü"/>
            </a:pPr>
            <a:r>
              <a:rPr lang="fa-IR" sz="3600" b="1" dirty="0">
                <a:solidFill>
                  <a:srgbClr val="181717"/>
                </a:solidFill>
                <a:latin typeface="Calibri" panose="020F0502020204030204" pitchFamily="34" charset="0"/>
                <a:ea typeface="Calibri" panose="020F0502020204030204" pitchFamily="34" charset="0"/>
                <a:cs typeface="B Koodak" panose="00000700000000000000" pitchFamily="2" charset="-78"/>
              </a:rPr>
              <a:t>پيش بينی آينده وگسترش افق ديد </a:t>
            </a:r>
            <a:r>
              <a:rPr lang="fa-IR" sz="36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انسان</a:t>
            </a:r>
            <a:r>
              <a:rPr lang="fa-IR" sz="36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 </a:t>
            </a:r>
            <a:endParaRPr lang="en-US" sz="28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L="571500" indent="-571500" algn="r" rtl="1">
              <a:lnSpc>
                <a:spcPct val="107000"/>
              </a:lnSpc>
              <a:spcAft>
                <a:spcPts val="800"/>
              </a:spcAft>
              <a:buFont typeface="Wingdings" panose="05000000000000000000" pitchFamily="2" charset="2"/>
              <a:buChar char="ü"/>
            </a:pPr>
            <a:r>
              <a:rPr lang="fa-IR" sz="3600" b="1" dirty="0">
                <a:solidFill>
                  <a:srgbClr val="181717"/>
                </a:solidFill>
                <a:latin typeface="Calibri" panose="020F0502020204030204" pitchFamily="34" charset="0"/>
                <a:ea typeface="Calibri" panose="020F0502020204030204" pitchFamily="34" charset="0"/>
                <a:cs typeface="B Koodak" panose="00000700000000000000" pitchFamily="2" charset="-78"/>
              </a:rPr>
              <a:t>حفظ ميراث </a:t>
            </a:r>
            <a:r>
              <a:rPr lang="fa-IR" sz="36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فرهنگی </a:t>
            </a:r>
            <a:endParaRPr lang="en-US" sz="2800" dirty="0">
              <a:solidFill>
                <a:srgbClr val="000000"/>
              </a:solidFill>
              <a:effectLst/>
              <a:latin typeface="Calibri" panose="020F0502020204030204" pitchFamily="34" charset="0"/>
              <a:ea typeface="Calibri" panose="020F0502020204030204" pitchFamily="34" charset="0"/>
              <a:cs typeface="B Koodak" panose="00000700000000000000" pitchFamily="2" charset="-78"/>
            </a:endParaRPr>
          </a:p>
        </p:txBody>
      </p:sp>
      <p:grpSp>
        <p:nvGrpSpPr>
          <p:cNvPr id="5" name="Group 4">
            <a:extLst>
              <a:ext uri="{FF2B5EF4-FFF2-40B4-BE49-F238E27FC236}">
                <a16:creationId xmlns:a16="http://schemas.microsoft.com/office/drawing/2014/main" id="{550D55C9-1BEF-4A1D-818C-9671E67CB3BD}"/>
              </a:ext>
            </a:extLst>
          </p:cNvPr>
          <p:cNvGrpSpPr/>
          <p:nvPr/>
        </p:nvGrpSpPr>
        <p:grpSpPr>
          <a:xfrm>
            <a:off x="0" y="0"/>
            <a:ext cx="59055" cy="59055"/>
            <a:chOff x="0" y="0"/>
            <a:chExt cx="59296" cy="59296"/>
          </a:xfrm>
        </p:grpSpPr>
        <p:sp>
          <p:nvSpPr>
            <p:cNvPr id="6" name="Shape 98321">
              <a:extLst>
                <a:ext uri="{FF2B5EF4-FFF2-40B4-BE49-F238E27FC236}">
                  <a16:creationId xmlns:a16="http://schemas.microsoft.com/office/drawing/2014/main" id="{5E01A254-04D2-444E-898D-AC7595A8F35B}"/>
                </a:ext>
              </a:extLst>
            </p:cNvPr>
            <p:cNvSpPr/>
            <p:nvPr/>
          </p:nvSpPr>
          <p:spPr>
            <a:xfrm>
              <a:off x="0" y="0"/>
              <a:ext cx="59296" cy="59296"/>
            </a:xfrm>
            <a:custGeom>
              <a:avLst/>
              <a:gdLst/>
              <a:ahLst/>
              <a:cxnLst/>
              <a:rect l="0" t="0" r="0" b="0"/>
              <a:pathLst>
                <a:path w="59296" h="59296">
                  <a:moveTo>
                    <a:pt x="29654" y="0"/>
                  </a:moveTo>
                  <a:cubicBezTo>
                    <a:pt x="46025" y="0"/>
                    <a:pt x="59296" y="13271"/>
                    <a:pt x="59296" y="29642"/>
                  </a:cubicBezTo>
                  <a:cubicBezTo>
                    <a:pt x="59296" y="46025"/>
                    <a:pt x="46025" y="59296"/>
                    <a:pt x="29654" y="59296"/>
                  </a:cubicBezTo>
                  <a:cubicBezTo>
                    <a:pt x="13271" y="59296"/>
                    <a:pt x="0" y="46025"/>
                    <a:pt x="0" y="29642"/>
                  </a:cubicBezTo>
                  <a:cubicBezTo>
                    <a:pt x="0" y="13271"/>
                    <a:pt x="13271" y="0"/>
                    <a:pt x="29654"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fa-IR"/>
            </a:p>
          </p:txBody>
        </p:sp>
        <p:sp>
          <p:nvSpPr>
            <p:cNvPr id="7" name="Shape 98322">
              <a:extLst>
                <a:ext uri="{FF2B5EF4-FFF2-40B4-BE49-F238E27FC236}">
                  <a16:creationId xmlns:a16="http://schemas.microsoft.com/office/drawing/2014/main" id="{FEFBF8D2-EDAD-4C53-ACAA-B22ACBA1569D}"/>
                </a:ext>
              </a:extLst>
            </p:cNvPr>
            <p:cNvSpPr/>
            <p:nvPr/>
          </p:nvSpPr>
          <p:spPr>
            <a:xfrm>
              <a:off x="0" y="0"/>
              <a:ext cx="59296" cy="59296"/>
            </a:xfrm>
            <a:custGeom>
              <a:avLst/>
              <a:gdLst/>
              <a:ahLst/>
              <a:cxnLst/>
              <a:rect l="0" t="0" r="0" b="0"/>
              <a:pathLst>
                <a:path w="59296" h="59296">
                  <a:moveTo>
                    <a:pt x="29654" y="59296"/>
                  </a:moveTo>
                  <a:cubicBezTo>
                    <a:pt x="46025" y="59296"/>
                    <a:pt x="59296" y="46025"/>
                    <a:pt x="59296" y="29642"/>
                  </a:cubicBezTo>
                  <a:cubicBezTo>
                    <a:pt x="59296" y="13271"/>
                    <a:pt x="46025" y="0"/>
                    <a:pt x="29654" y="0"/>
                  </a:cubicBezTo>
                  <a:cubicBezTo>
                    <a:pt x="13271" y="0"/>
                    <a:pt x="0" y="13271"/>
                    <a:pt x="0" y="29642"/>
                  </a:cubicBezTo>
                  <a:cubicBezTo>
                    <a:pt x="0" y="46025"/>
                    <a:pt x="13271" y="59296"/>
                    <a:pt x="29654" y="59296"/>
                  </a:cubicBezTo>
                  <a:close/>
                </a:path>
              </a:pathLst>
            </a:custGeom>
            <a:ln w="12700" cap="flat">
              <a:miter lim="100000"/>
            </a:ln>
          </p:spPr>
          <p:style>
            <a:lnRef idx="1">
              <a:srgbClr val="181717"/>
            </a:lnRef>
            <a:fillRef idx="0">
              <a:srgbClr val="000000">
                <a:alpha val="0"/>
              </a:srgbClr>
            </a:fillRef>
            <a:effectRef idx="0">
              <a:scrgbClr r="0" g="0" b="0"/>
            </a:effectRef>
            <a:fontRef idx="none"/>
          </p:style>
          <p:txBody>
            <a:bodyPr/>
            <a:lstStyle/>
            <a:p>
              <a:endParaRPr lang="fa-IR"/>
            </a:p>
          </p:txBody>
        </p:sp>
      </p:grpSp>
      <p:grpSp>
        <p:nvGrpSpPr>
          <p:cNvPr id="8" name="Group 7">
            <a:extLst>
              <a:ext uri="{FF2B5EF4-FFF2-40B4-BE49-F238E27FC236}">
                <a16:creationId xmlns:a16="http://schemas.microsoft.com/office/drawing/2014/main" id="{70997461-AEBF-4235-96A8-5DD1A5A1015D}"/>
              </a:ext>
            </a:extLst>
          </p:cNvPr>
          <p:cNvGrpSpPr/>
          <p:nvPr/>
        </p:nvGrpSpPr>
        <p:grpSpPr>
          <a:xfrm>
            <a:off x="0" y="0"/>
            <a:ext cx="59055" cy="59055"/>
            <a:chOff x="0" y="0"/>
            <a:chExt cx="59296" cy="59284"/>
          </a:xfrm>
        </p:grpSpPr>
        <p:sp>
          <p:nvSpPr>
            <p:cNvPr id="9" name="Shape 98442">
              <a:extLst>
                <a:ext uri="{FF2B5EF4-FFF2-40B4-BE49-F238E27FC236}">
                  <a16:creationId xmlns:a16="http://schemas.microsoft.com/office/drawing/2014/main" id="{239AC0C6-A416-4C9D-9368-D33E1658BD89}"/>
                </a:ext>
              </a:extLst>
            </p:cNvPr>
            <p:cNvSpPr/>
            <p:nvPr/>
          </p:nvSpPr>
          <p:spPr>
            <a:xfrm>
              <a:off x="0" y="0"/>
              <a:ext cx="59296" cy="59284"/>
            </a:xfrm>
            <a:custGeom>
              <a:avLst/>
              <a:gdLst/>
              <a:ahLst/>
              <a:cxnLst/>
              <a:rect l="0" t="0" r="0" b="0"/>
              <a:pathLst>
                <a:path w="59296" h="59284">
                  <a:moveTo>
                    <a:pt x="29654" y="0"/>
                  </a:moveTo>
                  <a:cubicBezTo>
                    <a:pt x="46025" y="0"/>
                    <a:pt x="59296" y="13259"/>
                    <a:pt x="59296" y="29629"/>
                  </a:cubicBezTo>
                  <a:cubicBezTo>
                    <a:pt x="59296" y="46012"/>
                    <a:pt x="46025" y="59284"/>
                    <a:pt x="29654" y="59284"/>
                  </a:cubicBezTo>
                  <a:cubicBezTo>
                    <a:pt x="13271" y="59284"/>
                    <a:pt x="0" y="46012"/>
                    <a:pt x="0" y="29629"/>
                  </a:cubicBezTo>
                  <a:cubicBezTo>
                    <a:pt x="0" y="13259"/>
                    <a:pt x="13271" y="0"/>
                    <a:pt x="29654"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fa-IR"/>
            </a:p>
          </p:txBody>
        </p:sp>
        <p:sp>
          <p:nvSpPr>
            <p:cNvPr id="10" name="Shape 98443">
              <a:extLst>
                <a:ext uri="{FF2B5EF4-FFF2-40B4-BE49-F238E27FC236}">
                  <a16:creationId xmlns:a16="http://schemas.microsoft.com/office/drawing/2014/main" id="{16ECF3F3-B472-42B7-B976-89DFFC6FF654}"/>
                </a:ext>
              </a:extLst>
            </p:cNvPr>
            <p:cNvSpPr/>
            <p:nvPr/>
          </p:nvSpPr>
          <p:spPr>
            <a:xfrm>
              <a:off x="0" y="0"/>
              <a:ext cx="59296" cy="59284"/>
            </a:xfrm>
            <a:custGeom>
              <a:avLst/>
              <a:gdLst/>
              <a:ahLst/>
              <a:cxnLst/>
              <a:rect l="0" t="0" r="0" b="0"/>
              <a:pathLst>
                <a:path w="59296" h="59284">
                  <a:moveTo>
                    <a:pt x="29654" y="59284"/>
                  </a:moveTo>
                  <a:cubicBezTo>
                    <a:pt x="46025" y="59284"/>
                    <a:pt x="59296" y="46012"/>
                    <a:pt x="59296" y="29629"/>
                  </a:cubicBezTo>
                  <a:cubicBezTo>
                    <a:pt x="59296" y="13259"/>
                    <a:pt x="46025" y="0"/>
                    <a:pt x="29654" y="0"/>
                  </a:cubicBezTo>
                  <a:cubicBezTo>
                    <a:pt x="13271" y="0"/>
                    <a:pt x="0" y="13259"/>
                    <a:pt x="0" y="29629"/>
                  </a:cubicBezTo>
                  <a:cubicBezTo>
                    <a:pt x="0" y="46012"/>
                    <a:pt x="13271" y="59284"/>
                    <a:pt x="29654" y="59284"/>
                  </a:cubicBezTo>
                  <a:close/>
                </a:path>
              </a:pathLst>
            </a:custGeom>
            <a:ln w="12700" cap="flat">
              <a:miter lim="100000"/>
            </a:ln>
          </p:spPr>
          <p:style>
            <a:lnRef idx="1">
              <a:srgbClr val="181717"/>
            </a:lnRef>
            <a:fillRef idx="0">
              <a:srgbClr val="000000">
                <a:alpha val="0"/>
              </a:srgbClr>
            </a:fillRef>
            <a:effectRef idx="0">
              <a:scrgbClr r="0" g="0" b="0"/>
            </a:effectRef>
            <a:fontRef idx="none"/>
          </p:style>
          <p:txBody>
            <a:bodyPr/>
            <a:lstStyle/>
            <a:p>
              <a:endParaRPr lang="fa-IR"/>
            </a:p>
          </p:txBody>
        </p:sp>
      </p:grpSp>
    </p:spTree>
    <p:extLst>
      <p:ext uri="{BB962C8B-B14F-4D97-AF65-F5344CB8AC3E}">
        <p14:creationId xmlns:p14="http://schemas.microsoft.com/office/powerpoint/2010/main" val="127688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EFA700F-3254-4E06-8086-B07D86FC83FF}"/>
              </a:ext>
            </a:extLst>
          </p:cNvPr>
          <p:cNvGrpSpPr/>
          <p:nvPr/>
        </p:nvGrpSpPr>
        <p:grpSpPr>
          <a:xfrm>
            <a:off x="6891131" y="1026235"/>
            <a:ext cx="45719" cy="53237"/>
            <a:chOff x="0" y="0"/>
            <a:chExt cx="59296" cy="59296"/>
          </a:xfrm>
        </p:grpSpPr>
        <p:sp>
          <p:nvSpPr>
            <p:cNvPr id="3" name="Shape 98321">
              <a:extLst>
                <a:ext uri="{FF2B5EF4-FFF2-40B4-BE49-F238E27FC236}">
                  <a16:creationId xmlns:a16="http://schemas.microsoft.com/office/drawing/2014/main" id="{8EFC80E6-99D1-4403-9090-BA270A4EAA58}"/>
                </a:ext>
              </a:extLst>
            </p:cNvPr>
            <p:cNvSpPr/>
            <p:nvPr/>
          </p:nvSpPr>
          <p:spPr>
            <a:xfrm>
              <a:off x="0" y="0"/>
              <a:ext cx="59296" cy="59296"/>
            </a:xfrm>
            <a:custGeom>
              <a:avLst/>
              <a:gdLst/>
              <a:ahLst/>
              <a:cxnLst/>
              <a:rect l="0" t="0" r="0" b="0"/>
              <a:pathLst>
                <a:path w="59296" h="59296">
                  <a:moveTo>
                    <a:pt x="29654" y="0"/>
                  </a:moveTo>
                  <a:cubicBezTo>
                    <a:pt x="46025" y="0"/>
                    <a:pt x="59296" y="13271"/>
                    <a:pt x="59296" y="29642"/>
                  </a:cubicBezTo>
                  <a:cubicBezTo>
                    <a:pt x="59296" y="46025"/>
                    <a:pt x="46025" y="59296"/>
                    <a:pt x="29654" y="59296"/>
                  </a:cubicBezTo>
                  <a:cubicBezTo>
                    <a:pt x="13271" y="59296"/>
                    <a:pt x="0" y="46025"/>
                    <a:pt x="0" y="29642"/>
                  </a:cubicBezTo>
                  <a:cubicBezTo>
                    <a:pt x="0" y="13271"/>
                    <a:pt x="13271" y="0"/>
                    <a:pt x="29654" y="0"/>
                  </a:cubicBezTo>
                  <a:close/>
                </a:path>
              </a:pathLst>
            </a:custGeom>
            <a:ln/>
          </p:spPr>
          <p:style>
            <a:lnRef idx="0">
              <a:schemeClr val="accent6"/>
            </a:lnRef>
            <a:fillRef idx="3">
              <a:schemeClr val="accent6"/>
            </a:fillRef>
            <a:effectRef idx="3">
              <a:schemeClr val="accent6"/>
            </a:effectRef>
            <a:fontRef idx="minor">
              <a:schemeClr val="lt1"/>
            </a:fontRef>
          </p:style>
          <p:txBody>
            <a:bodyPr/>
            <a:lstStyle/>
            <a:p>
              <a:pPr algn="r" rtl="1"/>
              <a:endParaRPr lang="fa-IR" sz="2400">
                <a:cs typeface="B Koodak" panose="00000700000000000000" pitchFamily="2" charset="-78"/>
              </a:endParaRPr>
            </a:p>
          </p:txBody>
        </p:sp>
        <p:sp>
          <p:nvSpPr>
            <p:cNvPr id="4" name="Shape 98322">
              <a:extLst>
                <a:ext uri="{FF2B5EF4-FFF2-40B4-BE49-F238E27FC236}">
                  <a16:creationId xmlns:a16="http://schemas.microsoft.com/office/drawing/2014/main" id="{C60FDE82-B788-47EE-9EFB-E77FE09E70D0}"/>
                </a:ext>
              </a:extLst>
            </p:cNvPr>
            <p:cNvSpPr/>
            <p:nvPr/>
          </p:nvSpPr>
          <p:spPr>
            <a:xfrm>
              <a:off x="0" y="0"/>
              <a:ext cx="59296" cy="59296"/>
            </a:xfrm>
            <a:custGeom>
              <a:avLst/>
              <a:gdLst/>
              <a:ahLst/>
              <a:cxnLst/>
              <a:rect l="0" t="0" r="0" b="0"/>
              <a:pathLst>
                <a:path w="59296" h="59296">
                  <a:moveTo>
                    <a:pt x="29654" y="59296"/>
                  </a:moveTo>
                  <a:cubicBezTo>
                    <a:pt x="46025" y="59296"/>
                    <a:pt x="59296" y="46025"/>
                    <a:pt x="59296" y="29642"/>
                  </a:cubicBezTo>
                  <a:cubicBezTo>
                    <a:pt x="59296" y="13271"/>
                    <a:pt x="46025" y="0"/>
                    <a:pt x="29654" y="0"/>
                  </a:cubicBezTo>
                  <a:cubicBezTo>
                    <a:pt x="13271" y="0"/>
                    <a:pt x="0" y="13271"/>
                    <a:pt x="0" y="29642"/>
                  </a:cubicBezTo>
                  <a:cubicBezTo>
                    <a:pt x="0" y="46025"/>
                    <a:pt x="13271" y="59296"/>
                    <a:pt x="29654" y="59296"/>
                  </a:cubicBezTo>
                  <a:close/>
                </a:path>
              </a:pathLst>
            </a:custGeom>
            <a:ln/>
          </p:spPr>
          <p:style>
            <a:lnRef idx="0">
              <a:schemeClr val="accent6"/>
            </a:lnRef>
            <a:fillRef idx="3">
              <a:schemeClr val="accent6"/>
            </a:fillRef>
            <a:effectRef idx="3">
              <a:schemeClr val="accent6"/>
            </a:effectRef>
            <a:fontRef idx="minor">
              <a:schemeClr val="lt1"/>
            </a:fontRef>
          </p:style>
          <p:txBody>
            <a:bodyPr/>
            <a:lstStyle/>
            <a:p>
              <a:pPr algn="r" rtl="1"/>
              <a:endParaRPr lang="fa-IR" sz="2400">
                <a:cs typeface="B Koodak" panose="00000700000000000000" pitchFamily="2" charset="-78"/>
              </a:endParaRPr>
            </a:p>
          </p:txBody>
        </p:sp>
      </p:grpSp>
      <p:grpSp>
        <p:nvGrpSpPr>
          <p:cNvPr id="5" name="Group 4">
            <a:extLst>
              <a:ext uri="{FF2B5EF4-FFF2-40B4-BE49-F238E27FC236}">
                <a16:creationId xmlns:a16="http://schemas.microsoft.com/office/drawing/2014/main" id="{573983FB-B268-464B-A181-B01D0338D435}"/>
              </a:ext>
            </a:extLst>
          </p:cNvPr>
          <p:cNvGrpSpPr/>
          <p:nvPr/>
        </p:nvGrpSpPr>
        <p:grpSpPr>
          <a:xfrm>
            <a:off x="6891131" y="1026235"/>
            <a:ext cx="45719" cy="53237"/>
            <a:chOff x="0" y="0"/>
            <a:chExt cx="59296" cy="59284"/>
          </a:xfrm>
        </p:grpSpPr>
        <p:sp>
          <p:nvSpPr>
            <p:cNvPr id="6" name="Shape 98442">
              <a:extLst>
                <a:ext uri="{FF2B5EF4-FFF2-40B4-BE49-F238E27FC236}">
                  <a16:creationId xmlns:a16="http://schemas.microsoft.com/office/drawing/2014/main" id="{3CD0B304-FE94-4650-ABFC-74E9E2C89FD9}"/>
                </a:ext>
              </a:extLst>
            </p:cNvPr>
            <p:cNvSpPr/>
            <p:nvPr/>
          </p:nvSpPr>
          <p:spPr>
            <a:xfrm>
              <a:off x="0" y="0"/>
              <a:ext cx="59296" cy="59284"/>
            </a:xfrm>
            <a:custGeom>
              <a:avLst/>
              <a:gdLst/>
              <a:ahLst/>
              <a:cxnLst/>
              <a:rect l="0" t="0" r="0" b="0"/>
              <a:pathLst>
                <a:path w="59296" h="59284">
                  <a:moveTo>
                    <a:pt x="29654" y="0"/>
                  </a:moveTo>
                  <a:cubicBezTo>
                    <a:pt x="46025" y="0"/>
                    <a:pt x="59296" y="13259"/>
                    <a:pt x="59296" y="29629"/>
                  </a:cubicBezTo>
                  <a:cubicBezTo>
                    <a:pt x="59296" y="46012"/>
                    <a:pt x="46025" y="59284"/>
                    <a:pt x="29654" y="59284"/>
                  </a:cubicBezTo>
                  <a:cubicBezTo>
                    <a:pt x="13271" y="59284"/>
                    <a:pt x="0" y="46012"/>
                    <a:pt x="0" y="29629"/>
                  </a:cubicBezTo>
                  <a:cubicBezTo>
                    <a:pt x="0" y="13259"/>
                    <a:pt x="13271" y="0"/>
                    <a:pt x="29654" y="0"/>
                  </a:cubicBezTo>
                  <a:close/>
                </a:path>
              </a:pathLst>
            </a:custGeom>
            <a:ln/>
          </p:spPr>
          <p:style>
            <a:lnRef idx="0">
              <a:schemeClr val="accent6"/>
            </a:lnRef>
            <a:fillRef idx="3">
              <a:schemeClr val="accent6"/>
            </a:fillRef>
            <a:effectRef idx="3">
              <a:schemeClr val="accent6"/>
            </a:effectRef>
            <a:fontRef idx="minor">
              <a:schemeClr val="lt1"/>
            </a:fontRef>
          </p:style>
          <p:txBody>
            <a:bodyPr/>
            <a:lstStyle/>
            <a:p>
              <a:pPr algn="r" rtl="1"/>
              <a:endParaRPr lang="fa-IR" sz="2400">
                <a:cs typeface="B Koodak" panose="00000700000000000000" pitchFamily="2" charset="-78"/>
              </a:endParaRPr>
            </a:p>
          </p:txBody>
        </p:sp>
        <p:sp>
          <p:nvSpPr>
            <p:cNvPr id="7" name="Shape 98443">
              <a:extLst>
                <a:ext uri="{FF2B5EF4-FFF2-40B4-BE49-F238E27FC236}">
                  <a16:creationId xmlns:a16="http://schemas.microsoft.com/office/drawing/2014/main" id="{F6129F58-6F01-44D0-A3DB-BFC4722301E0}"/>
                </a:ext>
              </a:extLst>
            </p:cNvPr>
            <p:cNvSpPr/>
            <p:nvPr/>
          </p:nvSpPr>
          <p:spPr>
            <a:xfrm>
              <a:off x="0" y="0"/>
              <a:ext cx="59296" cy="59284"/>
            </a:xfrm>
            <a:custGeom>
              <a:avLst/>
              <a:gdLst/>
              <a:ahLst/>
              <a:cxnLst/>
              <a:rect l="0" t="0" r="0" b="0"/>
              <a:pathLst>
                <a:path w="59296" h="59284">
                  <a:moveTo>
                    <a:pt x="29654" y="59284"/>
                  </a:moveTo>
                  <a:cubicBezTo>
                    <a:pt x="46025" y="59284"/>
                    <a:pt x="59296" y="46012"/>
                    <a:pt x="59296" y="29629"/>
                  </a:cubicBezTo>
                  <a:cubicBezTo>
                    <a:pt x="59296" y="13259"/>
                    <a:pt x="46025" y="0"/>
                    <a:pt x="29654" y="0"/>
                  </a:cubicBezTo>
                  <a:cubicBezTo>
                    <a:pt x="13271" y="0"/>
                    <a:pt x="0" y="13259"/>
                    <a:pt x="0" y="29629"/>
                  </a:cubicBezTo>
                  <a:cubicBezTo>
                    <a:pt x="0" y="46012"/>
                    <a:pt x="13271" y="59284"/>
                    <a:pt x="29654" y="59284"/>
                  </a:cubicBezTo>
                  <a:close/>
                </a:path>
              </a:pathLst>
            </a:custGeom>
            <a:ln/>
          </p:spPr>
          <p:style>
            <a:lnRef idx="0">
              <a:schemeClr val="accent6"/>
            </a:lnRef>
            <a:fillRef idx="3">
              <a:schemeClr val="accent6"/>
            </a:fillRef>
            <a:effectRef idx="3">
              <a:schemeClr val="accent6"/>
            </a:effectRef>
            <a:fontRef idx="minor">
              <a:schemeClr val="lt1"/>
            </a:fontRef>
          </p:style>
          <p:txBody>
            <a:bodyPr/>
            <a:lstStyle/>
            <a:p>
              <a:pPr algn="r" rtl="1"/>
              <a:endParaRPr lang="fa-IR" sz="2400">
                <a:cs typeface="B Koodak" panose="00000700000000000000" pitchFamily="2" charset="-78"/>
              </a:endParaRPr>
            </a:p>
          </p:txBody>
        </p:sp>
      </p:grpSp>
      <p:grpSp>
        <p:nvGrpSpPr>
          <p:cNvPr id="8" name="Group 7">
            <a:extLst>
              <a:ext uri="{FF2B5EF4-FFF2-40B4-BE49-F238E27FC236}">
                <a16:creationId xmlns:a16="http://schemas.microsoft.com/office/drawing/2014/main" id="{A8BB2968-BEB2-4745-B948-5F8E77CF652A}"/>
              </a:ext>
            </a:extLst>
          </p:cNvPr>
          <p:cNvGrpSpPr/>
          <p:nvPr/>
        </p:nvGrpSpPr>
        <p:grpSpPr>
          <a:xfrm>
            <a:off x="6891131" y="1026235"/>
            <a:ext cx="45719" cy="53237"/>
            <a:chOff x="0" y="0"/>
            <a:chExt cx="59296" cy="59284"/>
          </a:xfrm>
        </p:grpSpPr>
        <p:sp>
          <p:nvSpPr>
            <p:cNvPr id="9" name="Shape 98546">
              <a:extLst>
                <a:ext uri="{FF2B5EF4-FFF2-40B4-BE49-F238E27FC236}">
                  <a16:creationId xmlns:a16="http://schemas.microsoft.com/office/drawing/2014/main" id="{9D992E06-AC53-4D8D-AC05-EAD6E0C5BAEF}"/>
                </a:ext>
              </a:extLst>
            </p:cNvPr>
            <p:cNvSpPr/>
            <p:nvPr/>
          </p:nvSpPr>
          <p:spPr>
            <a:xfrm>
              <a:off x="0" y="0"/>
              <a:ext cx="59296" cy="59284"/>
            </a:xfrm>
            <a:custGeom>
              <a:avLst/>
              <a:gdLst/>
              <a:ahLst/>
              <a:cxnLst/>
              <a:rect l="0" t="0" r="0" b="0"/>
              <a:pathLst>
                <a:path w="59296" h="59284">
                  <a:moveTo>
                    <a:pt x="29654" y="0"/>
                  </a:moveTo>
                  <a:cubicBezTo>
                    <a:pt x="46025" y="0"/>
                    <a:pt x="59296" y="13259"/>
                    <a:pt x="59296" y="29629"/>
                  </a:cubicBezTo>
                  <a:cubicBezTo>
                    <a:pt x="59296" y="46012"/>
                    <a:pt x="46025" y="59284"/>
                    <a:pt x="29654" y="59284"/>
                  </a:cubicBezTo>
                  <a:cubicBezTo>
                    <a:pt x="13271" y="59284"/>
                    <a:pt x="0" y="46012"/>
                    <a:pt x="0" y="29629"/>
                  </a:cubicBezTo>
                  <a:cubicBezTo>
                    <a:pt x="0" y="13259"/>
                    <a:pt x="13271" y="0"/>
                    <a:pt x="29654" y="0"/>
                  </a:cubicBezTo>
                  <a:close/>
                </a:path>
              </a:pathLst>
            </a:custGeom>
            <a:ln/>
          </p:spPr>
          <p:style>
            <a:lnRef idx="0">
              <a:schemeClr val="accent6"/>
            </a:lnRef>
            <a:fillRef idx="3">
              <a:schemeClr val="accent6"/>
            </a:fillRef>
            <a:effectRef idx="3">
              <a:schemeClr val="accent6"/>
            </a:effectRef>
            <a:fontRef idx="minor">
              <a:schemeClr val="lt1"/>
            </a:fontRef>
          </p:style>
          <p:txBody>
            <a:bodyPr/>
            <a:lstStyle/>
            <a:p>
              <a:pPr algn="r" rtl="1"/>
              <a:endParaRPr lang="fa-IR" sz="2400">
                <a:cs typeface="B Koodak" panose="00000700000000000000" pitchFamily="2" charset="-78"/>
              </a:endParaRPr>
            </a:p>
          </p:txBody>
        </p:sp>
        <p:sp>
          <p:nvSpPr>
            <p:cNvPr id="10" name="Shape 98547">
              <a:extLst>
                <a:ext uri="{FF2B5EF4-FFF2-40B4-BE49-F238E27FC236}">
                  <a16:creationId xmlns:a16="http://schemas.microsoft.com/office/drawing/2014/main" id="{21D554A0-7FD8-4822-9952-E990CA32BB7E}"/>
                </a:ext>
              </a:extLst>
            </p:cNvPr>
            <p:cNvSpPr/>
            <p:nvPr/>
          </p:nvSpPr>
          <p:spPr>
            <a:xfrm>
              <a:off x="0" y="0"/>
              <a:ext cx="59296" cy="59284"/>
            </a:xfrm>
            <a:custGeom>
              <a:avLst/>
              <a:gdLst/>
              <a:ahLst/>
              <a:cxnLst/>
              <a:rect l="0" t="0" r="0" b="0"/>
              <a:pathLst>
                <a:path w="59296" h="59284">
                  <a:moveTo>
                    <a:pt x="29654" y="59284"/>
                  </a:moveTo>
                  <a:cubicBezTo>
                    <a:pt x="46025" y="59284"/>
                    <a:pt x="59296" y="46012"/>
                    <a:pt x="59296" y="29629"/>
                  </a:cubicBezTo>
                  <a:cubicBezTo>
                    <a:pt x="59296" y="13259"/>
                    <a:pt x="46025" y="0"/>
                    <a:pt x="29654" y="0"/>
                  </a:cubicBezTo>
                  <a:cubicBezTo>
                    <a:pt x="13271" y="0"/>
                    <a:pt x="0" y="13259"/>
                    <a:pt x="0" y="29629"/>
                  </a:cubicBezTo>
                  <a:cubicBezTo>
                    <a:pt x="0" y="46012"/>
                    <a:pt x="13271" y="59284"/>
                    <a:pt x="29654" y="59284"/>
                  </a:cubicBezTo>
                  <a:close/>
                </a:path>
              </a:pathLst>
            </a:custGeom>
            <a:ln/>
          </p:spPr>
          <p:style>
            <a:lnRef idx="0">
              <a:schemeClr val="accent6"/>
            </a:lnRef>
            <a:fillRef idx="3">
              <a:schemeClr val="accent6"/>
            </a:fillRef>
            <a:effectRef idx="3">
              <a:schemeClr val="accent6"/>
            </a:effectRef>
            <a:fontRef idx="minor">
              <a:schemeClr val="lt1"/>
            </a:fontRef>
          </p:style>
          <p:txBody>
            <a:bodyPr/>
            <a:lstStyle/>
            <a:p>
              <a:pPr algn="r" rtl="1"/>
              <a:endParaRPr lang="fa-IR" sz="2400">
                <a:cs typeface="B Koodak" panose="00000700000000000000" pitchFamily="2" charset="-78"/>
              </a:endParaRPr>
            </a:p>
          </p:txBody>
        </p:sp>
      </p:grpSp>
      <p:sp>
        <p:nvSpPr>
          <p:cNvPr id="14" name="Rectangle 13">
            <a:extLst>
              <a:ext uri="{FF2B5EF4-FFF2-40B4-BE49-F238E27FC236}">
                <a16:creationId xmlns:a16="http://schemas.microsoft.com/office/drawing/2014/main" id="{D9F16B1F-F9E9-4EBC-BE6D-3E22FEF23807}"/>
              </a:ext>
            </a:extLst>
          </p:cNvPr>
          <p:cNvSpPr>
            <a:spLocks noChangeArrowheads="1"/>
          </p:cNvSpPr>
          <p:nvPr/>
        </p:nvSpPr>
        <p:spPr bwMode="auto">
          <a:xfrm>
            <a:off x="3370217" y="588462"/>
            <a:ext cx="5396095" cy="538609"/>
          </a:xfrm>
          <a:prstGeom prst="rect">
            <a:avLst/>
          </a:prstGeom>
          <a:solidFill>
            <a:srgbClr val="DEDDDC"/>
          </a:solidFill>
          <a:ln w="9525">
            <a:solidFill>
              <a:schemeClr val="tx1"/>
            </a:solidFill>
            <a:miter lim="800000"/>
            <a:headEnd/>
            <a:tailEnd/>
          </a:ln>
          <a:effectLst>
            <a:glow rad="101600">
              <a:schemeClr val="accent2">
                <a:satMod val="175000"/>
                <a:alpha val="40000"/>
              </a:schemeClr>
            </a:glow>
            <a:outerShdw dist="35921" dir="2700000" algn="ctr" rotWithShape="0">
              <a:schemeClr val="bg2"/>
            </a:outerShdw>
          </a:effectLst>
          <a:extLst/>
        </p:spPr>
        <p:txBody>
          <a:bodyPr vert="horz" wrap="square" lIns="91440" tIns="45720" rIns="6348" bIns="0" numCol="1" anchor="ctr" anchorCtr="0" compatLnSpc="1">
            <a:prstTxWarp prst="textNoShape">
              <a:avLst/>
            </a:prstTxWarp>
            <a:spAutoFit/>
          </a:bodyPr>
          <a:lstStyle>
            <a:lvl1pPr indent="3254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25438" algn="r" defTabSz="914400" rtl="1" eaLnBrk="0" fontAlgn="base" latinLnBrk="0" hangingPunct="0">
              <a:lnSpc>
                <a:spcPct val="100000"/>
              </a:lnSpc>
              <a:spcBef>
                <a:spcPct val="0"/>
              </a:spcBef>
              <a:spcAft>
                <a:spcPct val="0"/>
              </a:spcAft>
              <a:buClrTx/>
              <a:buSzTx/>
              <a:buFontTx/>
              <a:buNone/>
              <a:tabLst/>
            </a:pPr>
            <a:r>
              <a:rPr kumimoji="0" lang="fa-IR" altLang="fa-IR" sz="3200" b="1" i="0" u="none" strike="noStrike" cap="none" normalizeH="0" baseline="0" dirty="0">
                <a:ln>
                  <a:noFill/>
                </a:ln>
                <a:solidFill>
                  <a:srgbClr val="181717"/>
                </a:solidFill>
                <a:effectLst>
                  <a:glow rad="101600">
                    <a:schemeClr val="accent3">
                      <a:satMod val="175000"/>
                      <a:alpha val="40000"/>
                    </a:schemeClr>
                  </a:glow>
                </a:effectLst>
                <a:ea typeface="Calibri" panose="020F0502020204030204" pitchFamily="34" charset="0"/>
                <a:cs typeface="B Koodak" panose="00000700000000000000" pitchFamily="2" charset="-78"/>
              </a:rPr>
              <a:t>رويکردهای جديد در آموزش </a:t>
            </a:r>
            <a:r>
              <a:rPr kumimoji="0" lang="fa-IR" altLang="fa-IR" sz="3200" b="1" i="0" u="none" strike="noStrike" cap="none" normalizeH="0" baseline="0" dirty="0" smtClean="0">
                <a:ln>
                  <a:noFill/>
                </a:ln>
                <a:solidFill>
                  <a:srgbClr val="181717"/>
                </a:solidFill>
                <a:effectLst>
                  <a:glow rad="101600">
                    <a:schemeClr val="accent3">
                      <a:satMod val="175000"/>
                      <a:alpha val="40000"/>
                    </a:schemeClr>
                  </a:glow>
                </a:effectLst>
                <a:ea typeface="Calibri" panose="020F0502020204030204" pitchFamily="34" charset="0"/>
                <a:cs typeface="B Koodak" panose="00000700000000000000" pitchFamily="2" charset="-78"/>
              </a:rPr>
              <a:t>تاريخ</a:t>
            </a:r>
            <a:endParaRPr kumimoji="0" lang="en-US" altLang="fa-IR" sz="3200" b="1" i="0" u="none" strike="noStrike" cap="none" normalizeH="0" baseline="0" dirty="0">
              <a:ln>
                <a:noFill/>
              </a:ln>
              <a:solidFill>
                <a:srgbClr val="181717"/>
              </a:solidFill>
              <a:effectLst>
                <a:glow rad="101600">
                  <a:schemeClr val="accent3">
                    <a:satMod val="175000"/>
                    <a:alpha val="40000"/>
                  </a:schemeClr>
                </a:glow>
              </a:effectLst>
              <a:ea typeface="Calibri" panose="020F0502020204030204" pitchFamily="34" charset="0"/>
              <a:cs typeface="B Koodak" panose="00000700000000000000" pitchFamily="2" charset="-78"/>
            </a:endParaRPr>
          </a:p>
        </p:txBody>
      </p:sp>
      <p:sp>
        <p:nvSpPr>
          <p:cNvPr id="15" name="Rectangle 14">
            <a:extLst>
              <a:ext uri="{FF2B5EF4-FFF2-40B4-BE49-F238E27FC236}">
                <a16:creationId xmlns:a16="http://schemas.microsoft.com/office/drawing/2014/main" id="{ACC8AC6D-3B21-40D1-922A-5053340A53EC}"/>
              </a:ext>
            </a:extLst>
          </p:cNvPr>
          <p:cNvSpPr>
            <a:spLocks noChangeArrowheads="1"/>
          </p:cNvSpPr>
          <p:nvPr/>
        </p:nvSpPr>
        <p:spPr bwMode="auto">
          <a:xfrm>
            <a:off x="6771861" y="1506982"/>
            <a:ext cx="4833398" cy="923330"/>
          </a:xfrm>
          <a:prstGeom prst="rect">
            <a:avLst/>
          </a:prstGeom>
          <a:solidFill>
            <a:srgbClr val="92D050"/>
          </a:solidFill>
          <a:ln>
            <a:solidFill>
              <a:srgbClr val="00B050"/>
            </a:solidFill>
            <a:headEnd/>
            <a:tailEn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lvl1pPr indent="3254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25438" algn="just" defTabSz="914400" rtl="1" eaLnBrk="0" fontAlgn="base" latinLnBrk="0" hangingPunct="0">
              <a:lnSpc>
                <a:spcPct val="100000"/>
              </a:lnSpc>
              <a:spcBef>
                <a:spcPct val="0"/>
              </a:spcBef>
              <a:spcAft>
                <a:spcPct val="0"/>
              </a:spcAft>
              <a:buClrTx/>
              <a:buSzTx/>
              <a:buFontTx/>
              <a:buNone/>
              <a:tabLst/>
            </a:pPr>
            <a:r>
              <a:rPr kumimoji="0" lang="fa-IR" altLang="fa-IR" b="0" i="0" u="none" strike="noStrike" cap="none" normalizeH="0" baseline="0" dirty="0">
                <a:ln>
                  <a:noFill/>
                </a:ln>
                <a:solidFill>
                  <a:srgbClr val="181717"/>
                </a:solidFill>
                <a:effectLst/>
                <a:ea typeface="Calibri" panose="020F0502020204030204" pitchFamily="34" charset="0"/>
                <a:cs typeface="B Koodak" panose="00000700000000000000" pitchFamily="2" charset="-78"/>
              </a:rPr>
              <a:t> دانش آموزان به استفاده و وارسی منابع اوّليه و ثانويه، و تفسير و تحليل شواهد و </a:t>
            </a:r>
            <a:r>
              <a:rPr kumimoji="0" lang="fa-IR" altLang="fa-IR" b="0" i="0" u="none" strike="noStrike" cap="none" normalizeH="0" baseline="0" dirty="0" smtClean="0">
                <a:ln>
                  <a:noFill/>
                </a:ln>
                <a:solidFill>
                  <a:srgbClr val="181717"/>
                </a:solidFill>
                <a:effectLst/>
                <a:ea typeface="Calibri" panose="020F0502020204030204" pitchFamily="34" charset="0"/>
                <a:cs typeface="B Koodak" panose="00000700000000000000" pitchFamily="2" charset="-78"/>
              </a:rPr>
              <a:t>مدارک مربوط </a:t>
            </a:r>
            <a:r>
              <a:rPr kumimoji="0" lang="fa-IR" altLang="fa-IR" b="0" i="0" u="none" strike="noStrike" cap="none" normalizeH="0" baseline="0" dirty="0">
                <a:ln>
                  <a:noFill/>
                </a:ln>
                <a:solidFill>
                  <a:srgbClr val="181717"/>
                </a:solidFill>
                <a:effectLst/>
                <a:ea typeface="Calibri" panose="020F0502020204030204" pitchFamily="34" charset="0"/>
                <a:cs typeface="B Koodak" panose="00000700000000000000" pitchFamily="2" charset="-78"/>
              </a:rPr>
              <a:t>به گذشته </a:t>
            </a:r>
            <a:r>
              <a:rPr kumimoji="0" lang="fa-IR" altLang="fa-IR" b="0" i="0" u="none" strike="noStrike" cap="none" normalizeH="0" baseline="0" dirty="0" smtClean="0">
                <a:ln>
                  <a:noFill/>
                </a:ln>
                <a:solidFill>
                  <a:srgbClr val="181717"/>
                </a:solidFill>
                <a:effectLst/>
                <a:ea typeface="Calibri" panose="020F0502020204030204" pitchFamily="34" charset="0"/>
                <a:cs typeface="B Koodak" panose="00000700000000000000" pitchFamily="2" charset="-78"/>
              </a:rPr>
              <a:t>ترغيب                 </a:t>
            </a:r>
            <a:r>
              <a:rPr kumimoji="0" lang="fa-IR" altLang="fa-IR" b="0" i="0" u="none" strike="noStrike" cap="none" normalizeH="0" baseline="0" dirty="0">
                <a:ln>
                  <a:noFill/>
                </a:ln>
                <a:solidFill>
                  <a:srgbClr val="181717"/>
                </a:solidFill>
                <a:effectLst/>
                <a:ea typeface="Calibri" panose="020F0502020204030204" pitchFamily="34" charset="0"/>
                <a:cs typeface="B Koodak" panose="00000700000000000000" pitchFamily="2" charset="-78"/>
              </a:rPr>
              <a:t>می شوند و مهارت های مذکور پرورش داده می شود</a:t>
            </a:r>
            <a:r>
              <a:rPr kumimoji="0" lang="fa-IR" altLang="fa-IR" b="0" i="0" u="none" strike="noStrike" cap="none" normalizeH="0" baseline="0" dirty="0" smtClean="0">
                <a:ln>
                  <a:noFill/>
                </a:ln>
                <a:solidFill>
                  <a:srgbClr val="181717"/>
                </a:solidFill>
                <a:effectLst/>
                <a:ea typeface="Calibri" panose="020F0502020204030204" pitchFamily="34" charset="0"/>
                <a:cs typeface="B Koodak" panose="00000700000000000000" pitchFamily="2" charset="-78"/>
              </a:rPr>
              <a:t>؛</a:t>
            </a:r>
            <a:endParaRPr kumimoji="0" lang="en-US" altLang="fa-IR" sz="1400" b="0" i="0" u="none" strike="noStrike" cap="none" normalizeH="0" baseline="0" dirty="0">
              <a:ln>
                <a:noFill/>
              </a:ln>
              <a:solidFill>
                <a:schemeClr val="tx1"/>
              </a:solidFill>
              <a:effectLst/>
              <a:cs typeface="B Koodak" panose="00000700000000000000" pitchFamily="2" charset="-78"/>
            </a:endParaRPr>
          </a:p>
        </p:txBody>
      </p:sp>
      <p:sp>
        <p:nvSpPr>
          <p:cNvPr id="16" name="Rectangle 15">
            <a:extLst>
              <a:ext uri="{FF2B5EF4-FFF2-40B4-BE49-F238E27FC236}">
                <a16:creationId xmlns:a16="http://schemas.microsoft.com/office/drawing/2014/main" id="{A1855336-4E87-4F9F-8827-CC767A8FA640}"/>
              </a:ext>
            </a:extLst>
          </p:cNvPr>
          <p:cNvSpPr>
            <a:spLocks noChangeArrowheads="1"/>
          </p:cNvSpPr>
          <p:nvPr/>
        </p:nvSpPr>
        <p:spPr bwMode="auto">
          <a:xfrm>
            <a:off x="6771861" y="4543905"/>
            <a:ext cx="4833398" cy="1477328"/>
          </a:xfrm>
          <a:prstGeom prst="rect">
            <a:avLst/>
          </a:prstGeom>
          <a:solidFill>
            <a:srgbClr val="FFFF00"/>
          </a:solidFill>
          <a:ln>
            <a:solidFill>
              <a:srgbClr val="FFFF00"/>
            </a:solidFill>
            <a:headEnd/>
            <a:tailEn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lvl1pPr indent="3254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25438" algn="just" defTabSz="914400" rtl="1" eaLnBrk="0" fontAlgn="base" latinLnBrk="0" hangingPunct="0">
              <a:lnSpc>
                <a:spcPct val="100000"/>
              </a:lnSpc>
              <a:spcBef>
                <a:spcPct val="0"/>
              </a:spcBef>
              <a:spcAft>
                <a:spcPct val="0"/>
              </a:spcAft>
              <a:buClrTx/>
              <a:buSzTx/>
              <a:buFontTx/>
              <a:buNone/>
              <a:tabLst/>
            </a:pPr>
            <a:r>
              <a:rPr kumimoji="0" lang="fa-IR" altLang="fa-IR" b="0" i="0" u="none" strike="noStrike" cap="none" normalizeH="0" baseline="0" dirty="0">
                <a:ln>
                  <a:noFill/>
                </a:ln>
                <a:solidFill>
                  <a:srgbClr val="181717"/>
                </a:solidFill>
                <a:effectLst/>
                <a:ea typeface="Calibri" panose="020F0502020204030204" pitchFamily="34" charset="0"/>
                <a:cs typeface="B Koodak" panose="00000700000000000000" pitchFamily="2" charset="-78"/>
              </a:rPr>
              <a:t> دانش آموزان به فهم زندگی اجتماعی و تحولات آن ــ نه صرفاً موضوعات سياسی ــ از طريق بررسی و درک چگونگی زندگی مردم در ازمنه ی مختلف ، معيشت و داد و ستد، زبان، هنر و دين، قانون، معماری و ساير عناصر فرهنگی ترغيب می شوند؛</a:t>
            </a:r>
            <a:endParaRPr kumimoji="0" lang="en-US" altLang="fa-IR" sz="1400" b="0" i="0" u="none" strike="noStrike" cap="none" normalizeH="0" baseline="0" dirty="0">
              <a:ln>
                <a:noFill/>
              </a:ln>
              <a:solidFill>
                <a:schemeClr val="tx1"/>
              </a:solidFill>
              <a:effectLst/>
              <a:cs typeface="B Koodak" panose="00000700000000000000" pitchFamily="2" charset="-78"/>
            </a:endParaRPr>
          </a:p>
        </p:txBody>
      </p:sp>
      <p:sp>
        <p:nvSpPr>
          <p:cNvPr id="17" name="Rectangle 16">
            <a:extLst>
              <a:ext uri="{FF2B5EF4-FFF2-40B4-BE49-F238E27FC236}">
                <a16:creationId xmlns:a16="http://schemas.microsoft.com/office/drawing/2014/main" id="{DDDF1432-9C9C-4AEF-8045-DB297A40D883}"/>
              </a:ext>
            </a:extLst>
          </p:cNvPr>
          <p:cNvSpPr>
            <a:spLocks noChangeArrowheads="1"/>
          </p:cNvSpPr>
          <p:nvPr/>
        </p:nvSpPr>
        <p:spPr bwMode="auto">
          <a:xfrm>
            <a:off x="265043" y="2163812"/>
            <a:ext cx="5526156" cy="1754326"/>
          </a:xfrm>
          <a:prstGeom prst="rect">
            <a:avLst/>
          </a:prstGeom>
          <a:solidFill>
            <a:schemeClr val="accent2">
              <a:lumMod val="40000"/>
              <a:lumOff val="60000"/>
            </a:schemeClr>
          </a:solidFill>
          <a:ln>
            <a:headEnd/>
            <a:tailEn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lvl1pPr indent="3254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25438" algn="just" defTabSz="914400" rtl="1" eaLnBrk="0" fontAlgn="base" latinLnBrk="0" hangingPunct="0">
              <a:lnSpc>
                <a:spcPct val="100000"/>
              </a:lnSpc>
              <a:spcBef>
                <a:spcPct val="0"/>
              </a:spcBef>
              <a:spcAft>
                <a:spcPct val="0"/>
              </a:spcAft>
              <a:buClrTx/>
              <a:buSzTx/>
              <a:buFontTx/>
              <a:buNone/>
              <a:tabLst/>
            </a:pPr>
            <a:r>
              <a:rPr kumimoji="0" lang="fa-IR" altLang="fa-IR" b="0" i="0" u="none" strike="noStrike" cap="none" normalizeH="0" baseline="0" dirty="0">
                <a:ln>
                  <a:noFill/>
                </a:ln>
                <a:solidFill>
                  <a:srgbClr val="181717"/>
                </a:solidFill>
                <a:effectLst/>
                <a:ea typeface="Calibri" panose="020F0502020204030204" pitchFamily="34" charset="0"/>
                <a:cs typeface="B Koodak" panose="00000700000000000000" pitchFamily="2" charset="-78"/>
              </a:rPr>
              <a:t> دانش آموزان به بررسی پديده ها و تغييرات و تداوم ها در مقياس زندگی فردی، خانوادگی و فاميلی مدرسه و اجتماع محلی می پردازند. مطالعه ی انديشه ها و عقايد، نظام ها، ابزار و وسايل محيط زندگی دانش آموز و فرايند تحول و تکامل آن ها و هم چنين مطالعه ی تاريخ محلی بسيار مد نظر قرار می گيرد و دانش آموزان به تجسم آينده و پيش بينی براساس روندها ترغيب می شوند؛</a:t>
            </a:r>
            <a:endParaRPr kumimoji="0" lang="en-US" altLang="fa-IR" sz="1400" b="0" i="0" u="none" strike="noStrike" cap="none" normalizeH="0" baseline="0" dirty="0">
              <a:ln>
                <a:noFill/>
              </a:ln>
              <a:solidFill>
                <a:schemeClr val="tx1"/>
              </a:solidFill>
              <a:effectLst/>
              <a:cs typeface="B Koodak" panose="00000700000000000000" pitchFamily="2" charset="-78"/>
            </a:endParaRPr>
          </a:p>
        </p:txBody>
      </p:sp>
      <p:sp>
        <p:nvSpPr>
          <p:cNvPr id="18" name="Rectangle 17">
            <a:extLst>
              <a:ext uri="{FF2B5EF4-FFF2-40B4-BE49-F238E27FC236}">
                <a16:creationId xmlns:a16="http://schemas.microsoft.com/office/drawing/2014/main" id="{F94DA6EA-E12C-4371-998C-8829E1C0149D}"/>
              </a:ext>
            </a:extLst>
          </p:cNvPr>
          <p:cNvSpPr>
            <a:spLocks noChangeArrowheads="1"/>
          </p:cNvSpPr>
          <p:nvPr/>
        </p:nvSpPr>
        <p:spPr bwMode="auto">
          <a:xfrm>
            <a:off x="265043" y="4543905"/>
            <a:ext cx="5526155" cy="923330"/>
          </a:xfrm>
          <a:prstGeom prst="rect">
            <a:avLst/>
          </a:prstGeom>
          <a:solidFill>
            <a:srgbClr val="FF0000"/>
          </a:solidFill>
          <a:ln>
            <a:headEnd/>
            <a:tailEn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325438" algn="just" defTabSz="914400" rtl="1" eaLnBrk="0" fontAlgn="base" latinLnBrk="0" hangingPunct="0">
              <a:lnSpc>
                <a:spcPct val="100000"/>
              </a:lnSpc>
              <a:spcBef>
                <a:spcPct val="0"/>
              </a:spcBef>
              <a:spcAft>
                <a:spcPct val="0"/>
              </a:spcAft>
              <a:buClrTx/>
              <a:buSzTx/>
              <a:buFontTx/>
              <a:buNone/>
              <a:tabLst/>
            </a:pPr>
            <a:r>
              <a:rPr kumimoji="0" lang="fa-IR" altLang="fa-IR" b="0" i="0" u="none" strike="noStrike" cap="none" normalizeH="0" baseline="0" dirty="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 از رسانه های متنوع چون فيلم ها، کتاب های مرجع، اسلايدها و روش های سودمند چون وسايل جديد چون رايانه به حدّ کافی استفاده می شود.</a:t>
            </a:r>
            <a:endParaRPr kumimoji="0" lang="fa-IR" altLang="fa-IR" sz="2400" b="0" i="0" u="none" strike="noStrike" cap="none" normalizeH="0" baseline="0" dirty="0">
              <a:ln>
                <a:noFill/>
              </a:ln>
              <a:solidFill>
                <a:schemeClr val="tx1"/>
              </a:solidFill>
              <a:effectLst/>
              <a:latin typeface="Arial" panose="020B0604020202020204" pitchFamily="34" charset="0"/>
              <a:cs typeface="B Koodak" panose="00000700000000000000" pitchFamily="2" charset="-78"/>
            </a:endParaRPr>
          </a:p>
        </p:txBody>
      </p:sp>
      <p:sp>
        <p:nvSpPr>
          <p:cNvPr id="19" name="Rectangle 18">
            <a:extLst>
              <a:ext uri="{FF2B5EF4-FFF2-40B4-BE49-F238E27FC236}">
                <a16:creationId xmlns:a16="http://schemas.microsoft.com/office/drawing/2014/main" id="{ACC8AC6D-3B21-40D1-922A-5053340A53EC}"/>
              </a:ext>
            </a:extLst>
          </p:cNvPr>
          <p:cNvSpPr>
            <a:spLocks noChangeArrowheads="1"/>
          </p:cNvSpPr>
          <p:nvPr/>
        </p:nvSpPr>
        <p:spPr bwMode="auto">
          <a:xfrm>
            <a:off x="6771861" y="2992820"/>
            <a:ext cx="4833398" cy="923330"/>
          </a:xfrm>
          <a:prstGeom prst="rect">
            <a:avLst/>
          </a:prstGeom>
          <a:solidFill>
            <a:srgbClr val="92D050"/>
          </a:solidFill>
          <a:ln>
            <a:solidFill>
              <a:srgbClr val="00B050"/>
            </a:solidFill>
            <a:headEnd/>
            <a:tailEn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lvl1pPr indent="3254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25438" algn="just" defTabSz="914400" rtl="1" eaLnBrk="0" fontAlgn="base" latinLnBrk="0" hangingPunct="0">
              <a:lnSpc>
                <a:spcPct val="100000"/>
              </a:lnSpc>
              <a:spcBef>
                <a:spcPct val="0"/>
              </a:spcBef>
              <a:spcAft>
                <a:spcPct val="0"/>
              </a:spcAft>
              <a:buClrTx/>
              <a:buSzTx/>
              <a:buFontTx/>
              <a:buNone/>
              <a:tabLst/>
            </a:pPr>
            <a:r>
              <a:rPr kumimoji="0" lang="fa-IR" altLang="fa-IR" b="0" i="0" u="none" strike="noStrike" cap="none" normalizeH="0" baseline="0" dirty="0" smtClean="0">
                <a:ln>
                  <a:noFill/>
                </a:ln>
                <a:solidFill>
                  <a:srgbClr val="181717"/>
                </a:solidFill>
                <a:effectLst/>
                <a:ea typeface="Calibri" panose="020F0502020204030204" pitchFamily="34" charset="0"/>
                <a:cs typeface="B Koodak" panose="00000700000000000000" pitchFamily="2" charset="-78"/>
              </a:rPr>
              <a:t>دانش </a:t>
            </a:r>
            <a:r>
              <a:rPr kumimoji="0" lang="fa-IR" altLang="fa-IR" b="0" i="0" u="none" strike="noStrike" cap="none" normalizeH="0" baseline="0" dirty="0">
                <a:ln>
                  <a:noFill/>
                </a:ln>
                <a:solidFill>
                  <a:srgbClr val="181717"/>
                </a:solidFill>
                <a:effectLst/>
                <a:ea typeface="Calibri" panose="020F0502020204030204" pitchFamily="34" charset="0"/>
                <a:cs typeface="B Koodak" panose="00000700000000000000" pitchFamily="2" charset="-78"/>
              </a:rPr>
              <a:t>آموزان به اظهار نظر، قضاوت، نقد رويدادها و موضوعات، و واکنش شخصی نسبت بهموضوعات گذشته دست می زنند؛</a:t>
            </a:r>
            <a:endParaRPr kumimoji="0" lang="en-US" altLang="fa-IR" sz="1400" b="0" i="0" u="none" strike="noStrike" cap="none" normalizeH="0" baseline="0" dirty="0">
              <a:ln>
                <a:noFill/>
              </a:ln>
              <a:solidFill>
                <a:schemeClr val="tx1"/>
              </a:solidFill>
              <a:effectLst/>
              <a:cs typeface="B Koodak" panose="00000700000000000000" pitchFamily="2" charset="-78"/>
            </a:endParaRPr>
          </a:p>
        </p:txBody>
      </p:sp>
    </p:spTree>
    <p:extLst>
      <p:ext uri="{BB962C8B-B14F-4D97-AF65-F5344CB8AC3E}">
        <p14:creationId xmlns:p14="http://schemas.microsoft.com/office/powerpoint/2010/main" val="315060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415F54-C9F7-423B-A2D6-18DA1C63DC53}"/>
              </a:ext>
            </a:extLst>
          </p:cNvPr>
          <p:cNvSpPr/>
          <p:nvPr/>
        </p:nvSpPr>
        <p:spPr>
          <a:xfrm>
            <a:off x="3047999" y="1591481"/>
            <a:ext cx="6096000" cy="750975"/>
          </a:xfrm>
          <a:prstGeom prst="rect">
            <a:avLst/>
          </a:prstGeom>
          <a:solidFill>
            <a:schemeClr val="accent2"/>
          </a:solidFill>
        </p:spPr>
        <p:txBody>
          <a:bodyPr>
            <a:spAutoFit/>
          </a:bodyPr>
          <a:lstStyle/>
          <a:p>
            <a:pPr marL="10160" marR="74930" indent="-6350" algn="ctr" rtl="1">
              <a:lnSpc>
                <a:spcPct val="107000"/>
              </a:lnSpc>
              <a:spcAft>
                <a:spcPts val="1720"/>
              </a:spcAft>
            </a:pPr>
            <a:r>
              <a:rPr lang="fa-IR" sz="4000" b="1" kern="0" dirty="0">
                <a:solidFill>
                  <a:srgbClr val="FFFF00"/>
                </a:solidFill>
                <a:latin typeface="Calibri" panose="020F0502020204030204" pitchFamily="34" charset="0"/>
                <a:ea typeface="Calibri" panose="020F0502020204030204" pitchFamily="34" charset="0"/>
                <a:cs typeface="B Koodak" panose="00000700000000000000" pitchFamily="2" charset="-78"/>
              </a:rPr>
              <a:t>ملاحظات اساسی در آموزش </a:t>
            </a:r>
            <a:r>
              <a:rPr lang="fa-IR" sz="4000" b="1" kern="0" dirty="0" smtClean="0">
                <a:solidFill>
                  <a:srgbClr val="FFFF00"/>
                </a:solidFill>
                <a:latin typeface="Calibri" panose="020F0502020204030204" pitchFamily="34" charset="0"/>
                <a:ea typeface="Calibri" panose="020F0502020204030204" pitchFamily="34" charset="0"/>
                <a:cs typeface="B Koodak" panose="00000700000000000000" pitchFamily="2" charset="-78"/>
              </a:rPr>
              <a:t>تاريخ</a:t>
            </a:r>
            <a:endParaRPr lang="en-US" sz="4000" b="1" kern="0" dirty="0">
              <a:solidFill>
                <a:srgbClr val="FFFF00"/>
              </a:solidFill>
              <a:latin typeface="Calibri" panose="020F0502020204030204" pitchFamily="34" charset="0"/>
              <a:ea typeface="Calibri" panose="020F0502020204030204" pitchFamily="34" charset="0"/>
              <a:cs typeface="B Koodak" panose="00000700000000000000" pitchFamily="2" charset="-78"/>
            </a:endParaRPr>
          </a:p>
        </p:txBody>
      </p:sp>
      <p:sp>
        <p:nvSpPr>
          <p:cNvPr id="3" name="Rectangle 2"/>
          <p:cNvSpPr/>
          <p:nvPr/>
        </p:nvSpPr>
        <p:spPr>
          <a:xfrm>
            <a:off x="3456498" y="3244334"/>
            <a:ext cx="5279009" cy="76944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rtl="1"/>
            <a:r>
              <a:rPr lang="fa-IR" sz="4400" b="1" dirty="0">
                <a:solidFill>
                  <a:srgbClr val="FFFF00"/>
                </a:solidFill>
                <a:ea typeface="Calibri" panose="020F0502020204030204" pitchFamily="34" charset="0"/>
                <a:cs typeface="B Koodak" panose="00000700000000000000" pitchFamily="2" charset="-78"/>
              </a:rPr>
              <a:t>آموزش تفکر کرونولوژيکی</a:t>
            </a:r>
            <a:endParaRPr lang="fa-IR" sz="4800" dirty="0">
              <a:solidFill>
                <a:srgbClr val="FFFF00"/>
              </a:solidFill>
              <a:cs typeface="B Koodak" panose="00000700000000000000" pitchFamily="2" charset="-78"/>
            </a:endParaRPr>
          </a:p>
        </p:txBody>
      </p:sp>
    </p:spTree>
    <p:extLst>
      <p:ext uri="{BB962C8B-B14F-4D97-AF65-F5344CB8AC3E}">
        <p14:creationId xmlns:p14="http://schemas.microsoft.com/office/powerpoint/2010/main" val="104861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62235" y="1383052"/>
            <a:ext cx="8689976" cy="1371599"/>
          </a:xfrm>
        </p:spPr>
        <p:txBody>
          <a:bodyPr>
            <a:normAutofit/>
          </a:bodyPr>
          <a:lstStyle/>
          <a:p>
            <a:r>
              <a:rPr lang="fa-IR" sz="3600" dirty="0" smtClean="0">
                <a:cs typeface="B Titr" panose="00000700000000000000" pitchFamily="2" charset="-78"/>
              </a:rPr>
              <a:t>مهارت های لارم قابل تقویت برای تفکر کرونولوژیکی:</a:t>
            </a:r>
            <a:endParaRPr lang="fa-IR" sz="3600" dirty="0">
              <a:cs typeface="B Titr" panose="00000700000000000000" pitchFamily="2" charset="-78"/>
            </a:endParaRPr>
          </a:p>
        </p:txBody>
      </p:sp>
      <p:sp>
        <p:nvSpPr>
          <p:cNvPr id="7" name="Rectangle 6">
            <a:extLst>
              <a:ext uri="{FF2B5EF4-FFF2-40B4-BE49-F238E27FC236}">
                <a16:creationId xmlns:a16="http://schemas.microsoft.com/office/drawing/2014/main" id="{8E5E00C8-3A6D-4F3F-A7AD-A13B69E62580}"/>
              </a:ext>
            </a:extLst>
          </p:cNvPr>
          <p:cNvSpPr/>
          <p:nvPr/>
        </p:nvSpPr>
        <p:spPr>
          <a:xfrm>
            <a:off x="4167513" y="2967335"/>
            <a:ext cx="4597734" cy="461665"/>
          </a:xfrm>
          <a:prstGeom prst="rect">
            <a:avLst/>
          </a:prstGeom>
          <a:solidFill>
            <a:schemeClr val="accent2"/>
          </a:solidFill>
        </p:spPr>
        <p:txBody>
          <a:bodyPr wrap="none">
            <a:spAutoFit/>
          </a:bodyPr>
          <a:lstStyle/>
          <a:p>
            <a:pPr algn="r" rtl="1"/>
            <a:r>
              <a:rPr lang="fa-IR" sz="2400" b="1" dirty="0">
                <a:solidFill>
                  <a:srgbClr val="FFFF00"/>
                </a:solidFill>
                <a:ea typeface="Calibri" panose="020F0502020204030204" pitchFamily="34" charset="0"/>
                <a:cs typeface="B Koodak" panose="00000700000000000000" pitchFamily="2" charset="-78"/>
              </a:rPr>
              <a:t>الف) تمايزگذاری بين گذشته، حال و </a:t>
            </a:r>
            <a:r>
              <a:rPr lang="fa-IR" sz="2400" b="1" dirty="0" smtClean="0">
                <a:solidFill>
                  <a:srgbClr val="FFFF00"/>
                </a:solidFill>
                <a:ea typeface="Calibri" panose="020F0502020204030204" pitchFamily="34" charset="0"/>
                <a:cs typeface="B Koodak" panose="00000700000000000000" pitchFamily="2" charset="-78"/>
              </a:rPr>
              <a:t>آينده</a:t>
            </a:r>
            <a:r>
              <a:rPr lang="fa-IR" sz="2400" dirty="0" smtClean="0">
                <a:solidFill>
                  <a:srgbClr val="FFFF00"/>
                </a:solidFill>
                <a:ea typeface="Calibri" panose="020F0502020204030204" pitchFamily="34" charset="0"/>
                <a:cs typeface="B Koodak" panose="00000700000000000000" pitchFamily="2" charset="-78"/>
              </a:rPr>
              <a:t> </a:t>
            </a:r>
            <a:endParaRPr lang="fa-IR" sz="2400" dirty="0">
              <a:solidFill>
                <a:srgbClr val="FFFF00"/>
              </a:solidFill>
              <a:cs typeface="B Koodak" panose="00000700000000000000" pitchFamily="2" charset="-78"/>
            </a:endParaRPr>
          </a:p>
        </p:txBody>
      </p:sp>
      <p:sp>
        <p:nvSpPr>
          <p:cNvPr id="8" name="Rectangle 7">
            <a:extLst>
              <a:ext uri="{FF2B5EF4-FFF2-40B4-BE49-F238E27FC236}">
                <a16:creationId xmlns:a16="http://schemas.microsoft.com/office/drawing/2014/main" id="{55D6521C-CD40-4290-AECC-9D35DB66AA39}"/>
              </a:ext>
            </a:extLst>
          </p:cNvPr>
          <p:cNvSpPr/>
          <p:nvPr/>
        </p:nvSpPr>
        <p:spPr>
          <a:xfrm>
            <a:off x="4871232" y="3854367"/>
            <a:ext cx="3478837" cy="461665"/>
          </a:xfrm>
          <a:prstGeom prst="rect">
            <a:avLst/>
          </a:prstGeom>
          <a:solidFill>
            <a:schemeClr val="accent2"/>
          </a:solidFill>
        </p:spPr>
        <p:txBody>
          <a:bodyPr wrap="none">
            <a:spAutoFit/>
          </a:bodyPr>
          <a:lstStyle/>
          <a:p>
            <a:pPr algn="r" rtl="1"/>
            <a:r>
              <a:rPr lang="fa-IR" sz="2400" b="1" dirty="0">
                <a:solidFill>
                  <a:srgbClr val="FFFF00"/>
                </a:solidFill>
                <a:ea typeface="Calibri" panose="020F0502020204030204" pitchFamily="34" charset="0"/>
                <a:cs typeface="B Koodak" panose="00000700000000000000" pitchFamily="2" charset="-78"/>
              </a:rPr>
              <a:t>ب) درک تغيير و تحول و </a:t>
            </a:r>
            <a:r>
              <a:rPr lang="fa-IR" sz="2400" b="1" dirty="0" smtClean="0">
                <a:solidFill>
                  <a:srgbClr val="FFFF00"/>
                </a:solidFill>
                <a:ea typeface="Calibri" panose="020F0502020204030204" pitchFamily="34" charset="0"/>
                <a:cs typeface="B Koodak" panose="00000700000000000000" pitchFamily="2" charset="-78"/>
              </a:rPr>
              <a:t>تداوم</a:t>
            </a:r>
            <a:r>
              <a:rPr lang="fa-IR" sz="2400" dirty="0" smtClean="0">
                <a:solidFill>
                  <a:srgbClr val="FFFF00"/>
                </a:solidFill>
                <a:ea typeface="Calibri" panose="020F0502020204030204" pitchFamily="34" charset="0"/>
                <a:cs typeface="B Koodak" panose="00000700000000000000" pitchFamily="2" charset="-78"/>
              </a:rPr>
              <a:t> </a:t>
            </a:r>
            <a:endParaRPr lang="fa-IR" sz="2400" dirty="0">
              <a:solidFill>
                <a:srgbClr val="FFFF00"/>
              </a:solidFill>
              <a:cs typeface="B Koodak" panose="00000700000000000000" pitchFamily="2" charset="-78"/>
            </a:endParaRPr>
          </a:p>
        </p:txBody>
      </p:sp>
      <p:sp>
        <p:nvSpPr>
          <p:cNvPr id="9" name="Rectangle 8">
            <a:extLst>
              <a:ext uri="{FF2B5EF4-FFF2-40B4-BE49-F238E27FC236}">
                <a16:creationId xmlns:a16="http://schemas.microsoft.com/office/drawing/2014/main" id="{372D029D-1781-478F-A512-ED5BF2EB1119}"/>
              </a:ext>
            </a:extLst>
          </p:cNvPr>
          <p:cNvSpPr/>
          <p:nvPr/>
        </p:nvSpPr>
        <p:spPr>
          <a:xfrm>
            <a:off x="6219433" y="4667292"/>
            <a:ext cx="1574470" cy="461665"/>
          </a:xfrm>
          <a:prstGeom prst="rect">
            <a:avLst/>
          </a:prstGeom>
          <a:solidFill>
            <a:schemeClr val="accent2"/>
          </a:solidFill>
        </p:spPr>
        <p:txBody>
          <a:bodyPr wrap="none">
            <a:spAutoFit/>
          </a:bodyPr>
          <a:lstStyle/>
          <a:p>
            <a:pPr algn="r" rtl="1"/>
            <a:r>
              <a:rPr lang="fa-IR" sz="2400" b="1" dirty="0">
                <a:solidFill>
                  <a:srgbClr val="FFFF00"/>
                </a:solidFill>
                <a:ea typeface="Calibri" panose="020F0502020204030204" pitchFamily="34" charset="0"/>
                <a:cs typeface="B Koodak" panose="00000700000000000000" pitchFamily="2" charset="-78"/>
              </a:rPr>
              <a:t>پ ) خطّ </a:t>
            </a:r>
            <a:r>
              <a:rPr lang="fa-IR" sz="2400" b="1" dirty="0" smtClean="0">
                <a:solidFill>
                  <a:srgbClr val="FFFF00"/>
                </a:solidFill>
                <a:ea typeface="Calibri" panose="020F0502020204030204" pitchFamily="34" charset="0"/>
                <a:cs typeface="B Koodak" panose="00000700000000000000" pitchFamily="2" charset="-78"/>
              </a:rPr>
              <a:t>زمان</a:t>
            </a:r>
            <a:endParaRPr lang="fa-IR" sz="2400" dirty="0">
              <a:solidFill>
                <a:srgbClr val="FFFF00"/>
              </a:solidFill>
              <a:cs typeface="B Koodak" panose="00000700000000000000" pitchFamily="2" charset="-78"/>
            </a:endParaRPr>
          </a:p>
        </p:txBody>
      </p:sp>
    </p:spTree>
    <p:extLst>
      <p:ext uri="{BB962C8B-B14F-4D97-AF65-F5344CB8AC3E}">
        <p14:creationId xmlns:p14="http://schemas.microsoft.com/office/powerpoint/2010/main" val="294268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95C9E0-3B13-415B-A192-0BC74E98F9A0}"/>
              </a:ext>
            </a:extLst>
          </p:cNvPr>
          <p:cNvSpPr/>
          <p:nvPr/>
        </p:nvSpPr>
        <p:spPr>
          <a:xfrm>
            <a:off x="1738468" y="1218316"/>
            <a:ext cx="8715064" cy="685124"/>
          </a:xfrm>
          <a:prstGeom prst="rect">
            <a:avLst/>
          </a:prstGeom>
          <a:solidFill>
            <a:schemeClr val="accent1"/>
          </a:solidFill>
          <a:ln>
            <a:solidFill>
              <a:schemeClr val="accent1"/>
            </a:solidFill>
          </a:ln>
        </p:spPr>
        <p:txBody>
          <a:bodyPr wrap="square">
            <a:spAutoFit/>
          </a:bodyPr>
          <a:lstStyle/>
          <a:p>
            <a:pPr marR="70485" algn="ctr" rtl="1">
              <a:lnSpc>
                <a:spcPct val="107000"/>
              </a:lnSpc>
              <a:spcAft>
                <a:spcPts val="1720"/>
              </a:spcAft>
            </a:pPr>
            <a:r>
              <a:rPr lang="fa-IR" sz="3600" b="1" dirty="0">
                <a:solidFill>
                  <a:srgbClr val="181717"/>
                </a:solidFill>
                <a:latin typeface="Calibri" panose="020F0502020204030204" pitchFamily="34" charset="0"/>
                <a:ea typeface="Calibri" panose="020F0502020204030204" pitchFamily="34" charset="0"/>
                <a:cs typeface="B Koodak" panose="00000700000000000000" pitchFamily="2" charset="-78"/>
              </a:rPr>
              <a:t>آموزش بررسی و تحليل شواهد و مدارک</a:t>
            </a:r>
            <a:endParaRPr lang="en-US" sz="3600" dirty="0">
              <a:solidFill>
                <a:srgbClr val="000000"/>
              </a:solidFill>
              <a:effectLst/>
              <a:latin typeface="Calibri" panose="020F0502020204030204" pitchFamily="34" charset="0"/>
              <a:ea typeface="Calibri" panose="020F0502020204030204" pitchFamily="34" charset="0"/>
              <a:cs typeface="B Koodak" panose="00000700000000000000" pitchFamily="2" charset="-78"/>
            </a:endParaRPr>
          </a:p>
        </p:txBody>
      </p:sp>
      <p:sp>
        <p:nvSpPr>
          <p:cNvPr id="3" name="Rectangle 2">
            <a:extLst>
              <a:ext uri="{FF2B5EF4-FFF2-40B4-BE49-F238E27FC236}">
                <a16:creationId xmlns:a16="http://schemas.microsoft.com/office/drawing/2014/main" id="{2221EE60-E8D3-4BCC-8049-AD580A35BDD5}"/>
              </a:ext>
            </a:extLst>
          </p:cNvPr>
          <p:cNvSpPr/>
          <p:nvPr/>
        </p:nvSpPr>
        <p:spPr>
          <a:xfrm>
            <a:off x="993913" y="2407422"/>
            <a:ext cx="10204173" cy="2862322"/>
          </a:xfrm>
          <a:prstGeom prst="rect">
            <a:avLst/>
          </a:prstGeom>
          <a:solidFill>
            <a:srgbClr val="00B0F0"/>
          </a:solidFill>
        </p:spPr>
        <p:txBody>
          <a:bodyPr wrap="square">
            <a:spAutoFit/>
          </a:bodyPr>
          <a:lstStyle/>
          <a:p>
            <a:pPr marL="635" marR="73025" indent="325755" algn="just" rtl="1">
              <a:lnSpc>
                <a:spcPct val="125000"/>
              </a:lnSpc>
              <a:spcAft>
                <a:spcPts val="20"/>
              </a:spcAft>
            </a:pPr>
            <a:r>
              <a:rPr lang="fa-IR" sz="2400" dirty="0">
                <a:solidFill>
                  <a:srgbClr val="181717"/>
                </a:solidFill>
                <a:latin typeface="Calibri" panose="020F0502020204030204" pitchFamily="34" charset="0"/>
                <a:ea typeface="Calibri" panose="020F0502020204030204" pitchFamily="34" charset="0"/>
                <a:cs typeface="B Koodak" panose="00000700000000000000" pitchFamily="2" charset="-78"/>
              </a:rPr>
              <a:t>به طور کلّی، دو نوع اصلی از منابع در مطالعات تاريخی به کار گرفته می شوند: </a:t>
            </a:r>
            <a:r>
              <a:rPr lang="fa-IR" sz="2400" b="1" dirty="0">
                <a:solidFill>
                  <a:srgbClr val="181717"/>
                </a:solidFill>
                <a:latin typeface="Calibri" panose="020F0502020204030204" pitchFamily="34" charset="0"/>
                <a:ea typeface="Calibri" panose="020F0502020204030204" pitchFamily="34" charset="0"/>
                <a:cs typeface="B Koodak" panose="00000700000000000000" pitchFamily="2" charset="-78"/>
              </a:rPr>
              <a:t>منابع اوّليه </a:t>
            </a:r>
            <a:r>
              <a:rPr lang="fa-IR" sz="2400" dirty="0">
                <a:solidFill>
                  <a:srgbClr val="181717"/>
                </a:solidFill>
                <a:latin typeface="Calibri" panose="020F0502020204030204" pitchFamily="34" charset="0"/>
                <a:ea typeface="Calibri" panose="020F0502020204030204" pitchFamily="34" charset="0"/>
                <a:cs typeface="B Koodak" panose="00000700000000000000" pitchFamily="2" charset="-78"/>
              </a:rPr>
              <a:t>و </a:t>
            </a:r>
            <a:r>
              <a:rPr lang="fa-IR" sz="2400" b="1" dirty="0">
                <a:solidFill>
                  <a:srgbClr val="181717"/>
                </a:solidFill>
                <a:latin typeface="Calibri" panose="020F0502020204030204" pitchFamily="34" charset="0"/>
                <a:ea typeface="Calibri" panose="020F0502020204030204" pitchFamily="34" charset="0"/>
                <a:cs typeface="B Koodak" panose="00000700000000000000" pitchFamily="2" charset="-78"/>
              </a:rPr>
              <a:t>منابع ثانويه</a:t>
            </a:r>
            <a:r>
              <a:rPr lang="fa-IR" sz="2400" dirty="0">
                <a:solidFill>
                  <a:srgbClr val="181717"/>
                </a:solidFill>
                <a:latin typeface="Calibri" panose="020F0502020204030204" pitchFamily="34" charset="0"/>
                <a:ea typeface="Calibri" panose="020F0502020204030204" pitchFamily="34" charset="0"/>
                <a:cs typeface="B Koodak" panose="00000700000000000000" pitchFamily="2" charset="-78"/>
              </a:rPr>
              <a:t> (دست دوم). منظور از منابع اوّليه، چيزهايی است که در همان زمان مورد نظر پديد آمده </a:t>
            </a:r>
            <a:endParaRPr lang="en-US" sz="24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L="635" marR="73025" algn="just" rtl="1">
              <a:lnSpc>
                <a:spcPct val="125000"/>
              </a:lnSpc>
              <a:spcAft>
                <a:spcPts val="20"/>
              </a:spcAft>
            </a:pPr>
            <a:r>
              <a:rPr lang="fa-IR" sz="2400" dirty="0">
                <a:solidFill>
                  <a:srgbClr val="181717"/>
                </a:solidFill>
                <a:latin typeface="Calibri" panose="020F0502020204030204" pitchFamily="34" charset="0"/>
                <a:ea typeface="Calibri" panose="020F0502020204030204" pitchFamily="34" charset="0"/>
                <a:cs typeface="B Koodak" panose="00000700000000000000" pitchFamily="2" charset="-78"/>
              </a:rPr>
              <a:t>است؛ برای مثال، اگر مورخی کتاب يا سنگ نبشته يا حجاری های مربوط به زمان خاصی را مطالعه کند، از منابع دست اوّل استفاده کرده است. اما چنان چه وی مثلاً کتابی درباره ی جرائم و مجازات ها در دوره ی صفويه را مطالعه و بررسی کند که اين کتاب توسط نويسنده ای در دوره ی قاجاريه نوشته شده باشد، از منابع دست دوم استفاده کرده است.</a:t>
            </a:r>
            <a:endParaRPr lang="en-US" sz="2400" dirty="0">
              <a:solidFill>
                <a:srgbClr val="000000"/>
              </a:solidFill>
              <a:effectLst/>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426804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out)">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8AFE60-28BE-4C80-B110-1714667F4493}"/>
              </a:ext>
            </a:extLst>
          </p:cNvPr>
          <p:cNvSpPr/>
          <p:nvPr/>
        </p:nvSpPr>
        <p:spPr>
          <a:xfrm>
            <a:off x="1033670" y="517429"/>
            <a:ext cx="10164417" cy="2862322"/>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635" marR="73025" indent="325755" algn="just" rtl="1">
              <a:lnSpc>
                <a:spcPct val="125000"/>
              </a:lnSpc>
              <a:spcAft>
                <a:spcPts val="20"/>
              </a:spcAft>
            </a:pPr>
            <a:r>
              <a:rPr lang="fa-IR" sz="2000" dirty="0">
                <a:solidFill>
                  <a:srgbClr val="FFFF00"/>
                </a:solidFill>
                <a:latin typeface="Calibri" panose="020F0502020204030204" pitchFamily="34" charset="0"/>
                <a:ea typeface="Calibri" panose="020F0502020204030204" pitchFamily="34" charset="0"/>
                <a:cs typeface="B Koodak" panose="00000700000000000000" pitchFamily="2" charset="-78"/>
              </a:rPr>
              <a:t>شواهد و مدارک تاريخی از منابع اصلی اطلاعات يا داده های تاريخی محسوب می شوند و می توان برای آن طبقه بندی زير را در نظر گرفت:</a:t>
            </a:r>
          </a:p>
          <a:p>
            <a:pPr marL="635" marR="73025" indent="325755" algn="r" rtl="1">
              <a:lnSpc>
                <a:spcPct val="125000"/>
              </a:lnSpc>
              <a:spcAft>
                <a:spcPts val="20"/>
              </a:spcAft>
            </a:pPr>
            <a:endParaRPr lang="en-US"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L="635" marR="73025" indent="325755" algn="just" rtl="1">
              <a:lnSpc>
                <a:spcPct val="125000"/>
              </a:lnSpc>
              <a:spcAft>
                <a:spcPts val="20"/>
              </a:spcAft>
            </a:pPr>
            <a:r>
              <a:rPr lang="en-US" sz="2000" b="1" dirty="0">
                <a:solidFill>
                  <a:srgbClr val="181717"/>
                </a:solidFill>
                <a:latin typeface="Calibri" panose="020F0502020204030204" pitchFamily="34" charset="0"/>
                <a:ea typeface="Calibri" panose="020F0502020204030204" pitchFamily="34" charset="0"/>
                <a:cs typeface="B Koodak" panose="00000700000000000000" pitchFamily="2" charset="-78"/>
              </a:rPr>
              <a:t>١</a:t>
            </a:r>
            <a:r>
              <a:rPr lang="fa-IR" sz="2000" b="1" dirty="0">
                <a:solidFill>
                  <a:srgbClr val="181717"/>
                </a:solidFill>
                <a:latin typeface="Calibri" panose="020F0502020204030204" pitchFamily="34" charset="0"/>
                <a:ea typeface="Calibri" panose="020F0502020204030204" pitchFamily="34" charset="0"/>
                <a:cs typeface="B Koodak" panose="00000700000000000000" pitchFamily="2" charset="-78"/>
              </a:rPr>
              <a:t>ــ </a:t>
            </a:r>
            <a:r>
              <a:rPr lang="fa-IR" sz="2000" b="1" dirty="0">
                <a:solidFill>
                  <a:srgbClr val="FF0000"/>
                </a:solidFill>
                <a:latin typeface="Calibri" panose="020F0502020204030204" pitchFamily="34" charset="0"/>
                <a:ea typeface="Calibri" panose="020F0502020204030204" pitchFamily="34" charset="0"/>
                <a:cs typeface="B Koodak" panose="00000700000000000000" pitchFamily="2" charset="-78"/>
              </a:rPr>
              <a:t>مدارک مادی غيرمکتوب:</a:t>
            </a:r>
            <a:r>
              <a:rPr lang="fa-IR" sz="2000" dirty="0">
                <a:solidFill>
                  <a:srgbClr val="FF0000"/>
                </a:solidFill>
                <a:latin typeface="Calibri" panose="020F0502020204030204" pitchFamily="34" charset="0"/>
                <a:ea typeface="Calibri" panose="020F0502020204030204" pitchFamily="34" charset="0"/>
                <a:cs typeface="B Koodak" panose="00000700000000000000" pitchFamily="2" charset="-78"/>
              </a:rPr>
              <a:t> </a:t>
            </a: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شامل کليه ی وسايل و ابزار و آلات و بناهايی می شوند که در ادوار مختلف تاريخی توسط بشر ساخته شده اند و انواع مختلف دارند؛ از جمله:</a:t>
            </a:r>
          </a:p>
          <a:p>
            <a:pPr marL="635" marR="73025" indent="325755" algn="just" rtl="1">
              <a:lnSpc>
                <a:spcPct val="125000"/>
              </a:lnSpc>
              <a:spcAft>
                <a:spcPts val="20"/>
              </a:spcAft>
            </a:pPr>
            <a:endParaRPr lang="en-US"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algn="just" rtl="1"/>
            <a:r>
              <a:rPr lang="fa-IR" sz="2000" dirty="0">
                <a:solidFill>
                  <a:srgbClr val="181717"/>
                </a:solidFill>
                <a:ea typeface="Calibri" panose="020F0502020204030204" pitchFamily="34" charset="0"/>
                <a:cs typeface="B Koodak" panose="00000700000000000000" pitchFamily="2" charset="-78"/>
              </a:rPr>
              <a:t>ــ وسايل سنگی مانند ظروف سنگی، وسايل شکار سنگی، سرنيزه، چاقو و نظاير آن که از توليدات اوّليه ی بشری محسوب می شوند</a:t>
            </a:r>
            <a:endParaRPr lang="fa-IR" sz="2000" dirty="0">
              <a:cs typeface="B Koodak" panose="00000700000000000000" pitchFamily="2" charset="-78"/>
            </a:endParaRPr>
          </a:p>
        </p:txBody>
      </p:sp>
      <p:sp>
        <p:nvSpPr>
          <p:cNvPr id="3" name="Rectangle 2">
            <a:extLst>
              <a:ext uri="{FF2B5EF4-FFF2-40B4-BE49-F238E27FC236}">
                <a16:creationId xmlns:a16="http://schemas.microsoft.com/office/drawing/2014/main" id="{A405A887-8345-487F-AFB9-B493DB97C231}"/>
              </a:ext>
            </a:extLst>
          </p:cNvPr>
          <p:cNvSpPr/>
          <p:nvPr/>
        </p:nvSpPr>
        <p:spPr>
          <a:xfrm>
            <a:off x="1033670" y="3594055"/>
            <a:ext cx="10164417" cy="152862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635" marR="73025" indent="325755" algn="just" rtl="1">
              <a:lnSpc>
                <a:spcPct val="125000"/>
              </a:lnSpc>
              <a:spcAft>
                <a:spcPts val="175"/>
              </a:spcAft>
            </a:pPr>
            <a:r>
              <a:rPr lang="en-US" sz="2000" b="1" dirty="0">
                <a:solidFill>
                  <a:srgbClr val="181717"/>
                </a:solidFill>
                <a:latin typeface="Calibri" panose="020F0502020204030204" pitchFamily="34" charset="0"/>
                <a:ea typeface="Calibri" panose="020F0502020204030204" pitchFamily="34" charset="0"/>
                <a:cs typeface="B Koodak" panose="00000700000000000000" pitchFamily="2" charset="-78"/>
              </a:rPr>
              <a:t>٢</a:t>
            </a:r>
            <a:r>
              <a:rPr lang="fa-IR" sz="2000" b="1" dirty="0">
                <a:solidFill>
                  <a:srgbClr val="181717"/>
                </a:solidFill>
                <a:latin typeface="Calibri" panose="020F0502020204030204" pitchFamily="34" charset="0"/>
                <a:ea typeface="Calibri" panose="020F0502020204030204" pitchFamily="34" charset="0"/>
                <a:cs typeface="B Koodak" panose="00000700000000000000" pitchFamily="2" charset="-78"/>
              </a:rPr>
              <a:t>ــ </a:t>
            </a:r>
            <a:r>
              <a:rPr lang="fa-IR" sz="2000" b="1" dirty="0">
                <a:solidFill>
                  <a:srgbClr val="FFFF00"/>
                </a:solidFill>
                <a:latin typeface="Calibri" panose="020F0502020204030204" pitchFamily="34" charset="0"/>
                <a:ea typeface="Calibri" panose="020F0502020204030204" pitchFamily="34" charset="0"/>
                <a:cs typeface="B Koodak" panose="00000700000000000000" pitchFamily="2" charset="-78"/>
              </a:rPr>
              <a:t>مدارک مادی مکتوب:</a:t>
            </a:r>
            <a:r>
              <a:rPr lang="fa-IR" sz="2000" dirty="0">
                <a:solidFill>
                  <a:srgbClr val="FFFF00"/>
                </a:solidFill>
                <a:latin typeface="Calibri" panose="020F0502020204030204" pitchFamily="34" charset="0"/>
                <a:ea typeface="Calibri" panose="020F0502020204030204" pitchFamily="34" charset="0"/>
                <a:cs typeface="B Koodak" panose="00000700000000000000" pitchFamily="2" charset="-78"/>
              </a:rPr>
              <a:t> </a:t>
            </a: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هر شيئی که بر روی آن کلمه، جمله يا عبارتی نوشته شده باشد و اطلاعاتی درباره ی مردم در يک دوره ی تاريخی ارائه دهد؛ از جمله:</a:t>
            </a:r>
          </a:p>
          <a:p>
            <a:pPr marL="635" marR="73025" indent="325755" algn="just" rtl="1">
              <a:lnSpc>
                <a:spcPct val="125000"/>
              </a:lnSpc>
              <a:spcAft>
                <a:spcPts val="175"/>
              </a:spcAft>
            </a:pPr>
            <a:endParaRPr lang="en-US"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algn="just" rtl="1"/>
            <a:r>
              <a:rPr lang="fa-IR" sz="2000" dirty="0">
                <a:solidFill>
                  <a:srgbClr val="181717"/>
                </a:solidFill>
                <a:ea typeface="Calibri" panose="020F0502020204030204" pitchFamily="34" charset="0"/>
                <a:cs typeface="B Koodak" panose="00000700000000000000" pitchFamily="2" charset="-78"/>
              </a:rPr>
              <a:t>ــ الواح گلی و سفالی که روی خشت چيزهايی نوشته شده است. اين الواح به صورت خام </a:t>
            </a:r>
            <a:endParaRPr lang="fa-IR" sz="2000" dirty="0">
              <a:cs typeface="B Koodak" panose="00000700000000000000" pitchFamily="2" charset="-78"/>
            </a:endParaRPr>
          </a:p>
        </p:txBody>
      </p:sp>
    </p:spTree>
    <p:extLst>
      <p:ext uri="{BB962C8B-B14F-4D97-AF65-F5344CB8AC3E}">
        <p14:creationId xmlns:p14="http://schemas.microsoft.com/office/powerpoint/2010/main" val="312836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21C597-5348-4029-AB11-92C64FCBD31C}"/>
              </a:ext>
            </a:extLst>
          </p:cNvPr>
          <p:cNvSpPr/>
          <p:nvPr/>
        </p:nvSpPr>
        <p:spPr>
          <a:xfrm>
            <a:off x="3231234" y="873483"/>
            <a:ext cx="6153608" cy="75097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marL="10160" marR="74930" indent="-6350" algn="ctr" rtl="1">
              <a:lnSpc>
                <a:spcPct val="107000"/>
              </a:lnSpc>
              <a:spcAft>
                <a:spcPts val="1720"/>
              </a:spcAft>
            </a:pPr>
            <a:r>
              <a:rPr lang="fa-IR" sz="4000" b="1" kern="0" dirty="0">
                <a:solidFill>
                  <a:srgbClr val="181717"/>
                </a:solidFill>
                <a:latin typeface="Calibri" panose="020F0502020204030204" pitchFamily="34" charset="0"/>
                <a:ea typeface="Calibri" panose="020F0502020204030204" pitchFamily="34" charset="0"/>
                <a:cs typeface="B Koodak" panose="00000700000000000000" pitchFamily="2" charset="-78"/>
              </a:rPr>
              <a:t>تجزيه و تحليل رويدادهای تاريخی </a:t>
            </a:r>
            <a:endParaRPr lang="en-US" sz="4000" b="1" kern="0" dirty="0">
              <a:solidFill>
                <a:srgbClr val="181717"/>
              </a:solidFill>
              <a:latin typeface="Calibri" panose="020F0502020204030204" pitchFamily="34" charset="0"/>
              <a:ea typeface="Calibri" panose="020F0502020204030204" pitchFamily="34" charset="0"/>
              <a:cs typeface="B Koodak" panose="00000700000000000000" pitchFamily="2" charset="-78"/>
            </a:endParaRPr>
          </a:p>
        </p:txBody>
      </p:sp>
      <p:sp>
        <p:nvSpPr>
          <p:cNvPr id="3" name="Rectangle 2">
            <a:extLst>
              <a:ext uri="{FF2B5EF4-FFF2-40B4-BE49-F238E27FC236}">
                <a16:creationId xmlns:a16="http://schemas.microsoft.com/office/drawing/2014/main" id="{85B0B198-871C-4C8D-8F30-642F4847036B}"/>
              </a:ext>
            </a:extLst>
          </p:cNvPr>
          <p:cNvSpPr/>
          <p:nvPr/>
        </p:nvSpPr>
        <p:spPr>
          <a:xfrm>
            <a:off x="579450" y="2538669"/>
            <a:ext cx="11245133" cy="206210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rtl="1"/>
            <a:r>
              <a:rPr lang="fa-IR" sz="3200" dirty="0">
                <a:solidFill>
                  <a:srgbClr val="181717"/>
                </a:solidFill>
                <a:ea typeface="Calibri" panose="020F0502020204030204" pitchFamily="34" charset="0"/>
                <a:cs typeface="B Koodak" panose="00000700000000000000" pitchFamily="2" charset="-78"/>
              </a:rPr>
              <a:t>پی بردن به روابط علت و معلولی ميان پديده های تاريخی، يکی از منابع مهمّ تجزيه و تحليل موضوعات تاريخی است. هر رويداد يا موضوع تاريخی علت يا عللی دارد و پيامدهايی نيز به دنبال می آورد که معلول ناميده می شود. اين معلول، خود ممکن است علل رويدادهای ديگر قرار گيرند</a:t>
            </a:r>
            <a:endParaRPr lang="fa-IR" sz="3200" dirty="0">
              <a:cs typeface="B Koodak" panose="00000700000000000000" pitchFamily="2" charset="-78"/>
            </a:endParaRPr>
          </a:p>
        </p:txBody>
      </p:sp>
      <p:sp>
        <p:nvSpPr>
          <p:cNvPr id="5" name="Rectangle 4">
            <a:extLst>
              <a:ext uri="{FF2B5EF4-FFF2-40B4-BE49-F238E27FC236}">
                <a16:creationId xmlns:a16="http://schemas.microsoft.com/office/drawing/2014/main" id="{E5282BB4-67D5-4A13-BFD9-303965CABA42}"/>
              </a:ext>
            </a:extLst>
          </p:cNvPr>
          <p:cNvSpPr>
            <a:spLocks noChangeArrowheads="1"/>
          </p:cNvSpPr>
          <p:nvPr/>
        </p:nvSpPr>
        <p:spPr bwMode="auto">
          <a:xfrm flipV="1">
            <a:off x="8242852" y="3597462"/>
            <a:ext cx="43155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grpSp>
        <p:nvGrpSpPr>
          <p:cNvPr id="6" name="Group 5">
            <a:extLst>
              <a:ext uri="{FF2B5EF4-FFF2-40B4-BE49-F238E27FC236}">
                <a16:creationId xmlns:a16="http://schemas.microsoft.com/office/drawing/2014/main" id="{66E52270-1A60-4407-9FE9-9755F3E2B1C1}"/>
              </a:ext>
            </a:extLst>
          </p:cNvPr>
          <p:cNvGrpSpPr/>
          <p:nvPr/>
        </p:nvGrpSpPr>
        <p:grpSpPr>
          <a:xfrm flipV="1">
            <a:off x="8242852" y="3597462"/>
            <a:ext cx="45719" cy="45719"/>
            <a:chOff x="0" y="0"/>
            <a:chExt cx="59296" cy="59322"/>
          </a:xfrm>
        </p:grpSpPr>
        <p:sp>
          <p:nvSpPr>
            <p:cNvPr id="7" name="Shape 109349">
              <a:extLst>
                <a:ext uri="{FF2B5EF4-FFF2-40B4-BE49-F238E27FC236}">
                  <a16:creationId xmlns:a16="http://schemas.microsoft.com/office/drawing/2014/main" id="{B2019292-74A4-4A26-A4E1-8AB5D46E1A50}"/>
                </a:ext>
              </a:extLst>
            </p:cNvPr>
            <p:cNvSpPr/>
            <p:nvPr/>
          </p:nvSpPr>
          <p:spPr>
            <a:xfrm>
              <a:off x="0" y="0"/>
              <a:ext cx="59296" cy="59322"/>
            </a:xfrm>
            <a:custGeom>
              <a:avLst/>
              <a:gdLst/>
              <a:ahLst/>
              <a:cxnLst/>
              <a:rect l="0" t="0" r="0" b="0"/>
              <a:pathLst>
                <a:path w="59296" h="59322">
                  <a:moveTo>
                    <a:pt x="29654" y="0"/>
                  </a:moveTo>
                  <a:cubicBezTo>
                    <a:pt x="46025" y="0"/>
                    <a:pt x="59296" y="13284"/>
                    <a:pt x="59296" y="29654"/>
                  </a:cubicBezTo>
                  <a:cubicBezTo>
                    <a:pt x="59296" y="46025"/>
                    <a:pt x="46025" y="59322"/>
                    <a:pt x="29654" y="59322"/>
                  </a:cubicBezTo>
                  <a:cubicBezTo>
                    <a:pt x="13271" y="59322"/>
                    <a:pt x="0" y="46025"/>
                    <a:pt x="0" y="29654"/>
                  </a:cubicBezTo>
                  <a:cubicBezTo>
                    <a:pt x="0" y="13284"/>
                    <a:pt x="13271" y="0"/>
                    <a:pt x="29654" y="0"/>
                  </a:cubicBezTo>
                  <a:close/>
                </a:path>
              </a:pathLst>
            </a:custGeom>
            <a:ln/>
          </p:spPr>
          <p:style>
            <a:lnRef idx="0">
              <a:schemeClr val="accent6"/>
            </a:lnRef>
            <a:fillRef idx="3">
              <a:schemeClr val="accent6"/>
            </a:fillRef>
            <a:effectRef idx="3">
              <a:schemeClr val="accent6"/>
            </a:effectRef>
            <a:fontRef idx="minor">
              <a:schemeClr val="lt1"/>
            </a:fontRef>
          </p:style>
          <p:txBody>
            <a:bodyPr/>
            <a:lstStyle/>
            <a:p>
              <a:pPr algn="r" rtl="1"/>
              <a:endParaRPr lang="fa-IR" sz="2400">
                <a:cs typeface="B Koodak" panose="00000700000000000000" pitchFamily="2" charset="-78"/>
              </a:endParaRPr>
            </a:p>
          </p:txBody>
        </p:sp>
        <p:sp>
          <p:nvSpPr>
            <p:cNvPr id="8" name="Shape 109350">
              <a:extLst>
                <a:ext uri="{FF2B5EF4-FFF2-40B4-BE49-F238E27FC236}">
                  <a16:creationId xmlns:a16="http://schemas.microsoft.com/office/drawing/2014/main" id="{786537A8-5700-4C83-992E-BC3AFC692D19}"/>
                </a:ext>
              </a:extLst>
            </p:cNvPr>
            <p:cNvSpPr/>
            <p:nvPr/>
          </p:nvSpPr>
          <p:spPr>
            <a:xfrm>
              <a:off x="0" y="0"/>
              <a:ext cx="59296" cy="59322"/>
            </a:xfrm>
            <a:custGeom>
              <a:avLst/>
              <a:gdLst/>
              <a:ahLst/>
              <a:cxnLst/>
              <a:rect l="0" t="0" r="0" b="0"/>
              <a:pathLst>
                <a:path w="59296" h="59322">
                  <a:moveTo>
                    <a:pt x="29654" y="59322"/>
                  </a:moveTo>
                  <a:cubicBezTo>
                    <a:pt x="46025" y="59322"/>
                    <a:pt x="59296" y="46025"/>
                    <a:pt x="59296" y="29654"/>
                  </a:cubicBezTo>
                  <a:cubicBezTo>
                    <a:pt x="59296" y="13284"/>
                    <a:pt x="46025" y="0"/>
                    <a:pt x="29654" y="0"/>
                  </a:cubicBezTo>
                  <a:cubicBezTo>
                    <a:pt x="13271" y="0"/>
                    <a:pt x="0" y="13284"/>
                    <a:pt x="0" y="29654"/>
                  </a:cubicBezTo>
                  <a:cubicBezTo>
                    <a:pt x="0" y="46025"/>
                    <a:pt x="13271" y="59322"/>
                    <a:pt x="29654" y="59322"/>
                  </a:cubicBezTo>
                  <a:close/>
                </a:path>
              </a:pathLst>
            </a:custGeom>
            <a:ln/>
          </p:spPr>
          <p:style>
            <a:lnRef idx="0">
              <a:schemeClr val="accent6"/>
            </a:lnRef>
            <a:fillRef idx="3">
              <a:schemeClr val="accent6"/>
            </a:fillRef>
            <a:effectRef idx="3">
              <a:schemeClr val="accent6"/>
            </a:effectRef>
            <a:fontRef idx="minor">
              <a:schemeClr val="lt1"/>
            </a:fontRef>
          </p:style>
          <p:txBody>
            <a:bodyPr/>
            <a:lstStyle/>
            <a:p>
              <a:pPr algn="r" rtl="1"/>
              <a:endParaRPr lang="fa-IR" sz="2400">
                <a:cs typeface="B Koodak" panose="00000700000000000000" pitchFamily="2" charset="-78"/>
              </a:endParaRPr>
            </a:p>
          </p:txBody>
        </p:sp>
      </p:grpSp>
    </p:spTree>
    <p:extLst>
      <p:ext uri="{BB962C8B-B14F-4D97-AF65-F5344CB8AC3E}">
        <p14:creationId xmlns:p14="http://schemas.microsoft.com/office/powerpoint/2010/main" val="280373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56679C6-355C-4173-AF6F-1E23F4A92873}"/>
              </a:ext>
            </a:extLst>
          </p:cNvPr>
          <p:cNvSpPr>
            <a:spLocks noChangeArrowheads="1"/>
          </p:cNvSpPr>
          <p:nvPr/>
        </p:nvSpPr>
        <p:spPr bwMode="auto">
          <a:xfrm flipV="1">
            <a:off x="4903304" y="-244502"/>
            <a:ext cx="54598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grpSp>
        <p:nvGrpSpPr>
          <p:cNvPr id="3" name="Group 2">
            <a:extLst>
              <a:ext uri="{FF2B5EF4-FFF2-40B4-BE49-F238E27FC236}">
                <a16:creationId xmlns:a16="http://schemas.microsoft.com/office/drawing/2014/main" id="{CD154742-8BDA-44DE-924B-2A9BEC3BD432}"/>
              </a:ext>
            </a:extLst>
          </p:cNvPr>
          <p:cNvGrpSpPr/>
          <p:nvPr/>
        </p:nvGrpSpPr>
        <p:grpSpPr>
          <a:xfrm flipV="1">
            <a:off x="4903304" y="-244502"/>
            <a:ext cx="45719" cy="45719"/>
            <a:chOff x="0" y="0"/>
            <a:chExt cx="59296" cy="59322"/>
          </a:xfrm>
        </p:grpSpPr>
        <p:sp>
          <p:nvSpPr>
            <p:cNvPr id="4" name="Shape 110032">
              <a:extLst>
                <a:ext uri="{FF2B5EF4-FFF2-40B4-BE49-F238E27FC236}">
                  <a16:creationId xmlns:a16="http://schemas.microsoft.com/office/drawing/2014/main" id="{577B3942-50BA-4937-8524-CD64C92C6C9D}"/>
                </a:ext>
              </a:extLst>
            </p:cNvPr>
            <p:cNvSpPr/>
            <p:nvPr/>
          </p:nvSpPr>
          <p:spPr>
            <a:xfrm>
              <a:off x="0" y="0"/>
              <a:ext cx="59296" cy="59322"/>
            </a:xfrm>
            <a:custGeom>
              <a:avLst/>
              <a:gdLst/>
              <a:ahLst/>
              <a:cxnLst/>
              <a:rect l="0" t="0" r="0" b="0"/>
              <a:pathLst>
                <a:path w="59296" h="59322">
                  <a:moveTo>
                    <a:pt x="29654" y="0"/>
                  </a:moveTo>
                  <a:cubicBezTo>
                    <a:pt x="46025" y="0"/>
                    <a:pt x="59296" y="13284"/>
                    <a:pt x="59296" y="29654"/>
                  </a:cubicBezTo>
                  <a:cubicBezTo>
                    <a:pt x="59296" y="46025"/>
                    <a:pt x="46025" y="59322"/>
                    <a:pt x="29654" y="59322"/>
                  </a:cubicBezTo>
                  <a:cubicBezTo>
                    <a:pt x="13271" y="59322"/>
                    <a:pt x="0" y="46025"/>
                    <a:pt x="0" y="29654"/>
                  </a:cubicBezTo>
                  <a:cubicBezTo>
                    <a:pt x="0" y="13284"/>
                    <a:pt x="13271" y="0"/>
                    <a:pt x="29654" y="0"/>
                  </a:cubicBezTo>
                  <a:close/>
                </a:path>
              </a:pathLst>
            </a:custGeom>
            <a:ln w="0" cap="flat">
              <a:miter lim="127000"/>
            </a:ln>
          </p:spPr>
          <p:style>
            <a:lnRef idx="0">
              <a:srgbClr val="000000">
                <a:alpha val="0"/>
              </a:srgbClr>
            </a:lnRef>
            <a:fillRef idx="1">
              <a:srgbClr val="181717"/>
            </a:fillRef>
            <a:effectRef idx="0">
              <a:scrgbClr r="0" g="0" b="0"/>
            </a:effectRef>
            <a:fontRef idx="none"/>
          </p:style>
          <p:txBody>
            <a:bodyPr/>
            <a:lstStyle/>
            <a:p>
              <a:endParaRPr lang="fa-IR"/>
            </a:p>
          </p:txBody>
        </p:sp>
        <p:sp>
          <p:nvSpPr>
            <p:cNvPr id="5" name="Shape 110033">
              <a:extLst>
                <a:ext uri="{FF2B5EF4-FFF2-40B4-BE49-F238E27FC236}">
                  <a16:creationId xmlns:a16="http://schemas.microsoft.com/office/drawing/2014/main" id="{B75AA4C0-402B-4F1B-976A-13E2A6A4579D}"/>
                </a:ext>
              </a:extLst>
            </p:cNvPr>
            <p:cNvSpPr/>
            <p:nvPr/>
          </p:nvSpPr>
          <p:spPr>
            <a:xfrm>
              <a:off x="0" y="0"/>
              <a:ext cx="59296" cy="59322"/>
            </a:xfrm>
            <a:custGeom>
              <a:avLst/>
              <a:gdLst/>
              <a:ahLst/>
              <a:cxnLst/>
              <a:rect l="0" t="0" r="0" b="0"/>
              <a:pathLst>
                <a:path w="59296" h="59322">
                  <a:moveTo>
                    <a:pt x="29654" y="59322"/>
                  </a:moveTo>
                  <a:cubicBezTo>
                    <a:pt x="46025" y="59322"/>
                    <a:pt x="59296" y="46025"/>
                    <a:pt x="59296" y="29654"/>
                  </a:cubicBezTo>
                  <a:cubicBezTo>
                    <a:pt x="59296" y="13284"/>
                    <a:pt x="46025" y="0"/>
                    <a:pt x="29654" y="0"/>
                  </a:cubicBezTo>
                  <a:cubicBezTo>
                    <a:pt x="13271" y="0"/>
                    <a:pt x="0" y="13284"/>
                    <a:pt x="0" y="29654"/>
                  </a:cubicBezTo>
                  <a:cubicBezTo>
                    <a:pt x="0" y="46025"/>
                    <a:pt x="13271" y="59322"/>
                    <a:pt x="29654" y="59322"/>
                  </a:cubicBezTo>
                  <a:close/>
                </a:path>
              </a:pathLst>
            </a:custGeom>
            <a:ln w="12700" cap="flat">
              <a:miter lim="100000"/>
            </a:ln>
          </p:spPr>
          <p:style>
            <a:lnRef idx="1">
              <a:srgbClr val="181717"/>
            </a:lnRef>
            <a:fillRef idx="0">
              <a:srgbClr val="000000">
                <a:alpha val="0"/>
              </a:srgbClr>
            </a:fillRef>
            <a:effectRef idx="0">
              <a:scrgbClr r="0" g="0" b="0"/>
            </a:effectRef>
            <a:fontRef idx="none"/>
          </p:style>
          <p:txBody>
            <a:bodyPr/>
            <a:lstStyle/>
            <a:p>
              <a:endParaRPr lang="fa-IR"/>
            </a:p>
          </p:txBody>
        </p:sp>
      </p:grpSp>
      <p:sp>
        <p:nvSpPr>
          <p:cNvPr id="6" name="Rectangle 5">
            <a:extLst>
              <a:ext uri="{FF2B5EF4-FFF2-40B4-BE49-F238E27FC236}">
                <a16:creationId xmlns:a16="http://schemas.microsoft.com/office/drawing/2014/main" id="{37345785-FAEE-43D4-BF0D-4668A6DF7F5C}"/>
              </a:ext>
            </a:extLst>
          </p:cNvPr>
          <p:cNvSpPr>
            <a:spLocks noChangeArrowheads="1"/>
          </p:cNvSpPr>
          <p:nvPr/>
        </p:nvSpPr>
        <p:spPr bwMode="auto">
          <a:xfrm>
            <a:off x="1662078" y="3580127"/>
            <a:ext cx="8799443" cy="830997"/>
          </a:xfrm>
          <a:prstGeom prst="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fa-IR" sz="2400" b="0" i="0" u="none" strike="noStrike" cap="none" normalizeH="0" baseline="0" dirty="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 </a:t>
            </a:r>
            <a:r>
              <a:rPr kumimoji="0" lang="fa-IR" altLang="fa-IR" sz="2400" b="0" i="0" u="none" strike="noStrike" cap="none" normalizeH="0" baseline="0" dirty="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دانش آموزان در اين دوره بسيار</a:t>
            </a:r>
            <a:r>
              <a:rPr kumimoji="0" lang="en-US" altLang="fa-IR" sz="2400" b="0" i="0" u="none" strike="noStrike" cap="none" normalizeH="0" baseline="0" dirty="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 </a:t>
            </a:r>
            <a:r>
              <a:rPr kumimoji="0" lang="fa-IR" altLang="fa-IR" sz="2400" b="1" i="0" u="none" strike="noStrike" cap="none" normalizeH="0" baseline="0" dirty="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به قصّه</a:t>
            </a:r>
            <a:r>
              <a:rPr kumimoji="0" lang="fa-IR" altLang="fa-IR" sz="2400" b="0" i="0" u="none" strike="noStrike" cap="none" normalizeH="0" baseline="0" dirty="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 علاقه مندند. معلم می تواند رويدادهای مختلف تاريخی را به صورت داستان دربياورد و آن ها را برای بچه ها تعريف </a:t>
            </a:r>
            <a:r>
              <a:rPr kumimoji="0" lang="fa-IR" altLang="fa-IR" sz="2400" b="0" i="0" u="none" strike="noStrike" cap="none" normalizeH="0" baseline="0" dirty="0" smtClean="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کند</a:t>
            </a:r>
            <a:r>
              <a:rPr kumimoji="0" lang="en-US" altLang="fa-IR" b="0" i="0" u="none" strike="noStrike" cap="none" normalizeH="0" baseline="0" dirty="0" smtClean="0">
                <a:ln>
                  <a:noFill/>
                </a:ln>
                <a:solidFill>
                  <a:schemeClr val="tx1"/>
                </a:solidFill>
                <a:effectLst/>
                <a:latin typeface="Arial" panose="020B0604020202020204" pitchFamily="34" charset="0"/>
                <a:cs typeface="B Koodak" panose="00000700000000000000" pitchFamily="2" charset="-78"/>
              </a:rPr>
              <a:t> </a:t>
            </a:r>
            <a:endParaRPr kumimoji="0" lang="en-US" altLang="fa-IR" sz="3200" b="0" i="0" u="none" strike="noStrike" cap="none" normalizeH="0" baseline="0" dirty="0">
              <a:ln>
                <a:noFill/>
              </a:ln>
              <a:solidFill>
                <a:schemeClr val="tx1"/>
              </a:solidFill>
              <a:effectLst/>
              <a:latin typeface="Arial" panose="020B0604020202020204" pitchFamily="34" charset="0"/>
              <a:cs typeface="B Koodak" panose="00000700000000000000" pitchFamily="2" charset="-78"/>
            </a:endParaRPr>
          </a:p>
        </p:txBody>
      </p:sp>
      <p:sp>
        <p:nvSpPr>
          <p:cNvPr id="7" name="Rectangle 6">
            <a:extLst>
              <a:ext uri="{FF2B5EF4-FFF2-40B4-BE49-F238E27FC236}">
                <a16:creationId xmlns:a16="http://schemas.microsoft.com/office/drawing/2014/main" id="{19139F7C-D635-490F-B5BA-F8E022F15957}"/>
              </a:ext>
            </a:extLst>
          </p:cNvPr>
          <p:cNvSpPr/>
          <p:nvPr/>
        </p:nvSpPr>
        <p:spPr>
          <a:xfrm>
            <a:off x="4148454" y="4696518"/>
            <a:ext cx="3826689" cy="461665"/>
          </a:xfrm>
          <a:prstGeom prst="rect">
            <a:avLst/>
          </a:prstGeom>
          <a:ln/>
        </p:spPr>
        <p:style>
          <a:lnRef idx="1">
            <a:schemeClr val="accent1"/>
          </a:lnRef>
          <a:fillRef idx="3">
            <a:schemeClr val="accent1"/>
          </a:fillRef>
          <a:effectRef idx="2">
            <a:schemeClr val="accent1"/>
          </a:effectRef>
          <a:fontRef idx="minor">
            <a:schemeClr val="lt1"/>
          </a:fontRef>
        </p:style>
        <p:txBody>
          <a:bodyPr wrap="none">
            <a:spAutoFit/>
          </a:bodyPr>
          <a:lstStyle/>
          <a:p>
            <a:r>
              <a:rPr lang="fa-IR" sz="2400" b="1" dirty="0">
                <a:solidFill>
                  <a:srgbClr val="181717"/>
                </a:solidFill>
                <a:ea typeface="Calibri" panose="020F0502020204030204" pitchFamily="34" charset="0"/>
                <a:cs typeface="B Koodak" panose="00000700000000000000" pitchFamily="2" charset="-78"/>
              </a:rPr>
              <a:t>ساختن ماکت، تهيه ی لوح های گلی </a:t>
            </a:r>
            <a:endParaRPr lang="fa-IR" sz="2400" dirty="0">
              <a:cs typeface="B Koodak" panose="00000700000000000000" pitchFamily="2" charset="-78"/>
            </a:endParaRPr>
          </a:p>
        </p:txBody>
      </p:sp>
      <p:sp>
        <p:nvSpPr>
          <p:cNvPr id="8" name="Rectangle 7">
            <a:extLst>
              <a:ext uri="{FF2B5EF4-FFF2-40B4-BE49-F238E27FC236}">
                <a16:creationId xmlns:a16="http://schemas.microsoft.com/office/drawing/2014/main" id="{B66AAB4E-6CA9-4F29-B700-DDD800B95B88}"/>
              </a:ext>
            </a:extLst>
          </p:cNvPr>
          <p:cNvSpPr/>
          <p:nvPr/>
        </p:nvSpPr>
        <p:spPr>
          <a:xfrm>
            <a:off x="3669957" y="5443577"/>
            <a:ext cx="4783682" cy="461665"/>
          </a:xfrm>
          <a:prstGeom prst="rect">
            <a:avLst/>
          </a:prstGeom>
          <a:ln/>
        </p:spPr>
        <p:style>
          <a:lnRef idx="1">
            <a:schemeClr val="accent1"/>
          </a:lnRef>
          <a:fillRef idx="3">
            <a:schemeClr val="accent1"/>
          </a:fillRef>
          <a:effectRef idx="2">
            <a:schemeClr val="accent1"/>
          </a:effectRef>
          <a:fontRef idx="minor">
            <a:schemeClr val="lt1"/>
          </a:fontRef>
        </p:style>
        <p:txBody>
          <a:bodyPr wrap="none">
            <a:spAutoFit/>
          </a:bodyPr>
          <a:lstStyle/>
          <a:p>
            <a:r>
              <a:rPr lang="fa-IR" sz="2400" b="1" dirty="0">
                <a:solidFill>
                  <a:srgbClr val="181717"/>
                </a:solidFill>
                <a:ea typeface="Calibri" panose="020F0502020204030204" pitchFamily="34" charset="0"/>
                <a:cs typeface="B Koodak" panose="00000700000000000000" pitchFamily="2" charset="-78"/>
              </a:rPr>
              <a:t>بازديد از موزه ها، محله ها و خانه های قديمی </a:t>
            </a:r>
            <a:endParaRPr lang="fa-IR" sz="2400" dirty="0">
              <a:cs typeface="B Koodak" panose="00000700000000000000" pitchFamily="2" charset="-78"/>
            </a:endParaRPr>
          </a:p>
        </p:txBody>
      </p:sp>
      <p:sp>
        <p:nvSpPr>
          <p:cNvPr id="11" name="Rectangle 10">
            <a:extLst>
              <a:ext uri="{FF2B5EF4-FFF2-40B4-BE49-F238E27FC236}">
                <a16:creationId xmlns:a16="http://schemas.microsoft.com/office/drawing/2014/main" id="{05D1FF6E-311B-4F78-B145-B9E4FD620F16}"/>
              </a:ext>
            </a:extLst>
          </p:cNvPr>
          <p:cNvSpPr/>
          <p:nvPr/>
        </p:nvSpPr>
        <p:spPr>
          <a:xfrm>
            <a:off x="656570" y="1005369"/>
            <a:ext cx="10810462" cy="57926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1019175" marR="405765" indent="-1019175" algn="ctr" rtl="1">
              <a:lnSpc>
                <a:spcPct val="113000"/>
              </a:lnSpc>
              <a:spcAft>
                <a:spcPts val="1600"/>
              </a:spcAft>
            </a:pPr>
            <a:r>
              <a:rPr lang="fa-IR" sz="2800" b="1" dirty="0">
                <a:solidFill>
                  <a:srgbClr val="181717"/>
                </a:solidFill>
                <a:latin typeface="Calibri" panose="020F0502020204030204" pitchFamily="34" charset="0"/>
                <a:ea typeface="Calibri" panose="020F0502020204030204" pitchFamily="34" charset="0"/>
                <a:cs typeface="B Koodak" panose="00000700000000000000" pitchFamily="2" charset="-78"/>
              </a:rPr>
              <a:t>استفاده از روش های خلّاق فرهنگی ــ هنری در آموزش تاريخ به کودکان و نوجوانان</a:t>
            </a:r>
            <a:endParaRPr lang="en-US" sz="2800" dirty="0">
              <a:solidFill>
                <a:srgbClr val="000000"/>
              </a:solidFill>
              <a:effectLst/>
              <a:latin typeface="Calibri" panose="020F0502020204030204" pitchFamily="34" charset="0"/>
              <a:ea typeface="Calibri" panose="020F0502020204030204" pitchFamily="34" charset="0"/>
              <a:cs typeface="B Koodak" panose="00000700000000000000" pitchFamily="2" charset="-78"/>
            </a:endParaRPr>
          </a:p>
        </p:txBody>
      </p:sp>
      <p:sp>
        <p:nvSpPr>
          <p:cNvPr id="12" name="Rectangle 5">
            <a:extLst>
              <a:ext uri="{FF2B5EF4-FFF2-40B4-BE49-F238E27FC236}">
                <a16:creationId xmlns:a16="http://schemas.microsoft.com/office/drawing/2014/main" id="{4A7CE5F5-9F89-4E7A-955F-C8C94FD8A964}"/>
              </a:ext>
            </a:extLst>
          </p:cNvPr>
          <p:cNvSpPr>
            <a:spLocks noChangeArrowheads="1"/>
          </p:cNvSpPr>
          <p:nvPr/>
        </p:nvSpPr>
        <p:spPr bwMode="auto">
          <a:xfrm>
            <a:off x="4264790" y="2206731"/>
            <a:ext cx="3387255" cy="461665"/>
          </a:xfrm>
          <a:prstGeom prst="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fa-IR" sz="2400" b="0" i="0" u="none" strike="noStrike" cap="none" normalizeH="0" baseline="0" dirty="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 </a:t>
            </a:r>
            <a:r>
              <a:rPr kumimoji="0" lang="fa-IR" altLang="fa-IR" sz="2400" b="1" i="0" u="none" strike="noStrike" cap="none" normalizeH="0" baseline="0" dirty="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اجرای نمايش های عروسکی</a:t>
            </a:r>
            <a:r>
              <a:rPr kumimoji="0" lang="en-US" altLang="fa-IR" sz="2400" b="0" i="0" u="none" strike="noStrike" cap="none" normalizeH="0" baseline="0" dirty="0">
                <a:ln>
                  <a:noFill/>
                </a:ln>
                <a:solidFill>
                  <a:schemeClr val="tx1"/>
                </a:solidFill>
                <a:effectLst/>
                <a:latin typeface="Arial" panose="020B0604020202020204" pitchFamily="34" charset="0"/>
                <a:cs typeface="B Koodak" panose="00000700000000000000" pitchFamily="2" charset="-78"/>
              </a:rPr>
              <a:t> </a:t>
            </a:r>
          </a:p>
        </p:txBody>
      </p:sp>
      <p:sp>
        <p:nvSpPr>
          <p:cNvPr id="13" name="Rectangle 12">
            <a:extLst>
              <a:ext uri="{FF2B5EF4-FFF2-40B4-BE49-F238E27FC236}">
                <a16:creationId xmlns:a16="http://schemas.microsoft.com/office/drawing/2014/main" id="{98FA4364-564C-438C-B00A-51E72173DBC3}"/>
              </a:ext>
            </a:extLst>
          </p:cNvPr>
          <p:cNvSpPr/>
          <p:nvPr/>
        </p:nvSpPr>
        <p:spPr>
          <a:xfrm>
            <a:off x="5089417" y="2888476"/>
            <a:ext cx="1944764" cy="46166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algn="r" rtl="1"/>
            <a:r>
              <a:rPr lang="fa-IR" sz="2400" b="1" dirty="0">
                <a:solidFill>
                  <a:srgbClr val="181717"/>
                </a:solidFill>
                <a:ea typeface="Calibri" panose="020F0502020204030204" pitchFamily="34" charset="0"/>
                <a:cs typeface="B Koodak" panose="00000700000000000000" pitchFamily="2" charset="-78"/>
              </a:rPr>
              <a:t>نقش بازی کردن</a:t>
            </a:r>
            <a:r>
              <a:rPr lang="fa-IR" sz="2400" dirty="0">
                <a:solidFill>
                  <a:srgbClr val="181717"/>
                </a:solidFill>
                <a:ea typeface="Calibri" panose="020F0502020204030204" pitchFamily="34" charset="0"/>
                <a:cs typeface="B Koodak" panose="00000700000000000000" pitchFamily="2" charset="-78"/>
              </a:rPr>
              <a:t> </a:t>
            </a:r>
            <a:endParaRPr lang="fa-IR" sz="2400" dirty="0">
              <a:cs typeface="B Koodak" panose="00000700000000000000" pitchFamily="2" charset="-78"/>
            </a:endParaRPr>
          </a:p>
        </p:txBody>
      </p:sp>
    </p:spTree>
    <p:extLst>
      <p:ext uri="{BB962C8B-B14F-4D97-AF65-F5344CB8AC3E}">
        <p14:creationId xmlns:p14="http://schemas.microsoft.com/office/powerpoint/2010/main" val="148718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A81EA-A301-4D8D-A8B7-8CF002BEB0CC}"/>
              </a:ext>
            </a:extLst>
          </p:cNvPr>
          <p:cNvSpPr/>
          <p:nvPr/>
        </p:nvSpPr>
        <p:spPr>
          <a:xfrm>
            <a:off x="1839474" y="2567720"/>
            <a:ext cx="8363829" cy="816827"/>
          </a:xfrm>
          <a:prstGeom prst="rect">
            <a:avLst/>
          </a:prstGeom>
        </p:spPr>
        <p:txBody>
          <a:bodyPr wrap="none">
            <a:spAutoFit/>
          </a:bodyPr>
          <a:lstStyle/>
          <a:p>
            <a:pPr marL="6985" indent="-6350" algn="r" rtl="1">
              <a:lnSpc>
                <a:spcPct val="107000"/>
              </a:lnSpc>
              <a:spcAft>
                <a:spcPts val="0"/>
              </a:spcAft>
            </a:pPr>
            <a:r>
              <a:rPr lang="fa-IR" sz="4400" b="1" dirty="0">
                <a:solidFill>
                  <a:srgbClr val="FF0000"/>
                </a:solidFill>
                <a:latin typeface="Calibri" panose="020F0502020204030204" pitchFamily="34" charset="0"/>
                <a:ea typeface="Calibri" panose="020F0502020204030204" pitchFamily="34" charset="0"/>
                <a:cs typeface="B Koodak" panose="00000700000000000000" pitchFamily="2" charset="-78"/>
              </a:rPr>
              <a:t>وجه تمايز مطالعات اجتماعی و علوم اجتماعی</a:t>
            </a:r>
            <a:endParaRPr lang="en-US" sz="4400" b="1" dirty="0">
              <a:solidFill>
                <a:srgbClr val="FF0000"/>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12266910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177FA5-F427-49C2-9F49-6FCC5DF1A6C1}"/>
              </a:ext>
            </a:extLst>
          </p:cNvPr>
          <p:cNvSpPr/>
          <p:nvPr/>
        </p:nvSpPr>
        <p:spPr>
          <a:xfrm>
            <a:off x="3562170" y="1836291"/>
            <a:ext cx="4900059" cy="882678"/>
          </a:xfrm>
          <a:prstGeom prst="rect">
            <a:avLst/>
          </a:prstGeom>
          <a:solidFill>
            <a:srgbClr val="FFFF00"/>
          </a:solidFill>
          <a:ln>
            <a:solidFill>
              <a:schemeClr val="accent1"/>
            </a:solidFill>
          </a:ln>
        </p:spPr>
        <p:txBody>
          <a:bodyPr wrap="none">
            <a:spAutoFit/>
          </a:bodyPr>
          <a:lstStyle/>
          <a:p>
            <a:pPr marL="10160" marR="74930" indent="-6350" algn="ctr" rtl="1">
              <a:lnSpc>
                <a:spcPct val="107000"/>
              </a:lnSpc>
              <a:spcAft>
                <a:spcPts val="1720"/>
              </a:spcAft>
            </a:pPr>
            <a:r>
              <a:rPr lang="fa-IR" sz="4800" b="1" kern="0" dirty="0">
                <a:solidFill>
                  <a:srgbClr val="181717"/>
                </a:solidFill>
                <a:latin typeface="Calibri" panose="020F0502020204030204" pitchFamily="34" charset="0"/>
                <a:ea typeface="Calibri" panose="020F0502020204030204" pitchFamily="34" charset="0"/>
                <a:cs typeface="B Koodak" panose="00000700000000000000" pitchFamily="2" charset="-78"/>
              </a:rPr>
              <a:t>ماهيت و قلمرو جغرافيا</a:t>
            </a:r>
            <a:endParaRPr lang="en-US" sz="4800" b="1" kern="0" dirty="0">
              <a:solidFill>
                <a:srgbClr val="181717"/>
              </a:solidFill>
              <a:latin typeface="Calibri" panose="020F0502020204030204" pitchFamily="34" charset="0"/>
              <a:ea typeface="Calibri" panose="020F0502020204030204" pitchFamily="34" charset="0"/>
              <a:cs typeface="B Koodak" panose="00000700000000000000" pitchFamily="2" charset="-78"/>
            </a:endParaRPr>
          </a:p>
        </p:txBody>
      </p:sp>
      <p:sp>
        <p:nvSpPr>
          <p:cNvPr id="5" name="Rectangle 4">
            <a:extLst>
              <a:ext uri="{FF2B5EF4-FFF2-40B4-BE49-F238E27FC236}">
                <a16:creationId xmlns:a16="http://schemas.microsoft.com/office/drawing/2014/main" id="{69769841-AFD5-4566-B0EF-4E752639855E}"/>
              </a:ext>
            </a:extLst>
          </p:cNvPr>
          <p:cNvSpPr/>
          <p:nvPr/>
        </p:nvSpPr>
        <p:spPr>
          <a:xfrm>
            <a:off x="2096717" y="3591605"/>
            <a:ext cx="8017259" cy="981487"/>
          </a:xfrm>
          <a:prstGeom prst="rect">
            <a:avLst/>
          </a:prstGeom>
          <a:solidFill>
            <a:srgbClr val="FFFF00"/>
          </a:solidFill>
          <a:ln>
            <a:solidFill>
              <a:schemeClr val="accent1"/>
            </a:solidFill>
          </a:ln>
        </p:spPr>
        <p:txBody>
          <a:bodyPr wrap="none">
            <a:spAutoFit/>
          </a:bodyPr>
          <a:lstStyle/>
          <a:p>
            <a:pPr marL="10160" marR="74295" indent="-6350" algn="ctr" rtl="1">
              <a:lnSpc>
                <a:spcPct val="107000"/>
              </a:lnSpc>
              <a:spcAft>
                <a:spcPts val="1720"/>
              </a:spcAft>
            </a:pPr>
            <a:r>
              <a:rPr lang="fa-IR" sz="5400" b="1" kern="0" dirty="0">
                <a:solidFill>
                  <a:srgbClr val="181717"/>
                </a:solidFill>
                <a:latin typeface="Calibri" panose="020F0502020204030204" pitchFamily="34" charset="0"/>
                <a:ea typeface="Calibri" panose="020F0502020204030204" pitchFamily="34" charset="0"/>
                <a:cs typeface="B Koodak" panose="00000700000000000000" pitchFamily="2" charset="-78"/>
              </a:rPr>
              <a:t>اهميت و ضرورت آموزش جغرافيا</a:t>
            </a:r>
            <a:endParaRPr lang="en-US" sz="5400" b="1" kern="0" dirty="0">
              <a:solidFill>
                <a:srgbClr val="181717"/>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186569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out)">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8FBF38-DCFF-4A40-AC6E-45ADE6E95963}"/>
              </a:ext>
            </a:extLst>
          </p:cNvPr>
          <p:cNvSpPr/>
          <p:nvPr/>
        </p:nvSpPr>
        <p:spPr>
          <a:xfrm>
            <a:off x="1532458" y="622046"/>
            <a:ext cx="9260869" cy="523220"/>
          </a:xfrm>
          <a:prstGeom prst="rect">
            <a:avLst/>
          </a:prstGeom>
          <a:solidFill>
            <a:srgbClr val="FF0000"/>
          </a:solidFill>
        </p:spPr>
        <p:txBody>
          <a:bodyPr wrap="none">
            <a:spAutoFit/>
          </a:bodyPr>
          <a:lstStyle/>
          <a:p>
            <a:r>
              <a:rPr lang="fa-IR" sz="2800" b="1" dirty="0">
                <a:solidFill>
                  <a:srgbClr val="181717"/>
                </a:solidFill>
                <a:ea typeface="Calibri" panose="020F0502020204030204" pitchFamily="34" charset="0"/>
                <a:cs typeface="B Koodak" panose="00000700000000000000" pitchFamily="2" charset="-78"/>
              </a:rPr>
              <a:t>عمده ترين ضرورت های آموزش جغرافيا را می توان به شرح زير خلاصه کرد</a:t>
            </a:r>
            <a:endParaRPr lang="fa-IR" sz="2800" dirty="0">
              <a:cs typeface="B Koodak" panose="00000700000000000000" pitchFamily="2" charset="-78"/>
            </a:endParaRPr>
          </a:p>
        </p:txBody>
      </p:sp>
      <p:sp>
        <p:nvSpPr>
          <p:cNvPr id="3" name="Rectangle 2">
            <a:extLst>
              <a:ext uri="{FF2B5EF4-FFF2-40B4-BE49-F238E27FC236}">
                <a16:creationId xmlns:a16="http://schemas.microsoft.com/office/drawing/2014/main" id="{E1DAF910-38F3-4580-BE82-7B5698C78637}"/>
              </a:ext>
            </a:extLst>
          </p:cNvPr>
          <p:cNvSpPr/>
          <p:nvPr/>
        </p:nvSpPr>
        <p:spPr>
          <a:xfrm>
            <a:off x="3424977" y="1535810"/>
            <a:ext cx="6873998" cy="461665"/>
          </a:xfrm>
          <a:prstGeom prst="rect">
            <a:avLst/>
          </a:prstGeom>
          <a:solidFill>
            <a:srgbClr val="FFFF00"/>
          </a:solidFill>
        </p:spPr>
        <p:txBody>
          <a:bodyPr wrap="none">
            <a:spAutoFit/>
          </a:bodyPr>
          <a:lstStyle/>
          <a:p>
            <a:r>
              <a:rPr lang="fa-IR" sz="2400" b="1" dirty="0" smtClean="0">
                <a:solidFill>
                  <a:srgbClr val="181717"/>
                </a:solidFill>
                <a:ea typeface="Calibri" panose="020F0502020204030204" pitchFamily="34" charset="0"/>
                <a:cs typeface="B Koodak" panose="00000700000000000000" pitchFamily="2" charset="-78"/>
              </a:rPr>
              <a:t>1) ضرورت </a:t>
            </a:r>
            <a:r>
              <a:rPr lang="fa-IR" sz="2400" b="1" dirty="0">
                <a:solidFill>
                  <a:srgbClr val="181717"/>
                </a:solidFill>
                <a:ea typeface="Calibri" panose="020F0502020204030204" pitchFamily="34" charset="0"/>
                <a:cs typeface="B Koodak" panose="00000700000000000000" pitchFamily="2" charset="-78"/>
              </a:rPr>
              <a:t>آشنايی و درک ابعاد مختلف محيط زندگی و اجزای آن</a:t>
            </a:r>
            <a:endParaRPr lang="fa-IR" sz="2400" dirty="0">
              <a:cs typeface="B Koodak" panose="00000700000000000000" pitchFamily="2" charset="-78"/>
            </a:endParaRPr>
          </a:p>
        </p:txBody>
      </p:sp>
      <p:sp>
        <p:nvSpPr>
          <p:cNvPr id="4" name="Rectangle 3">
            <a:extLst>
              <a:ext uri="{FF2B5EF4-FFF2-40B4-BE49-F238E27FC236}">
                <a16:creationId xmlns:a16="http://schemas.microsoft.com/office/drawing/2014/main" id="{FA4830E0-2788-40E3-9096-DA30BF631B5F}"/>
              </a:ext>
            </a:extLst>
          </p:cNvPr>
          <p:cNvSpPr/>
          <p:nvPr/>
        </p:nvSpPr>
        <p:spPr>
          <a:xfrm>
            <a:off x="4113057" y="2215409"/>
            <a:ext cx="6032421" cy="461665"/>
          </a:xfrm>
          <a:prstGeom prst="rect">
            <a:avLst/>
          </a:prstGeom>
          <a:solidFill>
            <a:srgbClr val="FFFF00"/>
          </a:solidFill>
        </p:spPr>
        <p:txBody>
          <a:bodyPr wrap="none">
            <a:spAutoFit/>
          </a:bodyPr>
          <a:lstStyle/>
          <a:p>
            <a:r>
              <a:rPr lang="fa-IR" sz="2400" b="1" dirty="0" smtClean="0">
                <a:solidFill>
                  <a:srgbClr val="181717"/>
                </a:solidFill>
                <a:ea typeface="Calibri" panose="020F0502020204030204" pitchFamily="34" charset="0"/>
                <a:cs typeface="B Koodak" panose="00000700000000000000" pitchFamily="2" charset="-78"/>
              </a:rPr>
              <a:t>2) لزوم </a:t>
            </a:r>
            <a:r>
              <a:rPr lang="fa-IR" sz="2400" b="1" dirty="0">
                <a:solidFill>
                  <a:srgbClr val="181717"/>
                </a:solidFill>
                <a:ea typeface="Calibri" panose="020F0502020204030204" pitchFamily="34" charset="0"/>
                <a:cs typeface="B Koodak" panose="00000700000000000000" pitchFamily="2" charset="-78"/>
              </a:rPr>
              <a:t>حفاظت و بهره برداری عاقلانه و مطلوب از محيط: </a:t>
            </a:r>
            <a:endParaRPr lang="fa-IR" sz="2400" dirty="0">
              <a:cs typeface="B Koodak" panose="00000700000000000000" pitchFamily="2" charset="-78"/>
            </a:endParaRPr>
          </a:p>
        </p:txBody>
      </p:sp>
      <p:sp>
        <p:nvSpPr>
          <p:cNvPr id="5" name="Rectangle 4">
            <a:extLst>
              <a:ext uri="{FF2B5EF4-FFF2-40B4-BE49-F238E27FC236}">
                <a16:creationId xmlns:a16="http://schemas.microsoft.com/office/drawing/2014/main" id="{5D421985-3385-44A3-A3A0-36C56DC3DB3D}"/>
              </a:ext>
            </a:extLst>
          </p:cNvPr>
          <p:cNvSpPr/>
          <p:nvPr/>
        </p:nvSpPr>
        <p:spPr>
          <a:xfrm>
            <a:off x="3756799" y="2883127"/>
            <a:ext cx="6210354" cy="461665"/>
          </a:xfrm>
          <a:prstGeom prst="rect">
            <a:avLst/>
          </a:prstGeom>
          <a:solidFill>
            <a:srgbClr val="FFFF00"/>
          </a:solidFill>
        </p:spPr>
        <p:txBody>
          <a:bodyPr wrap="none">
            <a:spAutoFit/>
          </a:bodyPr>
          <a:lstStyle/>
          <a:p>
            <a:r>
              <a:rPr lang="fa-IR" sz="2400" b="1" dirty="0" smtClean="0">
                <a:solidFill>
                  <a:srgbClr val="181717"/>
                </a:solidFill>
                <a:ea typeface="Calibri" panose="020F0502020204030204" pitchFamily="34" charset="0"/>
                <a:cs typeface="B Koodak" panose="00000700000000000000" pitchFamily="2" charset="-78"/>
              </a:rPr>
              <a:t>3) لزوم </a:t>
            </a:r>
            <a:r>
              <a:rPr lang="fa-IR" sz="2400" b="1" dirty="0">
                <a:solidFill>
                  <a:srgbClr val="181717"/>
                </a:solidFill>
                <a:ea typeface="Calibri" panose="020F0502020204030204" pitchFamily="34" charset="0"/>
                <a:cs typeface="B Koodak" panose="00000700000000000000" pitchFamily="2" charset="-78"/>
              </a:rPr>
              <a:t>برنامه ريزی و تصميمگيری برای حلّ مسائل محيطی</a:t>
            </a:r>
            <a:endParaRPr lang="fa-IR" sz="2400" dirty="0">
              <a:cs typeface="B Koodak" panose="00000700000000000000" pitchFamily="2" charset="-78"/>
            </a:endParaRPr>
          </a:p>
        </p:txBody>
      </p:sp>
      <p:sp>
        <p:nvSpPr>
          <p:cNvPr id="6" name="Rectangle 5">
            <a:extLst>
              <a:ext uri="{FF2B5EF4-FFF2-40B4-BE49-F238E27FC236}">
                <a16:creationId xmlns:a16="http://schemas.microsoft.com/office/drawing/2014/main" id="{ED4E925A-C824-4011-9089-8B22DC6FE854}"/>
              </a:ext>
            </a:extLst>
          </p:cNvPr>
          <p:cNvSpPr/>
          <p:nvPr/>
        </p:nvSpPr>
        <p:spPr>
          <a:xfrm>
            <a:off x="5051203" y="3550179"/>
            <a:ext cx="4764446" cy="461665"/>
          </a:xfrm>
          <a:prstGeom prst="rect">
            <a:avLst/>
          </a:prstGeom>
          <a:solidFill>
            <a:srgbClr val="FFFF00"/>
          </a:solidFill>
        </p:spPr>
        <p:txBody>
          <a:bodyPr wrap="none">
            <a:spAutoFit/>
          </a:bodyPr>
          <a:lstStyle/>
          <a:p>
            <a:r>
              <a:rPr lang="fa-IR" sz="2400" b="1" dirty="0" smtClean="0">
                <a:solidFill>
                  <a:srgbClr val="181717"/>
                </a:solidFill>
                <a:ea typeface="Calibri" panose="020F0502020204030204" pitchFamily="34" charset="0"/>
                <a:cs typeface="B Koodak" panose="00000700000000000000" pitchFamily="2" charset="-78"/>
              </a:rPr>
              <a:t>4) </a:t>
            </a:r>
            <a:r>
              <a:rPr lang="fa-IR" sz="2400" b="1" dirty="0">
                <a:solidFill>
                  <a:srgbClr val="181717"/>
                </a:solidFill>
                <a:ea typeface="Calibri" panose="020F0502020204030204" pitchFamily="34" charset="0"/>
                <a:cs typeface="B Koodak" panose="00000700000000000000" pitchFamily="2" charset="-78"/>
              </a:rPr>
              <a:t>پرورش حسّ مسئوليت و احترام و تفاهم: </a:t>
            </a:r>
            <a:endParaRPr lang="fa-IR" sz="2400" dirty="0">
              <a:cs typeface="B Koodak" panose="00000700000000000000" pitchFamily="2" charset="-78"/>
            </a:endParaRPr>
          </a:p>
        </p:txBody>
      </p:sp>
      <p:sp>
        <p:nvSpPr>
          <p:cNvPr id="7" name="Rectangle 6">
            <a:extLst>
              <a:ext uri="{FF2B5EF4-FFF2-40B4-BE49-F238E27FC236}">
                <a16:creationId xmlns:a16="http://schemas.microsoft.com/office/drawing/2014/main" id="{F6022587-1EEA-41AE-B30D-30EC06D149FE}"/>
              </a:ext>
            </a:extLst>
          </p:cNvPr>
          <p:cNvSpPr/>
          <p:nvPr/>
        </p:nvSpPr>
        <p:spPr>
          <a:xfrm>
            <a:off x="6861976" y="4211599"/>
            <a:ext cx="2731838" cy="461665"/>
          </a:xfrm>
          <a:prstGeom prst="rect">
            <a:avLst/>
          </a:prstGeom>
          <a:solidFill>
            <a:srgbClr val="FFFF00"/>
          </a:solidFill>
        </p:spPr>
        <p:txBody>
          <a:bodyPr wrap="none">
            <a:spAutoFit/>
          </a:bodyPr>
          <a:lstStyle/>
          <a:p>
            <a:r>
              <a:rPr lang="fa-IR" sz="2400" b="1" dirty="0" smtClean="0">
                <a:solidFill>
                  <a:srgbClr val="181717"/>
                </a:solidFill>
                <a:ea typeface="Calibri" panose="020F0502020204030204" pitchFamily="34" charset="0"/>
                <a:cs typeface="B Koodak" panose="00000700000000000000" pitchFamily="2" charset="-78"/>
              </a:rPr>
              <a:t>5) احساس </a:t>
            </a:r>
            <a:r>
              <a:rPr lang="fa-IR" sz="2400" b="1" dirty="0">
                <a:solidFill>
                  <a:srgbClr val="181717"/>
                </a:solidFill>
                <a:ea typeface="Calibri" panose="020F0502020204030204" pitchFamily="34" charset="0"/>
                <a:cs typeface="B Koodak" panose="00000700000000000000" pitchFamily="2" charset="-78"/>
              </a:rPr>
              <a:t>تعلق و هويت</a:t>
            </a:r>
            <a:endParaRPr lang="fa-IR" sz="2400" dirty="0">
              <a:cs typeface="B Koodak" panose="00000700000000000000" pitchFamily="2" charset="-78"/>
            </a:endParaRPr>
          </a:p>
        </p:txBody>
      </p:sp>
      <p:sp>
        <p:nvSpPr>
          <p:cNvPr id="8" name="Rectangle 7">
            <a:extLst>
              <a:ext uri="{FF2B5EF4-FFF2-40B4-BE49-F238E27FC236}">
                <a16:creationId xmlns:a16="http://schemas.microsoft.com/office/drawing/2014/main" id="{609CB7C7-C856-4ACB-B593-7121A315A6E7}"/>
              </a:ext>
            </a:extLst>
          </p:cNvPr>
          <p:cNvSpPr/>
          <p:nvPr/>
        </p:nvSpPr>
        <p:spPr>
          <a:xfrm>
            <a:off x="4506607" y="4864527"/>
            <a:ext cx="4894289" cy="461665"/>
          </a:xfrm>
          <a:prstGeom prst="rect">
            <a:avLst/>
          </a:prstGeom>
          <a:solidFill>
            <a:srgbClr val="FFFF00"/>
          </a:solidFill>
        </p:spPr>
        <p:txBody>
          <a:bodyPr wrap="none">
            <a:spAutoFit/>
          </a:bodyPr>
          <a:lstStyle/>
          <a:p>
            <a:r>
              <a:rPr lang="fa-IR" sz="2400" b="1" dirty="0" smtClean="0">
                <a:solidFill>
                  <a:srgbClr val="181717"/>
                </a:solidFill>
                <a:ea typeface="Calibri" panose="020F0502020204030204" pitchFamily="34" charset="0"/>
                <a:cs typeface="B Koodak" panose="00000700000000000000" pitchFamily="2" charset="-78"/>
              </a:rPr>
              <a:t>6) تقويت </a:t>
            </a:r>
            <a:r>
              <a:rPr lang="fa-IR" sz="2400" b="1" dirty="0">
                <a:solidFill>
                  <a:srgbClr val="181717"/>
                </a:solidFill>
                <a:ea typeface="Calibri" panose="020F0502020204030204" pitchFamily="34" charset="0"/>
                <a:cs typeface="B Koodak" panose="00000700000000000000" pitchFamily="2" charset="-78"/>
              </a:rPr>
              <a:t>مهارت های زندگی فردی و اجتماعی</a:t>
            </a:r>
            <a:endParaRPr lang="fa-IR" sz="2400" dirty="0">
              <a:cs typeface="B Koodak" panose="00000700000000000000" pitchFamily="2" charset="-78"/>
            </a:endParaRPr>
          </a:p>
        </p:txBody>
      </p:sp>
      <p:sp>
        <p:nvSpPr>
          <p:cNvPr id="9" name="Rectangle 8">
            <a:extLst>
              <a:ext uri="{FF2B5EF4-FFF2-40B4-BE49-F238E27FC236}">
                <a16:creationId xmlns:a16="http://schemas.microsoft.com/office/drawing/2014/main" id="{609CB7C7-C856-4ACB-B593-7121A315A6E7}"/>
              </a:ext>
            </a:extLst>
          </p:cNvPr>
          <p:cNvSpPr/>
          <p:nvPr/>
        </p:nvSpPr>
        <p:spPr>
          <a:xfrm>
            <a:off x="4010219" y="5517455"/>
            <a:ext cx="5158785" cy="461665"/>
          </a:xfrm>
          <a:prstGeom prst="rect">
            <a:avLst/>
          </a:prstGeom>
          <a:solidFill>
            <a:srgbClr val="FFFF00"/>
          </a:solidFill>
        </p:spPr>
        <p:txBody>
          <a:bodyPr wrap="none">
            <a:spAutoFit/>
          </a:bodyPr>
          <a:lstStyle/>
          <a:p>
            <a:r>
              <a:rPr lang="fa-IR" sz="2400" b="1" dirty="0" smtClean="0">
                <a:solidFill>
                  <a:srgbClr val="181717"/>
                </a:solidFill>
                <a:ea typeface="Calibri" panose="020F0502020204030204" pitchFamily="34" charset="0"/>
                <a:cs typeface="B Koodak" panose="00000700000000000000" pitchFamily="2" charset="-78"/>
              </a:rPr>
              <a:t>7) روحیه قدردانی و سپاس گزاری از مواهب الهی</a:t>
            </a:r>
            <a:endParaRPr lang="fa-IR" sz="2400" dirty="0">
              <a:cs typeface="B Koodak" panose="00000700000000000000" pitchFamily="2" charset="-78"/>
            </a:endParaRPr>
          </a:p>
        </p:txBody>
      </p:sp>
    </p:spTree>
    <p:extLst>
      <p:ext uri="{BB962C8B-B14F-4D97-AF65-F5344CB8AC3E}">
        <p14:creationId xmlns:p14="http://schemas.microsoft.com/office/powerpoint/2010/main" val="252150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3000"/>
                            </p:stCondLst>
                            <p:childTnLst>
                              <p:par>
                                <p:cTn id="33" presetID="31"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par>
                          <p:cTn id="39" fill="hold">
                            <p:stCondLst>
                              <p:cond delay="4000"/>
                            </p:stCondLst>
                            <p:childTnLst>
                              <p:par>
                                <p:cTn id="40" presetID="31"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par>
                          <p:cTn id="46" fill="hold">
                            <p:stCondLst>
                              <p:cond delay="5000"/>
                            </p:stCondLst>
                            <p:childTnLst>
                              <p:par>
                                <p:cTn id="47" presetID="31" presetClass="entr" presetSubtype="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childTnLst>
                          </p:cTn>
                        </p:par>
                        <p:par>
                          <p:cTn id="53" fill="hold">
                            <p:stCondLst>
                              <p:cond delay="6000"/>
                            </p:stCondLst>
                            <p:childTnLst>
                              <p:par>
                                <p:cTn id="54" presetID="31" presetClass="entr" presetSubtype="0"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1000" fill="hold"/>
                                        <p:tgtEl>
                                          <p:spTgt spid="3"/>
                                        </p:tgtEl>
                                        <p:attrNameLst>
                                          <p:attrName>ppt_w</p:attrName>
                                        </p:attrNameLst>
                                      </p:cBhvr>
                                      <p:tavLst>
                                        <p:tav tm="0">
                                          <p:val>
                                            <p:fltVal val="0"/>
                                          </p:val>
                                        </p:tav>
                                        <p:tav tm="100000">
                                          <p:val>
                                            <p:strVal val="#ppt_w"/>
                                          </p:val>
                                        </p:tav>
                                      </p:tavLst>
                                    </p:anim>
                                    <p:anim calcmode="lin" valueType="num">
                                      <p:cBhvr>
                                        <p:cTn id="57" dur="1000" fill="hold"/>
                                        <p:tgtEl>
                                          <p:spTgt spid="3"/>
                                        </p:tgtEl>
                                        <p:attrNameLst>
                                          <p:attrName>ppt_h</p:attrName>
                                        </p:attrNameLst>
                                      </p:cBhvr>
                                      <p:tavLst>
                                        <p:tav tm="0">
                                          <p:val>
                                            <p:fltVal val="0"/>
                                          </p:val>
                                        </p:tav>
                                        <p:tav tm="100000">
                                          <p:val>
                                            <p:strVal val="#ppt_h"/>
                                          </p:val>
                                        </p:tav>
                                      </p:tavLst>
                                    </p:anim>
                                    <p:anim calcmode="lin" valueType="num">
                                      <p:cBhvr>
                                        <p:cTn id="58" dur="1000" fill="hold"/>
                                        <p:tgtEl>
                                          <p:spTgt spid="3"/>
                                        </p:tgtEl>
                                        <p:attrNameLst>
                                          <p:attrName>style.rotation</p:attrName>
                                        </p:attrNameLst>
                                      </p:cBhvr>
                                      <p:tavLst>
                                        <p:tav tm="0">
                                          <p:val>
                                            <p:fltVal val="90"/>
                                          </p:val>
                                        </p:tav>
                                        <p:tav tm="100000">
                                          <p:val>
                                            <p:fltVal val="0"/>
                                          </p:val>
                                        </p:tav>
                                      </p:tavLst>
                                    </p:anim>
                                    <p:animEffect transition="in" filter="fade">
                                      <p:cBhvr>
                                        <p:cTn id="5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F1B811-B54F-4145-994F-E569148B6451}"/>
              </a:ext>
            </a:extLst>
          </p:cNvPr>
          <p:cNvSpPr/>
          <p:nvPr/>
        </p:nvSpPr>
        <p:spPr>
          <a:xfrm>
            <a:off x="2995749" y="2468132"/>
            <a:ext cx="6096000" cy="2362057"/>
          </a:xfrm>
          <a:prstGeom prst="rect">
            <a:avLst/>
          </a:prstGeom>
          <a:solidFill>
            <a:srgbClr val="FFFF00"/>
          </a:solidFill>
        </p:spPr>
        <p:txBody>
          <a:bodyPr>
            <a:spAutoFit/>
          </a:bodyPr>
          <a:lstStyle/>
          <a:p>
            <a:pPr marL="5715" indent="-6350" algn="r" rtl="1">
              <a:lnSpc>
                <a:spcPct val="107000"/>
              </a:lnSpc>
              <a:spcAft>
                <a:spcPts val="0"/>
              </a:spcAft>
            </a:pPr>
            <a:r>
              <a:rPr lang="fa-IR" sz="24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مفاهيم </a:t>
            </a:r>
            <a:r>
              <a:rPr lang="fa-IR" sz="2400" b="1" dirty="0">
                <a:solidFill>
                  <a:srgbClr val="181717"/>
                </a:solidFill>
                <a:latin typeface="Calibri" panose="020F0502020204030204" pitchFamily="34" charset="0"/>
                <a:ea typeface="Calibri" panose="020F0502020204030204" pitchFamily="34" charset="0"/>
                <a:cs typeface="B Koodak" panose="00000700000000000000" pitchFamily="2" charset="-78"/>
              </a:rPr>
              <a:t>کليدی در آموزش </a:t>
            </a:r>
            <a:r>
              <a:rPr lang="fa-IR" sz="24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جغرافيا</a:t>
            </a:r>
          </a:p>
          <a:p>
            <a:pPr marL="5715" indent="-6350" algn="r" rtl="1">
              <a:lnSpc>
                <a:spcPct val="107000"/>
              </a:lnSpc>
              <a:spcAft>
                <a:spcPts val="0"/>
              </a:spcAft>
            </a:pPr>
            <a:endParaRPr lang="en-US" sz="2400" b="1" dirty="0">
              <a:solidFill>
                <a:srgbClr val="181717"/>
              </a:solidFill>
              <a:latin typeface="Calibri" panose="020F0502020204030204" pitchFamily="34" charset="0"/>
              <a:ea typeface="Calibri" panose="020F0502020204030204" pitchFamily="34" charset="0"/>
              <a:cs typeface="B Koodak" panose="00000700000000000000" pitchFamily="2" charset="-78"/>
            </a:endParaRPr>
          </a:p>
          <a:p>
            <a:pPr algn="r"/>
            <a:r>
              <a:rPr lang="fa-IR" sz="2000" b="1" dirty="0">
                <a:solidFill>
                  <a:srgbClr val="181717"/>
                </a:solidFill>
                <a:ea typeface="Calibri" panose="020F0502020204030204" pitchFamily="34" charset="0"/>
                <a:cs typeface="B Koodak" panose="00000700000000000000" pitchFamily="2" charset="-78"/>
              </a:rPr>
              <a:t>الف) مکان، موقعيت مکانی و پراکندگی:</a:t>
            </a:r>
          </a:p>
          <a:p>
            <a:pPr algn="r" rtl="1">
              <a:lnSpc>
                <a:spcPct val="107000"/>
              </a:lnSpc>
              <a:spcAft>
                <a:spcPts val="800"/>
              </a:spcAft>
            </a:pPr>
            <a:r>
              <a:rPr lang="fa-IR" sz="2000" b="1" dirty="0">
                <a:solidFill>
                  <a:srgbClr val="181717"/>
                </a:solidFill>
                <a:latin typeface="Calibri" panose="020F0502020204030204" pitchFamily="34" charset="0"/>
                <a:ea typeface="Calibri" panose="020F0502020204030204" pitchFamily="34" charset="0"/>
                <a:cs typeface="B Koodak" panose="00000700000000000000" pitchFamily="2" charset="-78"/>
              </a:rPr>
              <a:t>موقعيت نسبی</a:t>
            </a:r>
            <a:endParaRPr lang="en-US"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algn="r" rtl="1">
              <a:lnSpc>
                <a:spcPct val="107000"/>
              </a:lnSpc>
              <a:spcAft>
                <a:spcPts val="800"/>
              </a:spcAft>
            </a:pPr>
            <a:r>
              <a:rPr lang="fa-IR" sz="2000" b="1" dirty="0">
                <a:solidFill>
                  <a:srgbClr val="181717"/>
                </a:solidFill>
                <a:latin typeface="Calibri" panose="020F0502020204030204" pitchFamily="34" charset="0"/>
                <a:ea typeface="Calibri" panose="020F0502020204030204" pitchFamily="34" charset="0"/>
                <a:cs typeface="B Koodak" panose="00000700000000000000" pitchFamily="2" charset="-78"/>
              </a:rPr>
              <a:t>موقعيت رياضی</a:t>
            </a:r>
            <a:endParaRPr lang="en-US"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algn="r"/>
            <a:r>
              <a:rPr lang="fa-IR" sz="2000" dirty="0">
                <a:solidFill>
                  <a:srgbClr val="181717"/>
                </a:solidFill>
                <a:ea typeface="Calibri" panose="020F0502020204030204" pitchFamily="34" charset="0"/>
                <a:cs typeface="B Koodak" panose="00000700000000000000" pitchFamily="2" charset="-78"/>
              </a:rPr>
              <a:t> </a:t>
            </a:r>
            <a:endParaRPr lang="fa-IR" sz="2400" dirty="0">
              <a:cs typeface="B Koodak" panose="00000700000000000000" pitchFamily="2" charset="-78"/>
            </a:endParaRPr>
          </a:p>
        </p:txBody>
      </p:sp>
      <p:sp>
        <p:nvSpPr>
          <p:cNvPr id="3" name="Rectangle 2"/>
          <p:cNvSpPr/>
          <p:nvPr/>
        </p:nvSpPr>
        <p:spPr>
          <a:xfrm>
            <a:off x="2482517" y="1258779"/>
            <a:ext cx="7122463" cy="769441"/>
          </a:xfrm>
          <a:prstGeom prst="rect">
            <a:avLst/>
          </a:prstGeom>
        </p:spPr>
        <p:txBody>
          <a:bodyPr wrap="none">
            <a:spAutoFit/>
          </a:bodyPr>
          <a:lstStyle/>
          <a:p>
            <a:r>
              <a:rPr lang="fa-IR" sz="4400" b="1" kern="0" dirty="0">
                <a:solidFill>
                  <a:srgbClr val="181717"/>
                </a:solidFill>
                <a:latin typeface="Calibri" panose="020F0502020204030204" pitchFamily="34" charset="0"/>
                <a:ea typeface="Calibri" panose="020F0502020204030204" pitchFamily="34" charset="0"/>
                <a:cs typeface="B Koodak" panose="00000700000000000000" pitchFamily="2" charset="-78"/>
              </a:rPr>
              <a:t> ملاحظات اساسی در آموزش جغرافيا </a:t>
            </a:r>
            <a:endParaRPr lang="fa-IR" sz="4400" dirty="0"/>
          </a:p>
        </p:txBody>
      </p:sp>
    </p:spTree>
    <p:extLst>
      <p:ext uri="{BB962C8B-B14F-4D97-AF65-F5344CB8AC3E}">
        <p14:creationId xmlns:p14="http://schemas.microsoft.com/office/powerpoint/2010/main" val="423354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right)">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p:cTn id="2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2">
                                            <p:txEl>
                                              <p:pRg st="3" end="3"/>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p:cTn id="29"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44BA26-2A31-463D-8E6C-65ADACD3D1D4}"/>
              </a:ext>
            </a:extLst>
          </p:cNvPr>
          <p:cNvSpPr/>
          <p:nvPr/>
        </p:nvSpPr>
        <p:spPr>
          <a:xfrm>
            <a:off x="3087189" y="2883990"/>
            <a:ext cx="6096000" cy="816827"/>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rtl="1">
              <a:lnSpc>
                <a:spcPct val="107000"/>
              </a:lnSpc>
              <a:spcAft>
                <a:spcPts val="800"/>
              </a:spcAft>
            </a:pPr>
            <a:r>
              <a:rPr lang="fa-IR" sz="4400" b="1" dirty="0">
                <a:solidFill>
                  <a:srgbClr val="181717"/>
                </a:solidFill>
                <a:latin typeface="Calibri" panose="020F0502020204030204" pitchFamily="34" charset="0"/>
                <a:ea typeface="Calibri" panose="020F0502020204030204" pitchFamily="34" charset="0"/>
                <a:cs typeface="B Koodak" panose="00000700000000000000" pitchFamily="2" charset="-78"/>
              </a:rPr>
              <a:t>نقشه و نقشه </a:t>
            </a:r>
            <a:r>
              <a:rPr lang="fa-IR" sz="44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خوانی</a:t>
            </a:r>
            <a:endParaRPr lang="en-US" sz="3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100710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44BA26-2A31-463D-8E6C-65ADACD3D1D4}"/>
              </a:ext>
            </a:extLst>
          </p:cNvPr>
          <p:cNvSpPr/>
          <p:nvPr/>
        </p:nvSpPr>
        <p:spPr>
          <a:xfrm>
            <a:off x="1598144" y="3433756"/>
            <a:ext cx="8325634" cy="237597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r" rtl="1">
              <a:lnSpc>
                <a:spcPct val="107000"/>
              </a:lnSpc>
              <a:spcAft>
                <a:spcPts val="800"/>
              </a:spcAft>
            </a:pPr>
            <a:r>
              <a:rPr lang="fa-IR" sz="2400" b="1"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مقياس:</a:t>
            </a:r>
          </a:p>
          <a:p>
            <a:pPr algn="r" rtl="1">
              <a:lnSpc>
                <a:spcPct val="107000"/>
              </a:lnSpc>
              <a:spcAft>
                <a:spcPts val="800"/>
              </a:spcAft>
            </a:pPr>
            <a:r>
              <a:rPr lang="fa-IR" sz="24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نقشه دارای «مقیاس» است. مقیاس نقشه عبارت است از نسبت فاصله های روی نقشه به فاصله های واقعی آن ها در روی زمین.</a:t>
            </a:r>
            <a:endParaRPr lang="en-US"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algn="r" rtl="1">
              <a:lnSpc>
                <a:spcPct val="107000"/>
              </a:lnSpc>
              <a:spcAft>
                <a:spcPts val="800"/>
              </a:spcAft>
            </a:pPr>
            <a:r>
              <a:rPr lang="fa-IR" sz="2400" dirty="0">
                <a:solidFill>
                  <a:srgbClr val="002060"/>
                </a:solidFill>
                <a:latin typeface="Calibri" panose="020F0502020204030204" pitchFamily="34" charset="0"/>
                <a:ea typeface="Calibri" panose="020F0502020204030204" pitchFamily="34" charset="0"/>
                <a:cs typeface="B Koodak" panose="00000700000000000000" pitchFamily="2" charset="-78"/>
              </a:rPr>
              <a:t>*</a:t>
            </a:r>
            <a:r>
              <a:rPr lang="fa-IR" sz="2400" b="1" dirty="0" smtClean="0">
                <a:solidFill>
                  <a:srgbClr val="002060"/>
                </a:solidFill>
                <a:latin typeface="Calibri" panose="020F0502020204030204" pitchFamily="34" charset="0"/>
                <a:ea typeface="Calibri" panose="020F0502020204030204" pitchFamily="34" charset="0"/>
                <a:cs typeface="B Koodak" panose="00000700000000000000" pitchFamily="2" charset="-78"/>
              </a:rPr>
              <a:t> </a:t>
            </a:r>
            <a:r>
              <a:rPr lang="fa-IR" sz="2400" b="1" dirty="0">
                <a:solidFill>
                  <a:srgbClr val="002060"/>
                </a:solidFill>
                <a:latin typeface="Calibri" panose="020F0502020204030204" pitchFamily="34" charset="0"/>
                <a:ea typeface="Calibri" panose="020F0502020204030204" pitchFamily="34" charset="0"/>
                <a:cs typeface="B Koodak" panose="00000700000000000000" pitchFamily="2" charset="-78"/>
              </a:rPr>
              <a:t>مقياس عددی</a:t>
            </a:r>
            <a:endParaRPr lang="en-US" dirty="0">
              <a:solidFill>
                <a:srgbClr val="002060"/>
              </a:solidFill>
              <a:latin typeface="Calibri" panose="020F0502020204030204" pitchFamily="34" charset="0"/>
              <a:ea typeface="Calibri" panose="020F0502020204030204" pitchFamily="34" charset="0"/>
              <a:cs typeface="B Koodak" panose="00000700000000000000" pitchFamily="2" charset="-78"/>
            </a:endParaRPr>
          </a:p>
          <a:p>
            <a:pPr algn="r" rtl="1">
              <a:lnSpc>
                <a:spcPct val="107000"/>
              </a:lnSpc>
              <a:spcAft>
                <a:spcPts val="800"/>
              </a:spcAft>
            </a:pPr>
            <a:r>
              <a:rPr lang="fa-IR" sz="2400" b="1" dirty="0" smtClean="0">
                <a:solidFill>
                  <a:srgbClr val="002060"/>
                </a:solidFill>
                <a:latin typeface="Calibri" panose="020F0502020204030204" pitchFamily="34" charset="0"/>
                <a:ea typeface="Calibri" panose="020F0502020204030204" pitchFamily="34" charset="0"/>
                <a:cs typeface="B Koodak" panose="00000700000000000000" pitchFamily="2" charset="-78"/>
              </a:rPr>
              <a:t>* مقياس </a:t>
            </a:r>
            <a:r>
              <a:rPr lang="fa-IR" sz="2400" b="1" dirty="0">
                <a:solidFill>
                  <a:srgbClr val="002060"/>
                </a:solidFill>
                <a:latin typeface="Calibri" panose="020F0502020204030204" pitchFamily="34" charset="0"/>
                <a:ea typeface="Calibri" panose="020F0502020204030204" pitchFamily="34" charset="0"/>
                <a:cs typeface="B Koodak" panose="00000700000000000000" pitchFamily="2" charset="-78"/>
              </a:rPr>
              <a:t>ترسيمی</a:t>
            </a:r>
            <a:endParaRPr lang="en-US" dirty="0">
              <a:solidFill>
                <a:srgbClr val="002060"/>
              </a:solidFill>
              <a:effectLst/>
              <a:latin typeface="Calibri" panose="020F0502020204030204" pitchFamily="34" charset="0"/>
              <a:ea typeface="Calibri" panose="020F0502020204030204" pitchFamily="34" charset="0"/>
              <a:cs typeface="B Koodak" panose="00000700000000000000" pitchFamily="2" charset="-78"/>
            </a:endParaRPr>
          </a:p>
        </p:txBody>
      </p:sp>
      <p:sp>
        <p:nvSpPr>
          <p:cNvPr id="5" name="Rectangle 4">
            <a:extLst>
              <a:ext uri="{FF2B5EF4-FFF2-40B4-BE49-F238E27FC236}">
                <a16:creationId xmlns:a16="http://schemas.microsoft.com/office/drawing/2014/main" id="{D344BA26-2A31-463D-8E6C-65ADACD3D1D4}"/>
              </a:ext>
            </a:extLst>
          </p:cNvPr>
          <p:cNvSpPr/>
          <p:nvPr/>
        </p:nvSpPr>
        <p:spPr>
          <a:xfrm>
            <a:off x="1598143" y="1109170"/>
            <a:ext cx="8325635" cy="1775614"/>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r" rtl="1">
              <a:lnSpc>
                <a:spcPct val="107000"/>
              </a:lnSpc>
              <a:spcAft>
                <a:spcPts val="800"/>
              </a:spcAft>
            </a:pPr>
            <a:r>
              <a:rPr lang="fa-IR" sz="2400" b="1" dirty="0">
                <a:solidFill>
                  <a:srgbClr val="FF0000"/>
                </a:solidFill>
                <a:latin typeface="Calibri" panose="020F0502020204030204" pitchFamily="34" charset="0"/>
                <a:ea typeface="Calibri" panose="020F0502020204030204" pitchFamily="34" charset="0"/>
                <a:cs typeface="B Koodak" panose="00000700000000000000" pitchFamily="2" charset="-78"/>
              </a:rPr>
              <a:t>نقشه </a:t>
            </a:r>
            <a:r>
              <a:rPr lang="fa-IR" sz="2400" b="1"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a:t>
            </a:r>
          </a:p>
          <a:p>
            <a:pPr algn="r" rtl="1">
              <a:lnSpc>
                <a:spcPct val="107000"/>
              </a:lnSpc>
              <a:spcAft>
                <a:spcPts val="800"/>
              </a:spcAft>
            </a:pPr>
            <a:r>
              <a:rPr lang="fa-IR" sz="24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نقشه عبارت است از تصویر افقی تمام یا بخشی از سطح زمین بر روی یک سطح صاف به طور قراردادی. منظور از قراردادی، کلیه ی مواردی چون مقیاس نقشه، علائم و نشانه هاست که توسط ترسیم کننده نقشه، تعیین می شود.</a:t>
            </a:r>
            <a:endParaRPr lang="en-US" dirty="0">
              <a:solidFill>
                <a:srgbClr val="000000"/>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26891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righ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righ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4">
                                            <p:txEl>
                                              <p:pRg st="2" end="2"/>
                                            </p:txEl>
                                          </p:spTgt>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p:cTn id="3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14480-7DE0-4515-896C-1EE284082068}"/>
              </a:ext>
            </a:extLst>
          </p:cNvPr>
          <p:cNvSpPr/>
          <p:nvPr/>
        </p:nvSpPr>
        <p:spPr>
          <a:xfrm>
            <a:off x="1645921" y="2749071"/>
            <a:ext cx="8148572" cy="88267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marL="403225">
              <a:lnSpc>
                <a:spcPct val="107000"/>
              </a:lnSpc>
              <a:spcAft>
                <a:spcPts val="0"/>
              </a:spcAft>
            </a:pPr>
            <a:r>
              <a:rPr lang="fa-IR" sz="4800" b="1" dirty="0">
                <a:solidFill>
                  <a:srgbClr val="FF0000"/>
                </a:solidFill>
                <a:ea typeface="Calibri" panose="020F0502020204030204" pitchFamily="34" charset="0"/>
                <a:cs typeface="B Koodak" panose="00000700000000000000" pitchFamily="2" charset="-78"/>
              </a:rPr>
              <a:t>آموزش مدنی و ضرورت و اهميت آن</a:t>
            </a:r>
            <a:endParaRPr lang="en-US" sz="2400" dirty="0">
              <a:solidFill>
                <a:srgbClr val="FF0000"/>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97092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DCF239-8D68-4223-96C8-AA965DF25B24}"/>
              </a:ext>
            </a:extLst>
          </p:cNvPr>
          <p:cNvSpPr/>
          <p:nvPr/>
        </p:nvSpPr>
        <p:spPr>
          <a:xfrm>
            <a:off x="2983090" y="3247536"/>
            <a:ext cx="5702789" cy="2075889"/>
          </a:xfrm>
          <a:prstGeom prst="rect">
            <a:avLst/>
          </a:prstGeom>
          <a:solidFill>
            <a:srgbClr val="FFFF00"/>
          </a:solidFill>
        </p:spPr>
        <p:txBody>
          <a:bodyPr wrap="square">
            <a:spAutoFit/>
          </a:bodyPr>
          <a:lstStyle/>
          <a:p>
            <a:pPr algn="r" rtl="1">
              <a:lnSpc>
                <a:spcPct val="107000"/>
              </a:lnSpc>
              <a:spcAft>
                <a:spcPts val="800"/>
              </a:spcAft>
            </a:pPr>
            <a:r>
              <a:rPr lang="fa-IR" sz="36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ــ بـُعد </a:t>
            </a:r>
            <a:r>
              <a:rPr lang="fa-IR" sz="3600" b="1" dirty="0">
                <a:solidFill>
                  <a:srgbClr val="181717"/>
                </a:solidFill>
                <a:latin typeface="Calibri" panose="020F0502020204030204" pitchFamily="34" charset="0"/>
                <a:ea typeface="Calibri" panose="020F0502020204030204" pitchFamily="34" charset="0"/>
                <a:cs typeface="B Koodak" panose="00000700000000000000" pitchFamily="2" charset="-78"/>
              </a:rPr>
              <a:t>سياسی</a:t>
            </a:r>
            <a:endParaRPr lang="en-US" sz="28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algn="r" rtl="1">
              <a:lnSpc>
                <a:spcPct val="107000"/>
              </a:lnSpc>
              <a:spcAft>
                <a:spcPts val="800"/>
              </a:spcAft>
            </a:pPr>
            <a:r>
              <a:rPr lang="fa-IR" sz="36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ــ بُـعد </a:t>
            </a:r>
            <a:r>
              <a:rPr lang="fa-IR" sz="3600" b="1" dirty="0">
                <a:solidFill>
                  <a:srgbClr val="181717"/>
                </a:solidFill>
                <a:latin typeface="Calibri" panose="020F0502020204030204" pitchFamily="34" charset="0"/>
                <a:ea typeface="Calibri" panose="020F0502020204030204" pitchFamily="34" charset="0"/>
                <a:cs typeface="B Koodak" panose="00000700000000000000" pitchFamily="2" charset="-78"/>
              </a:rPr>
              <a:t>حقوق اجتماعی و اقتصادی:</a:t>
            </a:r>
            <a:endParaRPr lang="en-US" sz="28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algn="r" rtl="1">
              <a:lnSpc>
                <a:spcPct val="107000"/>
              </a:lnSpc>
              <a:spcAft>
                <a:spcPts val="800"/>
              </a:spcAft>
            </a:pPr>
            <a:r>
              <a:rPr lang="fa-IR" sz="36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ــ بُـعد </a:t>
            </a:r>
            <a:r>
              <a:rPr lang="fa-IR" sz="3600" b="1" dirty="0">
                <a:solidFill>
                  <a:srgbClr val="181717"/>
                </a:solidFill>
                <a:latin typeface="Calibri" panose="020F0502020204030204" pitchFamily="34" charset="0"/>
                <a:ea typeface="Calibri" panose="020F0502020204030204" pitchFamily="34" charset="0"/>
                <a:cs typeface="B Koodak" panose="00000700000000000000" pitchFamily="2" charset="-78"/>
              </a:rPr>
              <a:t>فرهنگی</a:t>
            </a:r>
            <a:endParaRPr lang="en-US" sz="2800" dirty="0">
              <a:solidFill>
                <a:srgbClr val="000000"/>
              </a:solidFill>
              <a:effectLst/>
              <a:latin typeface="Calibri" panose="020F0502020204030204" pitchFamily="34" charset="0"/>
              <a:ea typeface="Calibri" panose="020F0502020204030204" pitchFamily="34" charset="0"/>
              <a:cs typeface="B Koodak" panose="00000700000000000000" pitchFamily="2" charset="-78"/>
            </a:endParaRPr>
          </a:p>
        </p:txBody>
      </p:sp>
      <p:sp>
        <p:nvSpPr>
          <p:cNvPr id="5" name="Rectangle 4"/>
          <p:cNvSpPr/>
          <p:nvPr/>
        </p:nvSpPr>
        <p:spPr>
          <a:xfrm>
            <a:off x="3776869" y="1379726"/>
            <a:ext cx="4115230" cy="882678"/>
          </a:xfrm>
          <a:prstGeom prst="rect">
            <a:avLst/>
          </a:prstGeom>
        </p:spPr>
        <p:txBody>
          <a:bodyPr wrap="none">
            <a:spAutoFit/>
          </a:bodyPr>
          <a:lstStyle/>
          <a:p>
            <a:pPr algn="r" rtl="1">
              <a:lnSpc>
                <a:spcPct val="107000"/>
              </a:lnSpc>
              <a:spcAft>
                <a:spcPts val="800"/>
              </a:spcAft>
            </a:pPr>
            <a:r>
              <a:rPr lang="fa-IR" sz="4800" b="1" dirty="0">
                <a:solidFill>
                  <a:srgbClr val="FF0000"/>
                </a:solidFill>
                <a:latin typeface="Calibri" panose="020F0502020204030204" pitchFamily="34" charset="0"/>
                <a:ea typeface="Calibri" panose="020F0502020204030204" pitchFamily="34" charset="0"/>
                <a:cs typeface="B Koodak" panose="00000700000000000000" pitchFamily="2" charset="-78"/>
              </a:rPr>
              <a:t>ابعاد آموزش مدنی </a:t>
            </a:r>
            <a:endParaRPr lang="en-US" sz="4800" dirty="0">
              <a:solidFill>
                <a:srgbClr val="FF0000"/>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314765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C3EE73-8D2E-4E19-BAC4-30828584174B}"/>
              </a:ext>
            </a:extLst>
          </p:cNvPr>
          <p:cNvSpPr/>
          <p:nvPr/>
        </p:nvSpPr>
        <p:spPr>
          <a:xfrm>
            <a:off x="741364" y="990401"/>
            <a:ext cx="10575235" cy="48492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R="74295" indent="320675" algn="r" rtl="1">
              <a:lnSpc>
                <a:spcPct val="124000"/>
              </a:lnSpc>
              <a:spcAft>
                <a:spcPts val="20"/>
              </a:spcAft>
            </a:pPr>
            <a:r>
              <a:rPr lang="fa-IR" sz="3200" dirty="0">
                <a:solidFill>
                  <a:srgbClr val="181717"/>
                </a:solidFill>
                <a:latin typeface="Calibri" panose="020F0502020204030204" pitchFamily="34" charset="0"/>
                <a:ea typeface="Calibri" panose="020F0502020204030204" pitchFamily="34" charset="0"/>
                <a:cs typeface="B Koodak" panose="00000700000000000000" pitchFamily="2" charset="-78"/>
              </a:rPr>
              <a:t>امروزه، رويکردهای مختلفی در آموزش اين درس وجود دارد که از جمله می توان به رويکردهای زير اشاره کرد. </a:t>
            </a:r>
            <a:endParaRPr lang="fa-IR" sz="3200" dirty="0" smtClean="0">
              <a:solidFill>
                <a:srgbClr val="181717"/>
              </a:solidFill>
              <a:latin typeface="Calibri" panose="020F0502020204030204" pitchFamily="34" charset="0"/>
              <a:ea typeface="Calibri" panose="020F0502020204030204" pitchFamily="34" charset="0"/>
              <a:cs typeface="B Koodak" panose="00000700000000000000" pitchFamily="2" charset="-78"/>
            </a:endParaRPr>
          </a:p>
          <a:p>
            <a:pPr marR="74295" indent="320675" algn="r" rtl="1">
              <a:lnSpc>
                <a:spcPct val="124000"/>
              </a:lnSpc>
              <a:spcAft>
                <a:spcPts val="20"/>
              </a:spcAft>
            </a:pPr>
            <a:endParaRPr lang="en-US" sz="24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R="1061085" algn="r" rtl="1">
              <a:lnSpc>
                <a:spcPct val="200000"/>
              </a:lnSpc>
              <a:spcAft>
                <a:spcPts val="20"/>
              </a:spcAft>
            </a:pPr>
            <a:r>
              <a:rPr lang="fa-IR" sz="20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      ــ </a:t>
            </a: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رويکرد </a:t>
            </a:r>
            <a:r>
              <a:rPr lang="fa-IR" sz="2000" dirty="0">
                <a:solidFill>
                  <a:srgbClr val="FF0000"/>
                </a:solidFill>
                <a:latin typeface="Calibri" panose="020F0502020204030204" pitchFamily="34" charset="0"/>
                <a:ea typeface="Calibri" panose="020F0502020204030204" pitchFamily="34" charset="0"/>
                <a:cs typeface="B Koodak" panose="00000700000000000000" pitchFamily="2" charset="-78"/>
              </a:rPr>
              <a:t>اکتشافی ــ کاوشگری </a:t>
            </a: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که بر تحقيق و حلّ مسئله تأکيد دارند؛ </a:t>
            </a:r>
            <a:endParaRPr lang="en-US"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R="74295" indent="320675" algn="r" rtl="1">
              <a:lnSpc>
                <a:spcPct val="200000"/>
              </a:lnSpc>
              <a:spcAft>
                <a:spcPts val="20"/>
              </a:spcAft>
            </a:pP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ــ رويکرد </a:t>
            </a:r>
            <a:r>
              <a:rPr lang="fa-IR" sz="2000" dirty="0">
                <a:solidFill>
                  <a:srgbClr val="FF0000"/>
                </a:solidFill>
                <a:latin typeface="Calibri" panose="020F0502020204030204" pitchFamily="34" charset="0"/>
                <a:ea typeface="Calibri" panose="020F0502020204030204" pitchFamily="34" charset="0"/>
                <a:cs typeface="B Koodak" panose="00000700000000000000" pitchFamily="2" charset="-78"/>
              </a:rPr>
              <a:t>انتقادی ــ واکنشی </a:t>
            </a: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که بر ديدگاه های متخصصان تعليم و تربيت چون </a:t>
            </a:r>
            <a:r>
              <a:rPr lang="fa-IR" sz="2000" b="1" dirty="0">
                <a:solidFill>
                  <a:srgbClr val="181717"/>
                </a:solidFill>
                <a:latin typeface="Calibri" panose="020F0502020204030204" pitchFamily="34" charset="0"/>
                <a:ea typeface="Calibri" panose="020F0502020204030204" pitchFamily="34" charset="0"/>
                <a:cs typeface="B Koodak" panose="00000700000000000000" pitchFamily="2" charset="-78"/>
              </a:rPr>
              <a:t>پائولوفرير</a:t>
            </a: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 مبتنی است؛ </a:t>
            </a:r>
            <a:endParaRPr lang="en-US"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R="74295" indent="320675" algn="r" rtl="1">
              <a:lnSpc>
                <a:spcPct val="200000"/>
              </a:lnSpc>
              <a:spcAft>
                <a:spcPts val="20"/>
              </a:spcAft>
            </a:pP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ــ رويکرد مبتنی بر </a:t>
            </a:r>
            <a:r>
              <a:rPr lang="fa-IR" sz="2000" dirty="0">
                <a:solidFill>
                  <a:srgbClr val="FF0000"/>
                </a:solidFill>
                <a:latin typeface="Calibri" panose="020F0502020204030204" pitchFamily="34" charset="0"/>
                <a:ea typeface="Calibri" panose="020F0502020204030204" pitchFamily="34" charset="0"/>
                <a:cs typeface="B Koodak" panose="00000700000000000000" pitchFamily="2" charset="-78"/>
              </a:rPr>
              <a:t>مشارکت اجتماعی </a:t>
            </a: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که بر حقوق و مسئوليت های دموکراتيک، احترام به تنوع فرهنگی و گسترش آگاهی ها تأکيد می کند؛ </a:t>
            </a:r>
            <a:endParaRPr lang="en-US"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R="74295" indent="320675" algn="r" rtl="1">
              <a:lnSpc>
                <a:spcPct val="200000"/>
              </a:lnSpc>
              <a:spcAft>
                <a:spcPts val="195"/>
              </a:spcAft>
            </a:pP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ــ رويکردهای مبتنی بر </a:t>
            </a:r>
            <a:r>
              <a:rPr lang="fa-IR" sz="2000" dirty="0">
                <a:solidFill>
                  <a:srgbClr val="FF0000"/>
                </a:solidFill>
                <a:latin typeface="Calibri" panose="020F0502020204030204" pitchFamily="34" charset="0"/>
                <a:ea typeface="Calibri" panose="020F0502020204030204" pitchFamily="34" charset="0"/>
                <a:cs typeface="B Koodak" panose="00000700000000000000" pitchFamily="2" charset="-78"/>
              </a:rPr>
              <a:t>مفاهمه ی فرهنگی </a:t>
            </a: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بين گروه های مختلف و تفاهم بين المللی و هم چنين </a:t>
            </a:r>
            <a:r>
              <a:rPr lang="fa-IR" sz="20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کارگروهی. </a:t>
            </a:r>
            <a:endParaRPr lang="en-US"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353609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right)">
                                      <p:cBhvr>
                                        <p:cTn id="12" dur="500"/>
                                        <p:tgtEl>
                                          <p:spTgt spid="4">
                                            <p:txEl>
                                              <p:pRg st="2" end="2"/>
                                            </p:txEl>
                                          </p:spTgt>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right)">
                                      <p:cBhvr>
                                        <p:cTn id="16" dur="500"/>
                                        <p:tgtEl>
                                          <p:spTgt spid="4">
                                            <p:txEl>
                                              <p:pRg st="3" end="3"/>
                                            </p:txEl>
                                          </p:spTgt>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right)">
                                      <p:cBhvr>
                                        <p:cTn id="20" dur="500"/>
                                        <p:tgtEl>
                                          <p:spTgt spid="4">
                                            <p:txEl>
                                              <p:pRg st="4" end="4"/>
                                            </p:txEl>
                                          </p:spTgt>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right)">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1086A7-5A5E-45E4-A566-73CF003DAF89}"/>
              </a:ext>
            </a:extLst>
          </p:cNvPr>
          <p:cNvSpPr/>
          <p:nvPr/>
        </p:nvSpPr>
        <p:spPr>
          <a:xfrm>
            <a:off x="2020387" y="656801"/>
            <a:ext cx="7776755" cy="5618718"/>
          </a:xfrm>
          <a:prstGeom prst="rect">
            <a:avLst/>
          </a:prstGeom>
          <a:solidFill>
            <a:srgbClr val="FFC000"/>
          </a:solidFill>
        </p:spPr>
        <p:txBody>
          <a:bodyPr wrap="square">
            <a:spAutoFit/>
          </a:bodyPr>
          <a:lstStyle/>
          <a:p>
            <a:pPr marR="70485" algn="ctr" rtl="1">
              <a:lnSpc>
                <a:spcPct val="107000"/>
              </a:lnSpc>
              <a:spcAft>
                <a:spcPts val="1720"/>
              </a:spcAft>
            </a:pPr>
            <a:r>
              <a:rPr lang="fa-IR" sz="4000" b="1" dirty="0">
                <a:solidFill>
                  <a:srgbClr val="181717"/>
                </a:solidFill>
                <a:latin typeface="Calibri" panose="020F0502020204030204" pitchFamily="34" charset="0"/>
                <a:ea typeface="Calibri" panose="020F0502020204030204" pitchFamily="34" charset="0"/>
                <a:cs typeface="B Koodak" panose="00000700000000000000" pitchFamily="2" charset="-78"/>
              </a:rPr>
              <a:t>مفاهيم و ملاحظات اساسی در آموزش مدنی</a:t>
            </a:r>
          </a:p>
          <a:p>
            <a:pPr marR="70485" algn="ctr" rtl="1">
              <a:lnSpc>
                <a:spcPct val="107000"/>
              </a:lnSpc>
              <a:spcAft>
                <a:spcPts val="1720"/>
              </a:spcAft>
            </a:pPr>
            <a:r>
              <a:rPr lang="fa-IR" sz="3600" b="1" dirty="0">
                <a:solidFill>
                  <a:srgbClr val="C00000"/>
                </a:solidFill>
                <a:latin typeface="Calibri" panose="020F0502020204030204" pitchFamily="34" charset="0"/>
                <a:ea typeface="Calibri" panose="020F0502020204030204" pitchFamily="34" charset="0"/>
                <a:cs typeface="B Koodak" panose="00000700000000000000" pitchFamily="2" charset="-78"/>
              </a:rPr>
              <a:t> </a:t>
            </a:r>
            <a:endParaRPr lang="en-US" sz="2000" dirty="0">
              <a:solidFill>
                <a:srgbClr val="C00000"/>
              </a:solidFill>
              <a:latin typeface="Calibri" panose="020F0502020204030204" pitchFamily="34" charset="0"/>
              <a:ea typeface="Calibri" panose="020F0502020204030204" pitchFamily="34" charset="0"/>
              <a:cs typeface="B Koodak" panose="00000700000000000000" pitchFamily="2" charset="-78"/>
            </a:endParaRPr>
          </a:p>
          <a:p>
            <a:pPr marL="5080" indent="-6350" algn="ctr" rtl="1">
              <a:lnSpc>
                <a:spcPct val="107000"/>
              </a:lnSpc>
              <a:spcAft>
                <a:spcPts val="0"/>
              </a:spcAft>
            </a:pPr>
            <a:r>
              <a:rPr lang="fa-IR" sz="2800" b="1" dirty="0">
                <a:solidFill>
                  <a:srgbClr val="C00000"/>
                </a:solidFill>
                <a:latin typeface="Calibri" panose="020F0502020204030204" pitchFamily="34" charset="0"/>
                <a:ea typeface="Calibri" panose="020F0502020204030204" pitchFamily="34" charset="0"/>
                <a:cs typeface="B Koodak" panose="00000700000000000000" pitchFamily="2" charset="-78"/>
              </a:rPr>
              <a:t>آموزش حقوق وقوانين </a:t>
            </a:r>
          </a:p>
          <a:p>
            <a:pPr marL="5080" indent="-6350" algn="ctr" rtl="1">
              <a:lnSpc>
                <a:spcPct val="107000"/>
              </a:lnSpc>
              <a:spcAft>
                <a:spcPts val="0"/>
              </a:spcAft>
            </a:pPr>
            <a:endParaRPr lang="fa-IR" sz="2800" b="1" dirty="0">
              <a:solidFill>
                <a:srgbClr val="C00000"/>
              </a:solidFill>
              <a:effectLst/>
              <a:latin typeface="Calibri" panose="020F0502020204030204" pitchFamily="34" charset="0"/>
              <a:ea typeface="Calibri" panose="020F0502020204030204" pitchFamily="34" charset="0"/>
              <a:cs typeface="B Koodak" panose="00000700000000000000" pitchFamily="2" charset="-78"/>
            </a:endParaRPr>
          </a:p>
          <a:p>
            <a:pPr algn="ctr" rtl="1">
              <a:lnSpc>
                <a:spcPct val="107000"/>
              </a:lnSpc>
              <a:spcAft>
                <a:spcPts val="800"/>
              </a:spcAft>
            </a:pPr>
            <a:r>
              <a:rPr lang="fa-IR" sz="2800" b="1" dirty="0">
                <a:solidFill>
                  <a:srgbClr val="C00000"/>
                </a:solidFill>
                <a:latin typeface="Calibri" panose="020F0502020204030204" pitchFamily="34" charset="0"/>
                <a:ea typeface="Calibri" panose="020F0502020204030204" pitchFamily="34" charset="0"/>
                <a:cs typeface="B Koodak" panose="00000700000000000000" pitchFamily="2" charset="-78"/>
              </a:rPr>
              <a:t>آموزش مسئوليت ها و تکاليف</a:t>
            </a:r>
          </a:p>
          <a:p>
            <a:pPr algn="ctr" rtl="1">
              <a:lnSpc>
                <a:spcPct val="107000"/>
              </a:lnSpc>
              <a:spcAft>
                <a:spcPts val="800"/>
              </a:spcAft>
            </a:pPr>
            <a:endParaRPr lang="en-US" dirty="0">
              <a:solidFill>
                <a:srgbClr val="C00000"/>
              </a:solidFill>
              <a:latin typeface="Calibri" panose="020F0502020204030204" pitchFamily="34" charset="0"/>
              <a:ea typeface="Calibri" panose="020F0502020204030204" pitchFamily="34" charset="0"/>
              <a:cs typeface="B Koodak" panose="00000700000000000000" pitchFamily="2" charset="-78"/>
            </a:endParaRPr>
          </a:p>
          <a:p>
            <a:pPr algn="ctr" rtl="1">
              <a:lnSpc>
                <a:spcPct val="107000"/>
              </a:lnSpc>
              <a:spcAft>
                <a:spcPts val="800"/>
              </a:spcAft>
            </a:pPr>
            <a:r>
              <a:rPr lang="fa-IR" sz="2800" b="1" dirty="0">
                <a:solidFill>
                  <a:srgbClr val="C00000"/>
                </a:solidFill>
                <a:latin typeface="Calibri" panose="020F0502020204030204" pitchFamily="34" charset="0"/>
                <a:ea typeface="Calibri" panose="020F0502020204030204" pitchFamily="34" charset="0"/>
                <a:cs typeface="B Koodak" panose="00000700000000000000" pitchFamily="2" charset="-78"/>
              </a:rPr>
              <a:t>نقش ها، گروه ها، سازمان ها و مؤسسات </a:t>
            </a:r>
            <a:r>
              <a:rPr lang="fa-IR" sz="2800" b="1" dirty="0" smtClean="0">
                <a:solidFill>
                  <a:srgbClr val="C00000"/>
                </a:solidFill>
                <a:latin typeface="Calibri" panose="020F0502020204030204" pitchFamily="34" charset="0"/>
                <a:ea typeface="Calibri" panose="020F0502020204030204" pitchFamily="34" charset="0"/>
                <a:cs typeface="B Koodak" panose="00000700000000000000" pitchFamily="2" charset="-78"/>
              </a:rPr>
              <a:t>اجتماعی</a:t>
            </a:r>
          </a:p>
          <a:p>
            <a:pPr algn="ctr" rtl="1">
              <a:lnSpc>
                <a:spcPct val="107000"/>
              </a:lnSpc>
              <a:spcAft>
                <a:spcPts val="800"/>
              </a:spcAft>
            </a:pPr>
            <a:endParaRPr lang="fa-IR" sz="2800" b="1" dirty="0">
              <a:solidFill>
                <a:srgbClr val="C00000"/>
              </a:solidFill>
              <a:latin typeface="Calibri" panose="020F0502020204030204" pitchFamily="34" charset="0"/>
              <a:ea typeface="Calibri" panose="020F0502020204030204" pitchFamily="34" charset="0"/>
              <a:cs typeface="B Koodak" panose="00000700000000000000" pitchFamily="2" charset="-78"/>
            </a:endParaRPr>
          </a:p>
          <a:p>
            <a:pPr algn="ctr" rtl="1">
              <a:lnSpc>
                <a:spcPct val="107000"/>
              </a:lnSpc>
              <a:spcAft>
                <a:spcPts val="800"/>
              </a:spcAft>
            </a:pPr>
            <a:r>
              <a:rPr lang="fa-IR" sz="2800" b="1" dirty="0" smtClean="0">
                <a:solidFill>
                  <a:srgbClr val="C00000"/>
                </a:solidFill>
                <a:latin typeface="Calibri" panose="020F0502020204030204" pitchFamily="34" charset="0"/>
                <a:ea typeface="Calibri" panose="020F0502020204030204" pitchFamily="34" charset="0"/>
                <a:cs typeface="B Koodak" panose="00000700000000000000" pitchFamily="2" charset="-78"/>
              </a:rPr>
              <a:t>آموزش های اقتصادی - مالی</a:t>
            </a:r>
            <a:endParaRPr lang="en-US" dirty="0">
              <a:solidFill>
                <a:srgbClr val="C00000"/>
              </a:solidFill>
              <a:latin typeface="Calibri" panose="020F0502020204030204" pitchFamily="34" charset="0"/>
              <a:ea typeface="Calibri" panose="020F0502020204030204" pitchFamily="34" charset="0"/>
              <a:cs typeface="B Koodak" panose="00000700000000000000" pitchFamily="2" charset="-78"/>
            </a:endParaRPr>
          </a:p>
          <a:p>
            <a:pPr marL="5080" indent="-6350" algn="r" rtl="1">
              <a:lnSpc>
                <a:spcPct val="107000"/>
              </a:lnSpc>
              <a:spcAft>
                <a:spcPts val="0"/>
              </a:spcAft>
            </a:pPr>
            <a:endParaRPr lang="en-US" sz="1600" b="1" dirty="0">
              <a:solidFill>
                <a:srgbClr val="181717"/>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4338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2" end="2"/>
                                            </p:txEl>
                                          </p:spTgt>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4" end="4"/>
                                            </p:txEl>
                                          </p:spTgt>
                                        </p:tgtEl>
                                      </p:cBhvr>
                                    </p:animEffect>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 calcmode="lin" valueType="num">
                                      <p:cBhvr>
                                        <p:cTn id="26"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7"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28"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29" dur="1000"/>
                                        <p:tgtEl>
                                          <p:spTgt spid="2">
                                            <p:txEl>
                                              <p:pRg st="6" end="6"/>
                                            </p:txEl>
                                          </p:spTgt>
                                        </p:tgtEl>
                                      </p:cBhvr>
                                    </p:animEffect>
                                  </p:childTnLst>
                                </p:cTn>
                              </p:par>
                            </p:childTnLst>
                          </p:cTn>
                        </p:par>
                        <p:par>
                          <p:cTn id="30" fill="hold">
                            <p:stCondLst>
                              <p:cond delay="3000"/>
                            </p:stCondLst>
                            <p:childTnLst>
                              <p:par>
                                <p:cTn id="31" presetID="31" presetClass="entr" presetSubtype="0" fill="hold" nodeType="after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p:cTn id="33"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34"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35"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36"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5628EB-07F8-4DD0-A744-13029ED8E324}"/>
              </a:ext>
            </a:extLst>
          </p:cNvPr>
          <p:cNvSpPr/>
          <p:nvPr/>
        </p:nvSpPr>
        <p:spPr>
          <a:xfrm>
            <a:off x="4293704" y="1490367"/>
            <a:ext cx="3207027" cy="1200329"/>
          </a:xfrm>
          <a:prstGeom prst="rect">
            <a:avLst/>
          </a:prstGeom>
        </p:spPr>
        <p:txBody>
          <a:bodyPr wrap="square">
            <a:spAutoFit/>
          </a:bodyPr>
          <a:lstStyle/>
          <a:p>
            <a:pPr algn="ctr"/>
            <a:r>
              <a:rPr lang="fa-IR" sz="3600" dirty="0">
                <a:effectLst/>
                <a:latin typeface="Arial" panose="020B0604020202020204" pitchFamily="34" charset="0"/>
                <a:cs typeface="B Jadid" panose="00000700000000000000" pitchFamily="2" charset="-78"/>
              </a:rPr>
              <a:t>فصل </a:t>
            </a:r>
            <a:r>
              <a:rPr lang="fa-IR" sz="3600" dirty="0" smtClean="0">
                <a:effectLst/>
                <a:latin typeface="Arial" panose="020B0604020202020204" pitchFamily="34" charset="0"/>
                <a:cs typeface="B Jadid" panose="00000700000000000000" pitchFamily="2" charset="-78"/>
              </a:rPr>
              <a:t>ششم</a:t>
            </a:r>
            <a:endParaRPr lang="fa-IR" sz="3600" dirty="0">
              <a:effectLst/>
              <a:latin typeface="Arial" panose="020B0604020202020204" pitchFamily="34" charset="0"/>
              <a:cs typeface="B Jadid" panose="00000700000000000000" pitchFamily="2" charset="-78"/>
            </a:endParaRPr>
          </a:p>
          <a:p>
            <a:pPr algn="ctr"/>
            <a:endParaRPr lang="fa-IR" sz="3600" dirty="0">
              <a:effectLst/>
              <a:latin typeface="Arial" panose="020B0604020202020204" pitchFamily="34" charset="0"/>
              <a:cs typeface="B Jadid" panose="00000700000000000000" pitchFamily="2" charset="-78"/>
            </a:endParaRPr>
          </a:p>
        </p:txBody>
      </p:sp>
      <p:sp>
        <p:nvSpPr>
          <p:cNvPr id="3" name="Rectangle 2">
            <a:extLst>
              <a:ext uri="{FF2B5EF4-FFF2-40B4-BE49-F238E27FC236}">
                <a16:creationId xmlns:a16="http://schemas.microsoft.com/office/drawing/2014/main" id="{342282B8-5F49-44B0-8131-75F290A4F6FD}"/>
              </a:ext>
            </a:extLst>
          </p:cNvPr>
          <p:cNvSpPr/>
          <p:nvPr/>
        </p:nvSpPr>
        <p:spPr>
          <a:xfrm>
            <a:off x="1456791" y="3237694"/>
            <a:ext cx="9646637" cy="646331"/>
          </a:xfrm>
          <a:prstGeom prst="rect">
            <a:avLst/>
          </a:prstGeom>
        </p:spPr>
        <p:txBody>
          <a:bodyPr wrap="square">
            <a:spAutoFit/>
          </a:bodyPr>
          <a:lstStyle/>
          <a:p>
            <a:pPr algn="ctr"/>
            <a:r>
              <a:rPr lang="fa-IR" sz="3600" b="1" dirty="0" smtClean="0">
                <a:solidFill>
                  <a:srgbClr val="FF0000"/>
                </a:solidFill>
                <a:latin typeface="Amuzeh-New-Bold"/>
                <a:cs typeface="B Jadid" panose="00000700000000000000" pitchFamily="2" charset="-78"/>
              </a:rPr>
              <a:t>مواد آموزشی (بسته آموزشی) درس مطالعات اجتماعی</a:t>
            </a:r>
          </a:p>
        </p:txBody>
      </p:sp>
    </p:spTree>
    <p:extLst>
      <p:ext uri="{BB962C8B-B14F-4D97-AF65-F5344CB8AC3E}">
        <p14:creationId xmlns:p14="http://schemas.microsoft.com/office/powerpoint/2010/main" val="423474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80">
                                          <p:stCondLst>
                                            <p:cond delay="0"/>
                                          </p:stCondLst>
                                        </p:cTn>
                                        <p:tgtEl>
                                          <p:spTgt spid="3"/>
                                        </p:tgtEl>
                                      </p:cBhvr>
                                    </p:animEffect>
                                    <p:anim calcmode="lin" valueType="num">
                                      <p:cBhvr>
                                        <p:cTn id="1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6" dur="26">
                                          <p:stCondLst>
                                            <p:cond delay="650"/>
                                          </p:stCondLst>
                                        </p:cTn>
                                        <p:tgtEl>
                                          <p:spTgt spid="3"/>
                                        </p:tgtEl>
                                      </p:cBhvr>
                                      <p:to x="100000" y="60000"/>
                                    </p:animScale>
                                    <p:animScale>
                                      <p:cBhvr>
                                        <p:cTn id="17" dur="166" decel="50000">
                                          <p:stCondLst>
                                            <p:cond delay="676"/>
                                          </p:stCondLst>
                                        </p:cTn>
                                        <p:tgtEl>
                                          <p:spTgt spid="3"/>
                                        </p:tgtEl>
                                      </p:cBhvr>
                                      <p:to x="100000" y="100000"/>
                                    </p:animScale>
                                    <p:animScale>
                                      <p:cBhvr>
                                        <p:cTn id="18" dur="26">
                                          <p:stCondLst>
                                            <p:cond delay="1312"/>
                                          </p:stCondLst>
                                        </p:cTn>
                                        <p:tgtEl>
                                          <p:spTgt spid="3"/>
                                        </p:tgtEl>
                                      </p:cBhvr>
                                      <p:to x="100000" y="80000"/>
                                    </p:animScale>
                                    <p:animScale>
                                      <p:cBhvr>
                                        <p:cTn id="19" dur="166" decel="50000">
                                          <p:stCondLst>
                                            <p:cond delay="1338"/>
                                          </p:stCondLst>
                                        </p:cTn>
                                        <p:tgtEl>
                                          <p:spTgt spid="3"/>
                                        </p:tgtEl>
                                      </p:cBhvr>
                                      <p:to x="100000" y="100000"/>
                                    </p:animScale>
                                    <p:animScale>
                                      <p:cBhvr>
                                        <p:cTn id="20" dur="26">
                                          <p:stCondLst>
                                            <p:cond delay="1642"/>
                                          </p:stCondLst>
                                        </p:cTn>
                                        <p:tgtEl>
                                          <p:spTgt spid="3"/>
                                        </p:tgtEl>
                                      </p:cBhvr>
                                      <p:to x="100000" y="90000"/>
                                    </p:animScale>
                                    <p:animScale>
                                      <p:cBhvr>
                                        <p:cTn id="21" dur="166" decel="50000">
                                          <p:stCondLst>
                                            <p:cond delay="1668"/>
                                          </p:stCondLst>
                                        </p:cTn>
                                        <p:tgtEl>
                                          <p:spTgt spid="3"/>
                                        </p:tgtEl>
                                      </p:cBhvr>
                                      <p:to x="100000" y="100000"/>
                                    </p:animScale>
                                    <p:animScale>
                                      <p:cBhvr>
                                        <p:cTn id="22" dur="26">
                                          <p:stCondLst>
                                            <p:cond delay="1808"/>
                                          </p:stCondLst>
                                        </p:cTn>
                                        <p:tgtEl>
                                          <p:spTgt spid="3"/>
                                        </p:tgtEl>
                                      </p:cBhvr>
                                      <p:to x="100000" y="95000"/>
                                    </p:animScale>
                                    <p:animScale>
                                      <p:cBhvr>
                                        <p:cTn id="2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DE8C77-550E-4F4E-88A6-B8FFF07BE3B9}"/>
              </a:ext>
            </a:extLst>
          </p:cNvPr>
          <p:cNvSpPr/>
          <p:nvPr/>
        </p:nvSpPr>
        <p:spPr>
          <a:xfrm>
            <a:off x="1020418" y="1359649"/>
            <a:ext cx="10230678" cy="41474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1270" marR="27305" indent="323850" algn="just" rtl="1">
              <a:lnSpc>
                <a:spcPct val="122000"/>
              </a:lnSpc>
              <a:spcAft>
                <a:spcPts val="30"/>
              </a:spcAft>
            </a:pPr>
            <a:r>
              <a:rPr lang="fa-IR" sz="2800" dirty="0">
                <a:solidFill>
                  <a:srgbClr val="181717"/>
                </a:solidFill>
                <a:latin typeface="Calibri" panose="020F0502020204030204" pitchFamily="34" charset="0"/>
                <a:ea typeface="Calibri" panose="020F0502020204030204" pitchFamily="34" charset="0"/>
                <a:cs typeface="B Koodak" panose="00000700000000000000" pitchFamily="2" charset="-78"/>
              </a:rPr>
              <a:t>نبايد مطالعات اجتماعی و علوم اجتماعی را يکی دانست. بين اين دو، تفاوت های زيادی وجود دارد. اولی به درونی ساختن ارزش های اجتماعی تأکيد می کند ولی اکثر دانشمندان علوم اجتماعی به مورد استفاده ی علمی بودن کار خود و بی طرفی علمی به ارزش های اخلاقی معتقدند</a:t>
            </a:r>
            <a:r>
              <a:rPr lang="fa-IR" sz="2800" baseline="30000" dirty="0">
                <a:solidFill>
                  <a:srgbClr val="181717"/>
                </a:solidFill>
                <a:latin typeface="Calibri" panose="020F0502020204030204" pitchFamily="34" charset="0"/>
                <a:ea typeface="Calibri" panose="020F0502020204030204" pitchFamily="34" charset="0"/>
                <a:cs typeface="B Koodak" panose="00000700000000000000" pitchFamily="2" charset="-78"/>
              </a:rPr>
              <a:t> </a:t>
            </a:r>
            <a:r>
              <a:rPr lang="fa-IR" sz="2800" dirty="0">
                <a:solidFill>
                  <a:srgbClr val="181717"/>
                </a:solidFill>
                <a:latin typeface="Calibri" panose="020F0502020204030204" pitchFamily="34" charset="0"/>
                <a:ea typeface="Calibri" panose="020F0502020204030204" pitchFamily="34" charset="0"/>
                <a:cs typeface="B Koodak" panose="00000700000000000000" pitchFamily="2" charset="-78"/>
              </a:rPr>
              <a:t>.</a:t>
            </a:r>
          </a:p>
          <a:p>
            <a:pPr marL="1270" marR="27305" indent="323850" algn="just" rtl="1">
              <a:lnSpc>
                <a:spcPct val="122000"/>
              </a:lnSpc>
              <a:spcAft>
                <a:spcPts val="30"/>
              </a:spcAft>
            </a:pPr>
            <a:endParaRPr lang="en-US" sz="20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L="1270" marR="27305" indent="323850" algn="just" rtl="1">
              <a:lnSpc>
                <a:spcPct val="122000"/>
              </a:lnSpc>
              <a:spcAft>
                <a:spcPts val="30"/>
              </a:spcAft>
            </a:pPr>
            <a:r>
              <a:rPr lang="fa-IR" sz="2800" dirty="0">
                <a:solidFill>
                  <a:srgbClr val="181717"/>
                </a:solidFill>
                <a:latin typeface="Calibri" panose="020F0502020204030204" pitchFamily="34" charset="0"/>
                <a:ea typeface="Calibri" panose="020F0502020204030204" pitchFamily="34" charset="0"/>
                <a:cs typeface="B Koodak" panose="00000700000000000000" pitchFamily="2" charset="-78"/>
              </a:rPr>
              <a:t>مطالعات اجتماعی به آماده ساختن دانش آموزان برای مشارکت سياسی ــ اجتماعی تأکيد می کند و هدف اصلی مطالعات اجتماعی، تربيت شهروندی است که براساس اصول اعتقادی و عقلانی رفتار کند.</a:t>
            </a:r>
            <a:endParaRPr lang="en-US" sz="20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180666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8B55C8-5380-4344-A5DB-B9F1942A8FD1}"/>
              </a:ext>
            </a:extLst>
          </p:cNvPr>
          <p:cNvSpPr/>
          <p:nvPr/>
        </p:nvSpPr>
        <p:spPr>
          <a:xfrm>
            <a:off x="1079107" y="366907"/>
            <a:ext cx="10389704" cy="4327467"/>
          </a:xfrm>
          <a:prstGeom prst="rect">
            <a:avLst/>
          </a:prstGeom>
          <a:solidFill>
            <a:srgbClr val="00B050"/>
          </a:solidFill>
          <a:ln>
            <a:solidFill>
              <a:schemeClr val="accent1"/>
            </a:solidFill>
          </a:ln>
        </p:spPr>
        <p:txBody>
          <a:bodyPr wrap="square">
            <a:spAutoFit/>
          </a:bodyPr>
          <a:lstStyle/>
          <a:p>
            <a:pPr marL="6350" marR="71120" indent="-6350" algn="r" rtl="1">
              <a:lnSpc>
                <a:spcPct val="107000"/>
              </a:lnSpc>
              <a:spcAft>
                <a:spcPts val="1735"/>
              </a:spcAft>
            </a:pPr>
            <a:r>
              <a:rPr lang="fa-IR" sz="3200" b="1" kern="0" dirty="0">
                <a:solidFill>
                  <a:srgbClr val="FFFF00"/>
                </a:solidFill>
                <a:latin typeface="Calibri" panose="020F0502020204030204" pitchFamily="34" charset="0"/>
                <a:ea typeface="Calibri" panose="020F0502020204030204" pitchFamily="34" charset="0"/>
                <a:cs typeface="B Koodak" panose="00000700000000000000" pitchFamily="2" charset="-78"/>
              </a:rPr>
              <a:t>بسته ی آموزشی چيست؟</a:t>
            </a:r>
            <a:endParaRPr lang="en-US" sz="3200" b="1" kern="0" dirty="0">
              <a:solidFill>
                <a:srgbClr val="FFFF00"/>
              </a:solidFill>
              <a:latin typeface="Calibri" panose="020F0502020204030204" pitchFamily="34" charset="0"/>
              <a:ea typeface="Calibri" panose="020F0502020204030204" pitchFamily="34" charset="0"/>
              <a:cs typeface="B Koodak" panose="00000700000000000000" pitchFamily="2" charset="-78"/>
            </a:endParaRPr>
          </a:p>
          <a:p>
            <a:pPr marL="635" marR="74930" indent="324485" algn="just" rtl="1">
              <a:lnSpc>
                <a:spcPct val="126000"/>
              </a:lnSpc>
              <a:spcAft>
                <a:spcPts val="20"/>
              </a:spcAft>
            </a:pP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بسته ی آموزشی، يک مجموعه ی سيستمی است. در ادبيات علوم تربيتی، واژه هايی مانند بسته ها، پاکت ها، مجموعه ها، سيستم های آموزشی و امثال آن را به صورت مترادف به کار می برند.«اين واژه ها برای پوشش دادن به دو مفهوم جدای از هم مورد استفاده قرار می گيرند.</a:t>
            </a:r>
            <a:endParaRPr lang="en-US"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L="635" marR="74930" indent="324485" algn="just" rtl="1">
              <a:lnSpc>
                <a:spcPct val="126000"/>
              </a:lnSpc>
              <a:spcAft>
                <a:spcPts val="20"/>
              </a:spcAft>
            </a:pPr>
            <a:r>
              <a:rPr lang="fa-IR" sz="2000" b="1" dirty="0">
                <a:solidFill>
                  <a:srgbClr val="FFFF00"/>
                </a:solidFill>
                <a:latin typeface="Calibri" panose="020F0502020204030204" pitchFamily="34" charset="0"/>
                <a:ea typeface="Calibri" panose="020F0502020204030204" pitchFamily="34" charset="0"/>
                <a:cs typeface="B Koodak" panose="00000700000000000000" pitchFamily="2" charset="-78"/>
              </a:rPr>
              <a:t>مفهوم اوّل:</a:t>
            </a:r>
            <a:r>
              <a:rPr lang="fa-IR" sz="2000" dirty="0">
                <a:solidFill>
                  <a:srgbClr val="FFFF00"/>
                </a:solidFill>
                <a:latin typeface="Calibri" panose="020F0502020204030204" pitchFamily="34" charset="0"/>
                <a:ea typeface="Calibri" panose="020F0502020204030204" pitchFamily="34" charset="0"/>
                <a:cs typeface="B Koodak" panose="00000700000000000000" pitchFamily="2" charset="-78"/>
              </a:rPr>
              <a:t> </a:t>
            </a:r>
          </a:p>
          <a:p>
            <a:pPr marL="635" marR="74930" indent="324485" algn="just" rtl="1">
              <a:lnSpc>
                <a:spcPct val="126000"/>
              </a:lnSpc>
              <a:spcAft>
                <a:spcPts val="20"/>
              </a:spcAft>
            </a:pP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يک سيستم کامل فعاليت های يادگيری و موادّ درسی وابسته به آن در يک زمينه ی محتوايی وسيع يا مجموعه ای از هدف های عينی.</a:t>
            </a:r>
            <a:endParaRPr lang="en-US"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marL="635" marR="74930" indent="324485" algn="just" rtl="1">
              <a:lnSpc>
                <a:spcPct val="126000"/>
              </a:lnSpc>
              <a:spcAft>
                <a:spcPts val="20"/>
              </a:spcAft>
            </a:pPr>
            <a:r>
              <a:rPr lang="fa-IR" sz="2000" b="1" dirty="0">
                <a:solidFill>
                  <a:srgbClr val="FFFF00"/>
                </a:solidFill>
                <a:latin typeface="Calibri" panose="020F0502020204030204" pitchFamily="34" charset="0"/>
                <a:ea typeface="Calibri" panose="020F0502020204030204" pitchFamily="34" charset="0"/>
                <a:cs typeface="B Koodak" panose="00000700000000000000" pitchFamily="2" charset="-78"/>
              </a:rPr>
              <a:t>مفهوم دوم:</a:t>
            </a:r>
          </a:p>
          <a:p>
            <a:pPr marL="635" marR="74930" indent="324485" algn="just" rtl="1">
              <a:lnSpc>
                <a:spcPct val="126000"/>
              </a:lnSpc>
              <a:spcAft>
                <a:spcPts val="20"/>
              </a:spcAft>
            </a:pP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 مجموعه ی ويژه ای از موادّ درسی برای يک بخش از يک سيستم کامل فعاليت های يادگيری يا حتی يک موضوع درسی يا ساير اجزای برنامه های درسی.</a:t>
            </a:r>
            <a:r>
              <a:rPr lang="en-US" sz="1200" dirty="0">
                <a:solidFill>
                  <a:srgbClr val="181717"/>
                </a:solidFill>
                <a:latin typeface="Calibri" panose="020F0502020204030204" pitchFamily="34" charset="0"/>
                <a:ea typeface="Calibri" panose="020F0502020204030204" pitchFamily="34" charset="0"/>
                <a:cs typeface="B Koodak" panose="00000700000000000000" pitchFamily="2" charset="-78"/>
              </a:rPr>
              <a:t>.</a:t>
            </a:r>
            <a:endParaRPr lang="en-US" sz="1200" dirty="0">
              <a:solidFill>
                <a:srgbClr val="181717"/>
              </a:solidFill>
              <a:effectLst/>
              <a:latin typeface="Calibri" panose="020F0502020204030204" pitchFamily="34" charset="0"/>
              <a:ea typeface="Calibri" panose="020F0502020204030204" pitchFamily="34" charset="0"/>
              <a:cs typeface="B Koodak" panose="00000700000000000000" pitchFamily="2" charset="-78"/>
            </a:endParaRPr>
          </a:p>
        </p:txBody>
      </p:sp>
      <p:sp>
        <p:nvSpPr>
          <p:cNvPr id="3" name="Rectangle 2">
            <a:extLst>
              <a:ext uri="{FF2B5EF4-FFF2-40B4-BE49-F238E27FC236}">
                <a16:creationId xmlns:a16="http://schemas.microsoft.com/office/drawing/2014/main" id="{98A5F6A8-F7E9-4CD8-8E51-7E796F6B85F2}"/>
              </a:ext>
            </a:extLst>
          </p:cNvPr>
          <p:cNvSpPr/>
          <p:nvPr/>
        </p:nvSpPr>
        <p:spPr>
          <a:xfrm>
            <a:off x="1079106" y="5098446"/>
            <a:ext cx="10389705" cy="1015663"/>
          </a:xfrm>
          <a:prstGeom prst="rect">
            <a:avLst/>
          </a:prstGeom>
          <a:solidFill>
            <a:srgbClr val="FFFF00"/>
          </a:solidFill>
        </p:spPr>
        <p:txBody>
          <a:bodyPr wrap="square">
            <a:spAutoFit/>
          </a:bodyPr>
          <a:lstStyle/>
          <a:p>
            <a:pPr algn="r"/>
            <a:r>
              <a:rPr lang="fa-IR" sz="2000" dirty="0">
                <a:solidFill>
                  <a:srgbClr val="181717"/>
                </a:solidFill>
                <a:ea typeface="Calibri" panose="020F0502020204030204" pitchFamily="34" charset="0"/>
                <a:cs typeface="B Koodak" panose="00000700000000000000" pitchFamily="2" charset="-78"/>
              </a:rPr>
              <a:t>بسته ی آموزشی، مجموعه ی نرم افزارها (راهبردها، الگوها، وظايف، چارچوب ها، رهنمودها، تکاليف، آزمون ها)  و سخت افزارها (رسانه ها، وسايل، تجهيزات، ابزارها، منابع و مواد)ست که با استفاده از فنّاوری های جديد و قديم به شکل های ساده و پيچيده با توجه به اهداف ياددهی ــ يادگيری برنامه ی درسی سازماندهی می </a:t>
            </a:r>
            <a:r>
              <a:rPr lang="fa-IR" sz="2000" dirty="0" smtClean="0">
                <a:solidFill>
                  <a:srgbClr val="181717"/>
                </a:solidFill>
                <a:ea typeface="Calibri" panose="020F0502020204030204" pitchFamily="34" charset="0"/>
                <a:cs typeface="B Koodak" panose="00000700000000000000" pitchFamily="2" charset="-78"/>
              </a:rPr>
              <a:t>شود.</a:t>
            </a:r>
            <a:endParaRPr lang="fa-IR" sz="2000" dirty="0">
              <a:cs typeface="B Koodak" panose="00000700000000000000" pitchFamily="2" charset="-78"/>
            </a:endParaRPr>
          </a:p>
        </p:txBody>
      </p:sp>
    </p:spTree>
    <p:extLst>
      <p:ext uri="{BB962C8B-B14F-4D97-AF65-F5344CB8AC3E}">
        <p14:creationId xmlns:p14="http://schemas.microsoft.com/office/powerpoint/2010/main" val="162425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outVertical)">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barn(outVertical)">
                                      <p:cBhvr>
                                        <p:cTn id="34" dur="500"/>
                                        <p:tgtEl>
                                          <p:spTgt spid="2">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32"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circle(out)">
                                      <p:cBhvr>
                                        <p:cTn id="3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5628EB-07F8-4DD0-A744-13029ED8E324}"/>
              </a:ext>
            </a:extLst>
          </p:cNvPr>
          <p:cNvSpPr/>
          <p:nvPr/>
        </p:nvSpPr>
        <p:spPr>
          <a:xfrm>
            <a:off x="4476584" y="1490367"/>
            <a:ext cx="3207027" cy="1200329"/>
          </a:xfrm>
          <a:prstGeom prst="rect">
            <a:avLst/>
          </a:prstGeom>
        </p:spPr>
        <p:txBody>
          <a:bodyPr wrap="square">
            <a:spAutoFit/>
          </a:bodyPr>
          <a:lstStyle/>
          <a:p>
            <a:pPr algn="ctr"/>
            <a:r>
              <a:rPr lang="fa-IR" sz="3600" dirty="0">
                <a:effectLst/>
                <a:latin typeface="Arial" panose="020B0604020202020204" pitchFamily="34" charset="0"/>
                <a:cs typeface="B Jadid" panose="00000700000000000000" pitchFamily="2" charset="-78"/>
              </a:rPr>
              <a:t>فصل </a:t>
            </a:r>
            <a:r>
              <a:rPr lang="fa-IR" sz="3600" dirty="0" smtClean="0">
                <a:effectLst/>
                <a:latin typeface="Arial" panose="020B0604020202020204" pitchFamily="34" charset="0"/>
                <a:cs typeface="B Jadid" panose="00000700000000000000" pitchFamily="2" charset="-78"/>
              </a:rPr>
              <a:t>هفتم</a:t>
            </a:r>
            <a:endParaRPr lang="fa-IR" sz="3600" dirty="0">
              <a:effectLst/>
              <a:latin typeface="Arial" panose="020B0604020202020204" pitchFamily="34" charset="0"/>
              <a:cs typeface="B Jadid" panose="00000700000000000000" pitchFamily="2" charset="-78"/>
            </a:endParaRPr>
          </a:p>
          <a:p>
            <a:pPr algn="ctr"/>
            <a:endParaRPr lang="fa-IR" sz="3600" dirty="0">
              <a:effectLst/>
              <a:latin typeface="Arial" panose="020B0604020202020204" pitchFamily="34" charset="0"/>
              <a:cs typeface="B Jadid" panose="00000700000000000000" pitchFamily="2" charset="-78"/>
            </a:endParaRPr>
          </a:p>
        </p:txBody>
      </p:sp>
      <p:sp>
        <p:nvSpPr>
          <p:cNvPr id="3" name="Rectangle 2">
            <a:extLst>
              <a:ext uri="{FF2B5EF4-FFF2-40B4-BE49-F238E27FC236}">
                <a16:creationId xmlns:a16="http://schemas.microsoft.com/office/drawing/2014/main" id="{342282B8-5F49-44B0-8131-75F290A4F6FD}"/>
              </a:ext>
            </a:extLst>
          </p:cNvPr>
          <p:cNvSpPr/>
          <p:nvPr/>
        </p:nvSpPr>
        <p:spPr>
          <a:xfrm>
            <a:off x="1256778" y="3237694"/>
            <a:ext cx="9646637" cy="646331"/>
          </a:xfrm>
          <a:prstGeom prst="rect">
            <a:avLst/>
          </a:prstGeom>
        </p:spPr>
        <p:txBody>
          <a:bodyPr wrap="square">
            <a:spAutoFit/>
          </a:bodyPr>
          <a:lstStyle/>
          <a:p>
            <a:pPr algn="ctr"/>
            <a:r>
              <a:rPr lang="fa-IR" sz="3600" b="1" dirty="0" smtClean="0">
                <a:solidFill>
                  <a:srgbClr val="FF0000"/>
                </a:solidFill>
                <a:latin typeface="Amuzeh-New-Bold"/>
                <a:cs typeface="B Jadid" panose="00000700000000000000" pitchFamily="2" charset="-78"/>
              </a:rPr>
              <a:t>ارزش یابی از درس مطالعات اجتماعی</a:t>
            </a:r>
          </a:p>
        </p:txBody>
      </p:sp>
    </p:spTree>
    <p:extLst>
      <p:ext uri="{BB962C8B-B14F-4D97-AF65-F5344CB8AC3E}">
        <p14:creationId xmlns:p14="http://schemas.microsoft.com/office/powerpoint/2010/main" val="120073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80">
                                          <p:stCondLst>
                                            <p:cond delay="0"/>
                                          </p:stCondLst>
                                        </p:cTn>
                                        <p:tgtEl>
                                          <p:spTgt spid="3"/>
                                        </p:tgtEl>
                                      </p:cBhvr>
                                    </p:animEffect>
                                    <p:anim calcmode="lin" valueType="num">
                                      <p:cBhvr>
                                        <p:cTn id="1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6" dur="26">
                                          <p:stCondLst>
                                            <p:cond delay="650"/>
                                          </p:stCondLst>
                                        </p:cTn>
                                        <p:tgtEl>
                                          <p:spTgt spid="3"/>
                                        </p:tgtEl>
                                      </p:cBhvr>
                                      <p:to x="100000" y="60000"/>
                                    </p:animScale>
                                    <p:animScale>
                                      <p:cBhvr>
                                        <p:cTn id="17" dur="166" decel="50000">
                                          <p:stCondLst>
                                            <p:cond delay="676"/>
                                          </p:stCondLst>
                                        </p:cTn>
                                        <p:tgtEl>
                                          <p:spTgt spid="3"/>
                                        </p:tgtEl>
                                      </p:cBhvr>
                                      <p:to x="100000" y="100000"/>
                                    </p:animScale>
                                    <p:animScale>
                                      <p:cBhvr>
                                        <p:cTn id="18" dur="26">
                                          <p:stCondLst>
                                            <p:cond delay="1312"/>
                                          </p:stCondLst>
                                        </p:cTn>
                                        <p:tgtEl>
                                          <p:spTgt spid="3"/>
                                        </p:tgtEl>
                                      </p:cBhvr>
                                      <p:to x="100000" y="80000"/>
                                    </p:animScale>
                                    <p:animScale>
                                      <p:cBhvr>
                                        <p:cTn id="19" dur="166" decel="50000">
                                          <p:stCondLst>
                                            <p:cond delay="1338"/>
                                          </p:stCondLst>
                                        </p:cTn>
                                        <p:tgtEl>
                                          <p:spTgt spid="3"/>
                                        </p:tgtEl>
                                      </p:cBhvr>
                                      <p:to x="100000" y="100000"/>
                                    </p:animScale>
                                    <p:animScale>
                                      <p:cBhvr>
                                        <p:cTn id="20" dur="26">
                                          <p:stCondLst>
                                            <p:cond delay="1642"/>
                                          </p:stCondLst>
                                        </p:cTn>
                                        <p:tgtEl>
                                          <p:spTgt spid="3"/>
                                        </p:tgtEl>
                                      </p:cBhvr>
                                      <p:to x="100000" y="90000"/>
                                    </p:animScale>
                                    <p:animScale>
                                      <p:cBhvr>
                                        <p:cTn id="21" dur="166" decel="50000">
                                          <p:stCondLst>
                                            <p:cond delay="1668"/>
                                          </p:stCondLst>
                                        </p:cTn>
                                        <p:tgtEl>
                                          <p:spTgt spid="3"/>
                                        </p:tgtEl>
                                      </p:cBhvr>
                                      <p:to x="100000" y="100000"/>
                                    </p:animScale>
                                    <p:animScale>
                                      <p:cBhvr>
                                        <p:cTn id="22" dur="26">
                                          <p:stCondLst>
                                            <p:cond delay="1808"/>
                                          </p:stCondLst>
                                        </p:cTn>
                                        <p:tgtEl>
                                          <p:spTgt spid="3"/>
                                        </p:tgtEl>
                                      </p:cBhvr>
                                      <p:to x="100000" y="95000"/>
                                    </p:animScale>
                                    <p:animScale>
                                      <p:cBhvr>
                                        <p:cTn id="2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70186F-61B6-4B63-9D7A-705944FAB504}"/>
              </a:ext>
            </a:extLst>
          </p:cNvPr>
          <p:cNvSpPr/>
          <p:nvPr/>
        </p:nvSpPr>
        <p:spPr>
          <a:xfrm>
            <a:off x="8362502" y="644696"/>
            <a:ext cx="2305119" cy="592726"/>
          </a:xfrm>
          <a:prstGeom prst="rect">
            <a:avLst/>
          </a:prstGeom>
        </p:spPr>
        <p:txBody>
          <a:bodyPr wrap="none">
            <a:spAutoFit/>
          </a:bodyPr>
          <a:lstStyle/>
          <a:p>
            <a:pPr marL="6350" marR="71120" indent="-6350" algn="ctr" rtl="1">
              <a:lnSpc>
                <a:spcPct val="107000"/>
              </a:lnSpc>
              <a:spcAft>
                <a:spcPts val="1720"/>
              </a:spcAft>
            </a:pPr>
            <a:r>
              <a:rPr lang="fa-IR" sz="3200" b="1" kern="0" dirty="0">
                <a:solidFill>
                  <a:srgbClr val="181717"/>
                </a:solidFill>
                <a:latin typeface="Calibri" panose="020F0502020204030204" pitchFamily="34" charset="0"/>
                <a:ea typeface="Calibri" panose="020F0502020204030204" pitchFamily="34" charset="0"/>
              </a:rPr>
              <a:t>سنجش چيست؟</a:t>
            </a:r>
            <a:endParaRPr lang="en-US" sz="3200" b="1" kern="0" dirty="0">
              <a:solidFill>
                <a:srgbClr val="181717"/>
              </a:solidFill>
              <a:latin typeface="Calibri" panose="020F05020202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09E765D6-00B5-4A76-AEF4-AAEECD54FF1C}"/>
              </a:ext>
            </a:extLst>
          </p:cNvPr>
          <p:cNvSpPr/>
          <p:nvPr/>
        </p:nvSpPr>
        <p:spPr>
          <a:xfrm>
            <a:off x="649357" y="1731869"/>
            <a:ext cx="10840278" cy="3684727"/>
          </a:xfrm>
          <a:prstGeom prst="rect">
            <a:avLst/>
          </a:prstGeom>
          <a:solidFill>
            <a:schemeClr val="accent5">
              <a:lumMod val="60000"/>
              <a:lumOff val="40000"/>
            </a:schemeClr>
          </a:solidFill>
        </p:spPr>
        <p:txBody>
          <a:bodyPr wrap="square">
            <a:spAutoFit/>
          </a:bodyPr>
          <a:lstStyle/>
          <a:p>
            <a:pPr marR="74295" indent="2540" algn="r" rtl="1">
              <a:lnSpc>
                <a:spcPct val="124000"/>
              </a:lnSpc>
              <a:spcAft>
                <a:spcPts val="25"/>
              </a:spcAft>
            </a:pPr>
            <a:r>
              <a:rPr lang="fa-IR" sz="20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 </a:t>
            </a:r>
            <a:r>
              <a:rPr lang="fa-IR" sz="2000"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ارزش </a:t>
            </a:r>
            <a:r>
              <a:rPr lang="fa-IR" sz="2000" dirty="0">
                <a:solidFill>
                  <a:srgbClr val="FF0000"/>
                </a:solidFill>
                <a:latin typeface="Calibri" panose="020F0502020204030204" pitchFamily="34" charset="0"/>
                <a:ea typeface="Calibri" panose="020F0502020204030204" pitchFamily="34" charset="0"/>
                <a:cs typeface="B Koodak" panose="00000700000000000000" pitchFamily="2" charset="-78"/>
              </a:rPr>
              <a:t>يابی </a:t>
            </a: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هرکاری است که قضاوت به همراه داشته باشد؛ برای مثال، وقتی دانش آموز در يک آزمون شرکت می کند و عملکرد او اندازه گيری می شود، اگر براساس اين اندازه گيری قضاوتی انجام شود، در حقيقت ارزش يابی انجام شده است. </a:t>
            </a:r>
          </a:p>
          <a:p>
            <a:pPr marR="74295" indent="2540" algn="r" rtl="1">
              <a:lnSpc>
                <a:spcPct val="124000"/>
              </a:lnSpc>
              <a:spcAft>
                <a:spcPts val="25"/>
              </a:spcAft>
            </a:pPr>
            <a:endPar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endParaRPr>
          </a:p>
          <a:p>
            <a:pPr marR="74295" indent="2540" algn="r" rtl="1">
              <a:lnSpc>
                <a:spcPct val="124000"/>
              </a:lnSpc>
              <a:spcAft>
                <a:spcPts val="25"/>
              </a:spcAft>
            </a:pPr>
            <a:r>
              <a:rPr lang="fa-IR" sz="20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 </a:t>
            </a:r>
            <a:r>
              <a:rPr lang="fa-IR" sz="2000"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سنجش</a:t>
            </a:r>
            <a:r>
              <a:rPr lang="fa-IR" sz="20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 </a:t>
            </a: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اندازه گيری عملکرد است.</a:t>
            </a:r>
          </a:p>
          <a:p>
            <a:pPr marR="74295" indent="2540" algn="r" rtl="1">
              <a:lnSpc>
                <a:spcPct val="124000"/>
              </a:lnSpc>
              <a:spcAft>
                <a:spcPts val="25"/>
              </a:spcAft>
            </a:pPr>
            <a:r>
              <a:rPr lang="fa-IR" sz="20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 </a:t>
            </a:r>
            <a:r>
              <a:rPr lang="fa-IR" sz="2000"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سنجش</a:t>
            </a:r>
            <a:r>
              <a:rPr lang="fa-IR" sz="200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 </a:t>
            </a:r>
            <a:r>
              <a:rPr lang="fa-IR" sz="2000" dirty="0">
                <a:solidFill>
                  <a:srgbClr val="181717"/>
                </a:solidFill>
                <a:latin typeface="Calibri" panose="020F0502020204030204" pitchFamily="34" charset="0"/>
                <a:ea typeface="Calibri" panose="020F0502020204030204" pitchFamily="34" charset="0"/>
                <a:cs typeface="B Koodak" panose="00000700000000000000" pitchFamily="2" charset="-78"/>
              </a:rPr>
              <a:t>فرايند جمع آوری اطلاعات از دانش آموز و مقايسه ی عملکرد با معيار معين است. در آموزش و پرورش می توان برای هر راهبرد يا فعاليتی که جهت کسب آگاهی از دانش، نگرش يا مهارت های يک فرد يا گروهی از دانش آموزان به کار می رود، از سنجش استفاده کرد.</a:t>
            </a:r>
          </a:p>
          <a:p>
            <a:pPr marR="74295" indent="2540" algn="r" rtl="1">
              <a:lnSpc>
                <a:spcPct val="124000"/>
              </a:lnSpc>
              <a:spcAft>
                <a:spcPts val="25"/>
              </a:spcAft>
            </a:pPr>
            <a:endParaRPr lang="en-US" sz="1600" dirty="0">
              <a:solidFill>
                <a:srgbClr val="000000"/>
              </a:solidFill>
              <a:latin typeface="Calibri" panose="020F0502020204030204" pitchFamily="34" charset="0"/>
              <a:ea typeface="Calibri" panose="020F0502020204030204" pitchFamily="34" charset="0"/>
              <a:cs typeface="B Koodak" panose="00000700000000000000" pitchFamily="2" charset="-78"/>
            </a:endParaRPr>
          </a:p>
          <a:p>
            <a:pPr algn="r"/>
            <a:r>
              <a:rPr lang="fa-IR" sz="2000" b="1" dirty="0" smtClean="0">
                <a:solidFill>
                  <a:srgbClr val="181717"/>
                </a:solidFill>
                <a:ea typeface="Calibri" panose="020F0502020204030204" pitchFamily="34" charset="0"/>
                <a:cs typeface="B Koodak" panose="00000700000000000000" pitchFamily="2" charset="-78"/>
              </a:rPr>
              <a:t>- </a:t>
            </a:r>
            <a:r>
              <a:rPr lang="fa-IR" sz="2000" b="1" dirty="0" smtClean="0">
                <a:solidFill>
                  <a:srgbClr val="FF0000"/>
                </a:solidFill>
                <a:ea typeface="Calibri" panose="020F0502020204030204" pitchFamily="34" charset="0"/>
                <a:cs typeface="B Koodak" panose="00000700000000000000" pitchFamily="2" charset="-78"/>
              </a:rPr>
              <a:t>آزمون</a:t>
            </a:r>
            <a:r>
              <a:rPr lang="fa-IR" sz="2000" dirty="0" smtClean="0">
                <a:solidFill>
                  <a:srgbClr val="181717"/>
                </a:solidFill>
                <a:ea typeface="Calibri" panose="020F0502020204030204" pitchFamily="34" charset="0"/>
                <a:cs typeface="B Koodak" panose="00000700000000000000" pitchFamily="2" charset="-78"/>
              </a:rPr>
              <a:t> </a:t>
            </a:r>
            <a:r>
              <a:rPr lang="fa-IR" sz="2000" dirty="0">
                <a:solidFill>
                  <a:srgbClr val="181717"/>
                </a:solidFill>
                <a:ea typeface="Calibri" panose="020F0502020204030204" pitchFamily="34" charset="0"/>
                <a:cs typeface="B Koodak" panose="00000700000000000000" pitchFamily="2" charset="-78"/>
              </a:rPr>
              <a:t>وسيله يا شيوه ای است برای کسب اطلاعات در مورد يک نمونه از رفتار دانش آموز در ارتباط با هدف های آموزشی به صورت استاندارد شده.</a:t>
            </a:r>
            <a:r>
              <a:rPr lang="fa-IR" sz="2000" b="1" dirty="0">
                <a:solidFill>
                  <a:srgbClr val="181717"/>
                </a:solidFill>
                <a:ea typeface="Calibri" panose="020F0502020204030204" pitchFamily="34" charset="0"/>
                <a:cs typeface="B Koodak" panose="00000700000000000000" pitchFamily="2" charset="-78"/>
              </a:rPr>
              <a:t> </a:t>
            </a:r>
            <a:endParaRPr lang="fa-IR" sz="2000" dirty="0">
              <a:cs typeface="B Koodak" panose="00000700000000000000" pitchFamily="2" charset="-78"/>
            </a:endParaRPr>
          </a:p>
        </p:txBody>
      </p:sp>
    </p:spTree>
    <p:extLst>
      <p:ext uri="{BB962C8B-B14F-4D97-AF65-F5344CB8AC3E}">
        <p14:creationId xmlns:p14="http://schemas.microsoft.com/office/powerpoint/2010/main" val="304011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6B83EE-F198-46BB-8B11-A4C871F742F8}"/>
              </a:ext>
            </a:extLst>
          </p:cNvPr>
          <p:cNvSpPr/>
          <p:nvPr/>
        </p:nvSpPr>
        <p:spPr>
          <a:xfrm>
            <a:off x="1927055" y="833581"/>
            <a:ext cx="7452076" cy="685124"/>
          </a:xfrm>
          <a:prstGeom prst="rect">
            <a:avLst/>
          </a:prstGeom>
        </p:spPr>
        <p:txBody>
          <a:bodyPr wrap="square">
            <a:spAutoFit/>
          </a:bodyPr>
          <a:lstStyle/>
          <a:p>
            <a:pPr marL="5715" indent="-6350" algn="r" rtl="1">
              <a:lnSpc>
                <a:spcPct val="107000"/>
              </a:lnSpc>
              <a:spcAft>
                <a:spcPts val="0"/>
              </a:spcAft>
            </a:pPr>
            <a:r>
              <a:rPr lang="fa-IR" sz="3600" b="1" dirty="0">
                <a:solidFill>
                  <a:srgbClr val="181717"/>
                </a:solidFill>
                <a:latin typeface="Calibri" panose="020F0502020204030204" pitchFamily="34" charset="0"/>
                <a:ea typeface="Calibri" panose="020F0502020204030204" pitchFamily="34" charset="0"/>
                <a:cs typeface="B Koodak" panose="00000700000000000000" pitchFamily="2" charset="-78"/>
              </a:rPr>
              <a:t>در مورد سنجش سه ديدگاه مختلف وجود </a:t>
            </a:r>
            <a:r>
              <a:rPr lang="fa-IR" sz="3600" b="1"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دارد:</a:t>
            </a:r>
            <a:endParaRPr lang="fa-IR" sz="3600" b="1" dirty="0">
              <a:solidFill>
                <a:srgbClr val="181717"/>
              </a:solidFill>
              <a:latin typeface="Calibri" panose="020F0502020204030204" pitchFamily="34" charset="0"/>
              <a:ea typeface="Calibri" panose="020F0502020204030204" pitchFamily="34" charset="0"/>
              <a:cs typeface="B Koodak" panose="00000700000000000000" pitchFamily="2" charset="-78"/>
            </a:endParaRPr>
          </a:p>
        </p:txBody>
      </p:sp>
      <p:sp>
        <p:nvSpPr>
          <p:cNvPr id="4" name="Rectangle 3"/>
          <p:cNvSpPr/>
          <p:nvPr/>
        </p:nvSpPr>
        <p:spPr>
          <a:xfrm>
            <a:off x="2605093" y="2206938"/>
            <a:ext cx="6096000" cy="2780248"/>
          </a:xfrm>
          <a:prstGeom prst="rect">
            <a:avLst/>
          </a:prstGeom>
        </p:spPr>
        <p:txBody>
          <a:bodyPr>
            <a:spAutoFit/>
          </a:bodyPr>
          <a:lstStyle/>
          <a:p>
            <a:pPr marL="456565" indent="-457200" algn="r" rtl="1">
              <a:lnSpc>
                <a:spcPct val="200000"/>
              </a:lnSpc>
              <a:spcAft>
                <a:spcPts val="0"/>
              </a:spcAft>
              <a:buFont typeface="Wingdings" panose="05000000000000000000" pitchFamily="2" charset="2"/>
              <a:buChar char="§"/>
            </a:pPr>
            <a:r>
              <a:rPr lang="fa-IR" sz="2800" b="1" dirty="0">
                <a:solidFill>
                  <a:srgbClr val="FF0000"/>
                </a:solidFill>
                <a:latin typeface="Calibri" panose="020F0502020204030204" pitchFamily="34" charset="0"/>
                <a:ea typeface="Calibri" panose="020F0502020204030204" pitchFamily="34" charset="0"/>
                <a:cs typeface="B Koodak" panose="00000700000000000000" pitchFamily="2" charset="-78"/>
              </a:rPr>
              <a:t>سنجش به عنوان اندازه </a:t>
            </a:r>
            <a:r>
              <a:rPr lang="fa-IR" sz="2800" b="1"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گيری</a:t>
            </a:r>
          </a:p>
          <a:p>
            <a:pPr marL="457200" indent="-457200" algn="r" rtl="1">
              <a:lnSpc>
                <a:spcPct val="200000"/>
              </a:lnSpc>
              <a:spcAft>
                <a:spcPts val="800"/>
              </a:spcAft>
              <a:buFont typeface="Wingdings" panose="05000000000000000000" pitchFamily="2" charset="2"/>
              <a:buChar char="§"/>
            </a:pPr>
            <a:r>
              <a:rPr lang="fa-IR" sz="2800" b="1"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سنجش </a:t>
            </a:r>
            <a:r>
              <a:rPr lang="fa-IR" sz="2800" b="1" dirty="0">
                <a:solidFill>
                  <a:srgbClr val="FF0000"/>
                </a:solidFill>
                <a:latin typeface="Calibri" panose="020F0502020204030204" pitchFamily="34" charset="0"/>
                <a:ea typeface="Calibri" panose="020F0502020204030204" pitchFamily="34" charset="0"/>
                <a:cs typeface="B Koodak" panose="00000700000000000000" pitchFamily="2" charset="-78"/>
              </a:rPr>
              <a:t>به عنوان يک </a:t>
            </a:r>
            <a:r>
              <a:rPr lang="fa-IR" sz="2800" b="1"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شيوه</a:t>
            </a:r>
          </a:p>
          <a:p>
            <a:pPr marL="457200" indent="-457200" algn="r" rtl="1">
              <a:lnSpc>
                <a:spcPct val="200000"/>
              </a:lnSpc>
              <a:spcAft>
                <a:spcPts val="800"/>
              </a:spcAft>
              <a:buFont typeface="Wingdings" panose="05000000000000000000" pitchFamily="2" charset="2"/>
              <a:buChar char="§"/>
            </a:pPr>
            <a:r>
              <a:rPr lang="fa-IR" sz="2800" b="1" dirty="0" smtClean="0">
                <a:solidFill>
                  <a:srgbClr val="FF0000"/>
                </a:solidFill>
                <a:latin typeface="Calibri" panose="020F0502020204030204" pitchFamily="34" charset="0"/>
                <a:ea typeface="Calibri" panose="020F0502020204030204" pitchFamily="34" charset="0"/>
                <a:cs typeface="B Koodak" panose="00000700000000000000" pitchFamily="2" charset="-78"/>
              </a:rPr>
              <a:t>سنجش </a:t>
            </a:r>
            <a:r>
              <a:rPr lang="fa-IR" sz="2800" b="1" dirty="0">
                <a:solidFill>
                  <a:srgbClr val="FF0000"/>
                </a:solidFill>
                <a:latin typeface="Calibri" panose="020F0502020204030204" pitchFamily="34" charset="0"/>
                <a:ea typeface="Calibri" panose="020F0502020204030204" pitchFamily="34" charset="0"/>
                <a:cs typeface="B Koodak" panose="00000700000000000000" pitchFamily="2" charset="-78"/>
              </a:rPr>
              <a:t>به عنوان کاوش</a:t>
            </a:r>
            <a:endParaRPr lang="en-US" sz="2800" b="1" dirty="0">
              <a:solidFill>
                <a:srgbClr val="FF0000"/>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93418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5CDE6-6FB5-42FA-8E86-C84562CEFC1A}"/>
              </a:ext>
            </a:extLst>
          </p:cNvPr>
          <p:cNvSpPr/>
          <p:nvPr/>
        </p:nvSpPr>
        <p:spPr>
          <a:xfrm>
            <a:off x="1305148" y="2494274"/>
            <a:ext cx="9621078" cy="1940018"/>
          </a:xfrm>
          <a:prstGeom prst="rect">
            <a:avLst/>
          </a:prstGeom>
        </p:spPr>
        <p:txBody>
          <a:bodyPr wrap="square">
            <a:spAutoFit/>
          </a:bodyPr>
          <a:lstStyle/>
          <a:p>
            <a:pPr marL="328930" indent="-6350" algn="r" rtl="1">
              <a:lnSpc>
                <a:spcPct val="110000"/>
              </a:lnSpc>
              <a:spcAft>
                <a:spcPts val="215"/>
              </a:spcAft>
            </a:pPr>
            <a:r>
              <a:rPr lang="fa-IR" sz="2000" b="1" dirty="0" smtClean="0">
                <a:solidFill>
                  <a:srgbClr val="0070C0"/>
                </a:solidFill>
                <a:latin typeface="Calibri" panose="020F0502020204030204" pitchFamily="34" charset="0"/>
                <a:ea typeface="Calibri" panose="020F0502020204030204" pitchFamily="34" charset="0"/>
                <a:cs typeface="B Koodak" panose="00000700000000000000" pitchFamily="2" charset="-78"/>
              </a:rPr>
              <a:t>ــ </a:t>
            </a:r>
            <a:r>
              <a:rPr lang="fa-IR" sz="2000" b="1" dirty="0">
                <a:solidFill>
                  <a:srgbClr val="0070C0"/>
                </a:solidFill>
                <a:latin typeface="Calibri" panose="020F0502020204030204" pitchFamily="34" charset="0"/>
                <a:ea typeface="Calibri" panose="020F0502020204030204" pitchFamily="34" charset="0"/>
                <a:cs typeface="B Koodak" panose="00000700000000000000" pitchFamily="2" charset="-78"/>
              </a:rPr>
              <a:t>تصميم گيری در مورد هدف ارزش يابی؛</a:t>
            </a:r>
            <a:endParaRPr lang="en-US" sz="1600" b="1" dirty="0">
              <a:solidFill>
                <a:srgbClr val="0070C0"/>
              </a:solidFill>
              <a:latin typeface="Calibri" panose="020F0502020204030204" pitchFamily="34" charset="0"/>
              <a:ea typeface="Calibri" panose="020F0502020204030204" pitchFamily="34" charset="0"/>
              <a:cs typeface="B Koodak" panose="00000700000000000000" pitchFamily="2" charset="-78"/>
            </a:endParaRPr>
          </a:p>
          <a:p>
            <a:pPr marR="74295" indent="324485" algn="r" rtl="1">
              <a:lnSpc>
                <a:spcPct val="124000"/>
              </a:lnSpc>
              <a:spcAft>
                <a:spcPts val="25"/>
              </a:spcAft>
            </a:pPr>
            <a:r>
              <a:rPr lang="fa-IR" sz="2000" b="1" dirty="0">
                <a:solidFill>
                  <a:srgbClr val="0070C0"/>
                </a:solidFill>
                <a:latin typeface="Calibri" panose="020F0502020204030204" pitchFamily="34" charset="0"/>
                <a:ea typeface="Calibri" panose="020F0502020204030204" pitchFamily="34" charset="0"/>
                <a:cs typeface="B Koodak" panose="00000700000000000000" pitchFamily="2" charset="-78"/>
              </a:rPr>
              <a:t>ــ تصميم گيری درباره ی اين که چرا ارزش يابی می کنيد و چه تصميمی نسبت به نتايج </a:t>
            </a:r>
            <a:r>
              <a:rPr lang="fa-IR" sz="2000" b="1" dirty="0" smtClean="0">
                <a:solidFill>
                  <a:srgbClr val="0070C0"/>
                </a:solidFill>
                <a:latin typeface="Calibri" panose="020F0502020204030204" pitchFamily="34" charset="0"/>
                <a:ea typeface="Calibri" panose="020F0502020204030204" pitchFamily="34" charset="0"/>
                <a:cs typeface="B Koodak" panose="00000700000000000000" pitchFamily="2" charset="-78"/>
              </a:rPr>
              <a:t>آن داريد</a:t>
            </a:r>
            <a:r>
              <a:rPr lang="fa-IR" sz="2000" b="1" dirty="0">
                <a:solidFill>
                  <a:srgbClr val="0070C0"/>
                </a:solidFill>
                <a:latin typeface="Calibri" panose="020F0502020204030204" pitchFamily="34" charset="0"/>
                <a:ea typeface="Calibri" panose="020F0502020204030204" pitchFamily="34" charset="0"/>
                <a:cs typeface="B Koodak" panose="00000700000000000000" pitchFamily="2" charset="-78"/>
              </a:rPr>
              <a:t>؛</a:t>
            </a:r>
            <a:endParaRPr lang="en-US" sz="1600" b="1" dirty="0">
              <a:solidFill>
                <a:srgbClr val="0070C0"/>
              </a:solidFill>
              <a:latin typeface="Calibri" panose="020F0502020204030204" pitchFamily="34" charset="0"/>
              <a:ea typeface="Calibri" panose="020F0502020204030204" pitchFamily="34" charset="0"/>
              <a:cs typeface="B Koodak" panose="00000700000000000000" pitchFamily="2" charset="-78"/>
            </a:endParaRPr>
          </a:p>
          <a:p>
            <a:pPr marR="1521460" algn="r" rtl="1">
              <a:lnSpc>
                <a:spcPct val="124000"/>
              </a:lnSpc>
              <a:spcAft>
                <a:spcPts val="25"/>
              </a:spcAft>
            </a:pPr>
            <a:r>
              <a:rPr lang="fa-IR" sz="2000" b="1" dirty="0" smtClean="0">
                <a:solidFill>
                  <a:srgbClr val="0070C0"/>
                </a:solidFill>
                <a:latin typeface="Calibri" panose="020F0502020204030204" pitchFamily="34" charset="0"/>
                <a:ea typeface="Calibri" panose="020F0502020204030204" pitchFamily="34" charset="0"/>
                <a:cs typeface="B Koodak" panose="00000700000000000000" pitchFamily="2" charset="-78"/>
              </a:rPr>
              <a:t>      ــ </a:t>
            </a:r>
            <a:r>
              <a:rPr lang="fa-IR" sz="2000" b="1" dirty="0">
                <a:solidFill>
                  <a:srgbClr val="0070C0"/>
                </a:solidFill>
                <a:latin typeface="Calibri" panose="020F0502020204030204" pitchFamily="34" charset="0"/>
                <a:ea typeface="Calibri" panose="020F0502020204030204" pitchFamily="34" charset="0"/>
                <a:cs typeface="B Koodak" panose="00000700000000000000" pitchFamily="2" charset="-78"/>
              </a:rPr>
              <a:t>تصميم گيری درباره ی آن چه مورد ارزش يابی قرار می گيرد؛</a:t>
            </a:r>
            <a:endParaRPr lang="en-US" sz="1600" b="1" dirty="0">
              <a:solidFill>
                <a:srgbClr val="0070C0"/>
              </a:solidFill>
              <a:latin typeface="Calibri" panose="020F0502020204030204" pitchFamily="34" charset="0"/>
              <a:ea typeface="Calibri" panose="020F0502020204030204" pitchFamily="34" charset="0"/>
              <a:cs typeface="B Koodak" panose="00000700000000000000" pitchFamily="2" charset="-78"/>
            </a:endParaRPr>
          </a:p>
          <a:p>
            <a:pPr marR="74295" indent="324485" algn="r" rtl="1">
              <a:lnSpc>
                <a:spcPct val="124000"/>
              </a:lnSpc>
              <a:spcAft>
                <a:spcPts val="25"/>
              </a:spcAft>
            </a:pPr>
            <a:r>
              <a:rPr lang="fa-IR" sz="2000" b="1" dirty="0">
                <a:solidFill>
                  <a:srgbClr val="0070C0"/>
                </a:solidFill>
                <a:latin typeface="Calibri" panose="020F0502020204030204" pitchFamily="34" charset="0"/>
                <a:ea typeface="Calibri" panose="020F0502020204030204" pitchFamily="34" charset="0"/>
                <a:cs typeface="B Koodak" panose="00000700000000000000" pitchFamily="2" charset="-78"/>
              </a:rPr>
              <a:t>ــ محتوای خاص، رفتار، حالت / وضعيت، سطوح تخصصی / مهارتی ای که می خواهيد ارزش يابی کنيد؛</a:t>
            </a:r>
            <a:endParaRPr lang="en-US" sz="1600" b="1" dirty="0">
              <a:solidFill>
                <a:srgbClr val="0070C0"/>
              </a:solidFill>
              <a:latin typeface="Calibri" panose="020F0502020204030204" pitchFamily="34" charset="0"/>
              <a:ea typeface="Calibri" panose="020F0502020204030204" pitchFamily="34" charset="0"/>
              <a:cs typeface="B Koodak" panose="00000700000000000000" pitchFamily="2" charset="-78"/>
            </a:endParaRPr>
          </a:p>
          <a:p>
            <a:pPr marL="328930" indent="-6350" algn="r" rtl="1">
              <a:lnSpc>
                <a:spcPct val="110000"/>
              </a:lnSpc>
              <a:spcAft>
                <a:spcPts val="215"/>
              </a:spcAft>
            </a:pPr>
            <a:r>
              <a:rPr lang="fa-IR" sz="2000" b="1" dirty="0">
                <a:solidFill>
                  <a:srgbClr val="0070C0"/>
                </a:solidFill>
                <a:latin typeface="Calibri" panose="020F0502020204030204" pitchFamily="34" charset="0"/>
                <a:ea typeface="Calibri" panose="020F0502020204030204" pitchFamily="34" charset="0"/>
                <a:cs typeface="B Koodak" panose="00000700000000000000" pitchFamily="2" charset="-78"/>
              </a:rPr>
              <a:t>ــ تصميم گيری در مورد راه های جمع آوری اطلاعات؛</a:t>
            </a:r>
            <a:endParaRPr lang="en-US" sz="1600" b="1" dirty="0">
              <a:solidFill>
                <a:srgbClr val="0070C0"/>
              </a:solidFill>
              <a:effectLst/>
              <a:latin typeface="Calibri" panose="020F0502020204030204" pitchFamily="34" charset="0"/>
              <a:ea typeface="Calibri" panose="020F0502020204030204" pitchFamily="34" charset="0"/>
              <a:cs typeface="B Koodak" panose="00000700000000000000" pitchFamily="2" charset="-78"/>
            </a:endParaRPr>
          </a:p>
        </p:txBody>
      </p:sp>
      <p:sp>
        <p:nvSpPr>
          <p:cNvPr id="5" name="Rectangle 4"/>
          <p:cNvSpPr/>
          <p:nvPr/>
        </p:nvSpPr>
        <p:spPr>
          <a:xfrm>
            <a:off x="3970423" y="1327475"/>
            <a:ext cx="4590359" cy="685124"/>
          </a:xfrm>
          <a:prstGeom prst="rect">
            <a:avLst/>
          </a:prstGeom>
        </p:spPr>
        <p:txBody>
          <a:bodyPr wrap="none">
            <a:spAutoFit/>
          </a:bodyPr>
          <a:lstStyle/>
          <a:p>
            <a:pPr marL="6350" marR="70485" indent="-6350" algn="r" rtl="1">
              <a:lnSpc>
                <a:spcPct val="107000"/>
              </a:lnSpc>
              <a:spcAft>
                <a:spcPts val="1720"/>
              </a:spcAft>
            </a:pPr>
            <a:r>
              <a:rPr lang="fa-IR" sz="3600" b="1" kern="0" dirty="0">
                <a:solidFill>
                  <a:srgbClr val="FF0000"/>
                </a:solidFill>
                <a:latin typeface="Calibri" panose="020F0502020204030204" pitchFamily="34" charset="0"/>
                <a:ea typeface="Calibri" panose="020F0502020204030204" pitchFamily="34" charset="0"/>
                <a:cs typeface="B Koodak" panose="00000700000000000000" pitchFamily="2" charset="-78"/>
              </a:rPr>
              <a:t>سنجش پيشرفت دانش آموز</a:t>
            </a:r>
            <a:endParaRPr lang="en-US" sz="3600" b="1" kern="0" dirty="0">
              <a:solidFill>
                <a:srgbClr val="FF0000"/>
              </a:solidFill>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95778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p:cTn id="18"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4">
                                            <p:txEl>
                                              <p:pRg st="1" end="1"/>
                                            </p:txEl>
                                          </p:spTgt>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4">
                                            <p:txEl>
                                              <p:pRg st="2" end="2"/>
                                            </p:txEl>
                                          </p:spTgt>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p:cTn id="30"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4">
                                            <p:txEl>
                                              <p:pRg st="3" end="3"/>
                                            </p:txEl>
                                          </p:spTgt>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p:cTn id="36"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9B9D97-AD67-4746-9366-917F2A6FAB34}"/>
              </a:ext>
            </a:extLst>
          </p:cNvPr>
          <p:cNvSpPr/>
          <p:nvPr/>
        </p:nvSpPr>
        <p:spPr>
          <a:xfrm>
            <a:off x="4885878" y="258051"/>
            <a:ext cx="2852705" cy="750975"/>
          </a:xfrm>
          <a:prstGeom prst="rect">
            <a:avLst/>
          </a:prstGeom>
        </p:spPr>
        <p:txBody>
          <a:bodyPr wrap="none">
            <a:spAutoFit/>
          </a:bodyPr>
          <a:lstStyle/>
          <a:p>
            <a:pPr marL="6350" marR="70485" indent="-6350" algn="ctr" rtl="1">
              <a:lnSpc>
                <a:spcPct val="107000"/>
              </a:lnSpc>
              <a:spcAft>
                <a:spcPts val="1720"/>
              </a:spcAft>
            </a:pPr>
            <a:r>
              <a:rPr lang="fa-IR" sz="4000" b="1" kern="0" dirty="0" smtClean="0">
                <a:solidFill>
                  <a:srgbClr val="181717"/>
                </a:solidFill>
                <a:latin typeface="Calibri" panose="020F0502020204030204" pitchFamily="34" charset="0"/>
                <a:ea typeface="Calibri" panose="020F0502020204030204" pitchFamily="34" charset="0"/>
                <a:cs typeface="B Koodak" panose="00000700000000000000" pitchFamily="2" charset="-78"/>
              </a:rPr>
              <a:t> </a:t>
            </a:r>
            <a:r>
              <a:rPr lang="fa-IR" sz="4000" b="1" kern="0" dirty="0">
                <a:solidFill>
                  <a:srgbClr val="181717"/>
                </a:solidFill>
                <a:latin typeface="Calibri" panose="020F0502020204030204" pitchFamily="34" charset="0"/>
                <a:ea typeface="Calibri" panose="020F0502020204030204" pitchFamily="34" charset="0"/>
                <a:cs typeface="B Koodak" panose="00000700000000000000" pitchFamily="2" charset="-78"/>
              </a:rPr>
              <a:t>اهداف سنجش</a:t>
            </a:r>
            <a:endParaRPr lang="en-US" sz="4000" b="1" kern="0" dirty="0">
              <a:solidFill>
                <a:srgbClr val="181717"/>
              </a:solidFill>
              <a:latin typeface="Calibri" panose="020F0502020204030204" pitchFamily="34" charset="0"/>
              <a:ea typeface="Calibri" panose="020F0502020204030204" pitchFamily="34" charset="0"/>
              <a:cs typeface="B Koodak" panose="00000700000000000000" pitchFamily="2" charset="-78"/>
            </a:endParaRPr>
          </a:p>
        </p:txBody>
      </p:sp>
      <p:sp>
        <p:nvSpPr>
          <p:cNvPr id="12" name="Rectangle 10">
            <a:extLst>
              <a:ext uri="{FF2B5EF4-FFF2-40B4-BE49-F238E27FC236}">
                <a16:creationId xmlns:a16="http://schemas.microsoft.com/office/drawing/2014/main" id="{3C19C554-2B98-4A89-B98F-8C0027FB965F}"/>
              </a:ext>
            </a:extLst>
          </p:cNvPr>
          <p:cNvSpPr>
            <a:spLocks noChangeArrowheads="1"/>
          </p:cNvSpPr>
          <p:nvPr/>
        </p:nvSpPr>
        <p:spPr bwMode="auto">
          <a:xfrm>
            <a:off x="1358537" y="2158581"/>
            <a:ext cx="9587689" cy="1754326"/>
          </a:xfrm>
          <a:prstGeom prst="rect">
            <a:avLst/>
          </a:prstGeom>
          <a:solidFill>
            <a:srgbClr val="FFFF00"/>
          </a:solidFill>
          <a:ln>
            <a:noFill/>
          </a:ln>
          <a:effectLst/>
          <a:extLst/>
        </p:spPr>
        <p:txBody>
          <a:bodyPr vert="horz" wrap="square" lIns="91440" tIns="45720" rIns="91440" bIns="45720" numCol="1" anchor="ctr" anchorCtr="0" compatLnSpc="1">
            <a:prstTxWarp prst="textNoShape">
              <a:avLst/>
            </a:prstTxWarp>
            <a:spAutoFit/>
          </a:bodyPr>
          <a:lstStyle>
            <a:lvl1pPr indent="323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23850" algn="just" defTabSz="914400" rtl="1" eaLnBrk="0" fontAlgn="base" latinLnBrk="0" hangingPunct="0">
              <a:lnSpc>
                <a:spcPct val="100000"/>
              </a:lnSpc>
              <a:spcBef>
                <a:spcPct val="0"/>
              </a:spcBef>
              <a:spcAft>
                <a:spcPct val="0"/>
              </a:spcAft>
              <a:buClrTx/>
              <a:buSzTx/>
              <a:buFontTx/>
              <a:buNone/>
              <a:tabLst/>
            </a:pPr>
            <a:r>
              <a:rPr kumimoji="0" lang="fa-IR" altLang="fa-IR" sz="3600" b="0" i="0" u="none" strike="noStrike" cap="none" normalizeH="0" baseline="0" dirty="0">
                <a:ln>
                  <a:noFill/>
                </a:ln>
                <a:solidFill>
                  <a:srgbClr val="181717"/>
                </a:solidFill>
                <a:effectLst/>
                <a:ea typeface="Calibri" panose="020F0502020204030204" pitchFamily="34" charset="0"/>
                <a:cs typeface="B Koodak" panose="00000700000000000000" pitchFamily="2" charset="-78"/>
              </a:rPr>
              <a:t>افعالی که برای انتقال مفهوم اهداف يادگيری به کار گرفته می شوند، می توانند اطلاعات مفيدی را در انتخاب راهکارهای خاص سنجش در اختيار معلمان قرار دهند؛ </a:t>
            </a:r>
            <a:r>
              <a:rPr kumimoji="0" lang="fa-IR" altLang="fa-IR" sz="3600" b="0" i="0" u="none" strike="noStrike" cap="none" normalizeH="0" baseline="0" dirty="0">
                <a:ln>
                  <a:noFill/>
                </a:ln>
                <a:solidFill>
                  <a:srgbClr val="FF0000"/>
                </a:solidFill>
                <a:effectLst/>
                <a:ea typeface="Calibri" panose="020F0502020204030204" pitchFamily="34" charset="0"/>
                <a:cs typeface="B Koodak" panose="00000700000000000000" pitchFamily="2" charset="-78"/>
              </a:rPr>
              <a:t>برای مثال: </a:t>
            </a:r>
            <a:endParaRPr kumimoji="0" lang="en-US" altLang="fa-IR" sz="2800" b="0" i="0" u="none" strike="noStrike" cap="none" normalizeH="0" baseline="0" dirty="0">
              <a:ln>
                <a:noFill/>
              </a:ln>
              <a:solidFill>
                <a:srgbClr val="FF0000"/>
              </a:solidFill>
              <a:effectLst/>
              <a:cs typeface="B Koodak" panose="00000700000000000000" pitchFamily="2" charset="-78"/>
            </a:endParaRPr>
          </a:p>
        </p:txBody>
      </p:sp>
    </p:spTree>
    <p:extLst>
      <p:ext uri="{BB962C8B-B14F-4D97-AF65-F5344CB8AC3E}">
        <p14:creationId xmlns:p14="http://schemas.microsoft.com/office/powerpoint/2010/main" val="78734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76EF391F-0E79-450B-81A4-56B0280F59BF}"/>
              </a:ext>
            </a:extLst>
          </p:cNvPr>
          <p:cNvSpPr>
            <a:spLocks noChangeArrowheads="1"/>
          </p:cNvSpPr>
          <p:nvPr/>
        </p:nvSpPr>
        <p:spPr bwMode="auto">
          <a:xfrm>
            <a:off x="1146791" y="2098106"/>
            <a:ext cx="9812946" cy="2554545"/>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lvl1pPr indent="323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just"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fa-IR" altLang="fa-IR" sz="3200" b="0" i="0" u="none" strike="noStrike" cap="none" normalizeH="0" baseline="0" dirty="0">
                <a:ln>
                  <a:noFill/>
                </a:ln>
                <a:solidFill>
                  <a:srgbClr val="181717"/>
                </a:solidFill>
                <a:effectLst/>
                <a:ea typeface="Calibri" panose="020F0502020204030204" pitchFamily="34" charset="0"/>
                <a:cs typeface="B Koodak" panose="00000700000000000000" pitchFamily="2" charset="-78"/>
              </a:rPr>
              <a:t> کاربرد فعل </a:t>
            </a:r>
            <a:r>
              <a:rPr kumimoji="0" lang="fa-IR" altLang="fa-IR" sz="3200" b="0" i="0" u="none" strike="noStrike" cap="none" normalizeH="0" baseline="0" dirty="0" smtClean="0">
                <a:ln>
                  <a:noFill/>
                </a:ln>
                <a:solidFill>
                  <a:srgbClr val="181717"/>
                </a:solidFill>
                <a:effectLst/>
                <a:ea typeface="Calibri" panose="020F0502020204030204" pitchFamily="34" charset="0"/>
                <a:cs typeface="B Koodak" panose="00000700000000000000" pitchFamily="2" charset="-78"/>
              </a:rPr>
              <a:t>«شناسايی کردن» </a:t>
            </a:r>
            <a:r>
              <a:rPr kumimoji="0" lang="fa-IR" altLang="fa-IR" sz="3200" b="0" i="0" u="none" strike="noStrike" cap="none" normalizeH="0" baseline="0" dirty="0">
                <a:ln>
                  <a:noFill/>
                </a:ln>
                <a:solidFill>
                  <a:srgbClr val="181717"/>
                </a:solidFill>
                <a:effectLst/>
                <a:ea typeface="Calibri" panose="020F0502020204030204" pitchFamily="34" charset="0"/>
                <a:cs typeface="B Koodak" panose="00000700000000000000" pitchFamily="2" charset="-78"/>
              </a:rPr>
              <a:t>در يک هدف آموزشی که سعی در توصيف توانايی دانش آموزان دارد، نشان دهنده ی آن است که معلم می تواند راهکارهای سنجش عينی مانند سؤال های چند گزينه ای، جور کردنی يا درست / غلط را به کار گيرد تا اطلاعاتی در زمينه ی پيشرفت يادگيری دانش آموزان گردآوری کند</a:t>
            </a:r>
            <a:r>
              <a:rPr kumimoji="0" lang="fa-IR" altLang="fa-IR" sz="3200" b="0" i="0" u="none" strike="noStrike" cap="none" normalizeH="0" baseline="0" dirty="0" smtClean="0">
                <a:ln>
                  <a:noFill/>
                </a:ln>
                <a:solidFill>
                  <a:srgbClr val="181717"/>
                </a:solidFill>
                <a:effectLst/>
                <a:ea typeface="Calibri" panose="020F0502020204030204" pitchFamily="34" charset="0"/>
                <a:cs typeface="B Koodak" panose="00000700000000000000" pitchFamily="2" charset="-78"/>
              </a:rPr>
              <a:t>.</a:t>
            </a:r>
            <a:endParaRPr kumimoji="0" lang="en-US" altLang="fa-IR" sz="2400" b="0" i="0" u="none" strike="noStrike" cap="none" normalizeH="0" baseline="0" dirty="0">
              <a:ln>
                <a:noFill/>
              </a:ln>
              <a:solidFill>
                <a:schemeClr val="tx1"/>
              </a:solidFill>
              <a:effectLst/>
              <a:cs typeface="B Koodak" panose="00000700000000000000" pitchFamily="2" charset="-78"/>
            </a:endParaRPr>
          </a:p>
        </p:txBody>
      </p:sp>
    </p:spTree>
    <p:extLst>
      <p:ext uri="{BB962C8B-B14F-4D97-AF65-F5344CB8AC3E}">
        <p14:creationId xmlns:p14="http://schemas.microsoft.com/office/powerpoint/2010/main" val="373662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95B927B4-2CBD-4E72-9642-7AAD259B6127}"/>
              </a:ext>
            </a:extLst>
          </p:cNvPr>
          <p:cNvSpPr>
            <a:spLocks noChangeArrowheads="1"/>
          </p:cNvSpPr>
          <p:nvPr/>
        </p:nvSpPr>
        <p:spPr bwMode="auto">
          <a:xfrm>
            <a:off x="1201783" y="2127991"/>
            <a:ext cx="9836115" cy="2062103"/>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457200" marR="0" lvl="0" indent="-457200" algn="justLow"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fa-IR" altLang="fa-IR" sz="3200" b="0" i="0" u="none" strike="noStrike" cap="none" normalizeH="0" baseline="0" dirty="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 استفاده از افعالی مانند </a:t>
            </a:r>
            <a:r>
              <a:rPr lang="fa-IR" altLang="fa-IR" sz="3200" dirty="0">
                <a:solidFill>
                  <a:srgbClr val="181717"/>
                </a:solidFill>
                <a:latin typeface="Arial" panose="020B0604020202020204" pitchFamily="34" charset="0"/>
                <a:ea typeface="Calibri" panose="020F0502020204030204" pitchFamily="34" charset="0"/>
                <a:cs typeface="B Koodak" panose="00000700000000000000" pitchFamily="2" charset="-78"/>
              </a:rPr>
              <a:t>«</a:t>
            </a:r>
            <a:r>
              <a:rPr kumimoji="0" lang="fa-IR" altLang="fa-IR" sz="3200" b="0" i="0" u="none" strike="noStrike" cap="none" normalizeH="0" baseline="0" dirty="0" smtClean="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به </a:t>
            </a:r>
            <a:r>
              <a:rPr kumimoji="0" lang="fa-IR" altLang="fa-IR" sz="3200" b="0" i="0" u="none" strike="noStrike" cap="none" normalizeH="0" baseline="0" dirty="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کار </a:t>
            </a:r>
            <a:r>
              <a:rPr kumimoji="0" lang="fa-IR" altLang="fa-IR" sz="3200" b="0" i="0" u="none" strike="noStrike" cap="none" normalizeH="0" baseline="0" dirty="0" smtClean="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بريد»، «دست </a:t>
            </a:r>
            <a:r>
              <a:rPr kumimoji="0" lang="fa-IR" altLang="fa-IR" sz="3200" b="0" i="0" u="none" strike="noStrike" cap="none" normalizeH="0" baseline="0" dirty="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کاری </a:t>
            </a:r>
            <a:r>
              <a:rPr kumimoji="0" lang="fa-IR" altLang="fa-IR" sz="3200" b="0" i="0" u="none" strike="noStrike" cap="none" normalizeH="0" baseline="0" dirty="0" smtClean="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کنيد» </a:t>
            </a:r>
            <a:r>
              <a:rPr kumimoji="0" lang="fa-IR" altLang="fa-IR" sz="3200" b="0" i="0" u="none" strike="noStrike" cap="none" normalizeH="0" baseline="0" dirty="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و </a:t>
            </a:r>
            <a:r>
              <a:rPr kumimoji="0" lang="fa-IR" altLang="fa-IR" sz="3200" b="0" i="0" u="none" strike="noStrike" cap="none" normalizeH="0" baseline="0" dirty="0" smtClean="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«عمل کنيد» </a:t>
            </a:r>
            <a:r>
              <a:rPr kumimoji="0" lang="fa-IR" altLang="fa-IR" sz="3200" b="0" i="0" u="none" strike="noStrike" cap="none" normalizeH="0" baseline="0" dirty="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که در سطح کاربرد حيطه ی شناختی قرار دارد، به اين معناست که معلم تکاليف سنجش عملکردی را به عنوان مناسب ترين راهکار سنجش در نظر گرفته است.</a:t>
            </a:r>
            <a:endParaRPr kumimoji="0" lang="fa-IR" altLang="fa-IR" sz="4000" b="0" i="0" u="none" strike="noStrike" cap="none" normalizeH="0" baseline="0" dirty="0">
              <a:ln>
                <a:noFill/>
              </a:ln>
              <a:solidFill>
                <a:schemeClr val="tx1"/>
              </a:solidFill>
              <a:effectLst/>
              <a:latin typeface="Arial" panose="020B0604020202020204" pitchFamily="34" charset="0"/>
              <a:cs typeface="B Koodak" panose="00000700000000000000" pitchFamily="2" charset="-78"/>
            </a:endParaRPr>
          </a:p>
        </p:txBody>
      </p:sp>
    </p:spTree>
    <p:extLst>
      <p:ext uri="{BB962C8B-B14F-4D97-AF65-F5344CB8AC3E}">
        <p14:creationId xmlns:p14="http://schemas.microsoft.com/office/powerpoint/2010/main" val="122805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62B76279-4BDE-4D00-AF0F-2E33D9EAC5F7}"/>
              </a:ext>
            </a:extLst>
          </p:cNvPr>
          <p:cNvSpPr>
            <a:spLocks noChangeArrowheads="1"/>
          </p:cNvSpPr>
          <p:nvPr/>
        </p:nvSpPr>
        <p:spPr bwMode="auto">
          <a:xfrm rot="10800000" flipV="1">
            <a:off x="614815" y="1318658"/>
            <a:ext cx="11050316" cy="4031873"/>
          </a:xfrm>
          <a:prstGeom prst="rect">
            <a:avLst/>
          </a:prstGeom>
          <a:solidFill>
            <a:srgbClr val="FFFF00"/>
          </a:solidFill>
          <a:ln>
            <a:noFill/>
          </a:ln>
          <a:effectLs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fa-IR" altLang="fa-IR" sz="3200" b="0" i="0" u="none" strike="noStrike" cap="none" normalizeH="0" baseline="0" dirty="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حيطه ی عاطفی بر تمايل دانش آموزان به توجه کردن، شرکت جستن، ارزش نهادن به چيزها و ايجاد نظام ارزشی فردی هماهنگ متمرکز است. در اين حيطه، مشاهده يکی از مؤثرترين راه های گردآوری اطلاعات درباره ی پيشرفت </a:t>
            </a:r>
            <a:r>
              <a:rPr kumimoji="0" lang="fa-IR" altLang="fa-IR" sz="3200" b="0" i="0" u="none" strike="noStrike" cap="none" normalizeH="0" baseline="0" dirty="0" smtClean="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دانش آموزان است.کليد </a:t>
            </a:r>
            <a:r>
              <a:rPr kumimoji="0" lang="fa-IR" altLang="fa-IR" sz="3200" b="0" i="0" u="none" strike="noStrike" cap="none" normalizeH="0" baseline="0" dirty="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ارزش يابی موفق در حيطه ی عاطفی،داشتن درک روشن و واضح از اهداف يادگيری و شناختن شاخص های ويژه ی پيشرفت يادگيریاست. اين نوع اهداف را می توان از طريق فهرست وارسی مشاهده ای، مقياس درجه بندی متشکل ازشاخص های پيشرفت يا واقعه نگاری سنجيد</a:t>
            </a:r>
            <a:r>
              <a:rPr kumimoji="0" lang="en-US" altLang="fa-IR" sz="3200" b="0" i="0" u="none" strike="noStrike" cap="none" normalizeH="0" baseline="0" dirty="0">
                <a:ln>
                  <a:noFill/>
                </a:ln>
                <a:solidFill>
                  <a:srgbClr val="181717"/>
                </a:solidFill>
                <a:effectLst/>
                <a:latin typeface="Arial" panose="020B0604020202020204" pitchFamily="34" charset="0"/>
                <a:ea typeface="Calibri" panose="020F0502020204030204" pitchFamily="34" charset="0"/>
                <a:cs typeface="B Koodak" panose="00000700000000000000" pitchFamily="2" charset="-78"/>
              </a:rPr>
              <a:t>.</a:t>
            </a:r>
            <a:r>
              <a:rPr kumimoji="0" lang="en-US" altLang="fa-IR" sz="3200" b="0" i="0" u="none" strike="noStrike" cap="none" normalizeH="0" baseline="0" dirty="0">
                <a:ln>
                  <a:noFill/>
                </a:ln>
                <a:solidFill>
                  <a:schemeClr val="tx1"/>
                </a:solidFill>
                <a:effectLst/>
                <a:latin typeface="Arial" panose="020B0604020202020204" pitchFamily="34" charset="0"/>
                <a:cs typeface="B Koodak" panose="00000700000000000000" pitchFamily="2" charset="-78"/>
              </a:rPr>
              <a:t> </a:t>
            </a:r>
          </a:p>
        </p:txBody>
      </p:sp>
    </p:spTree>
    <p:extLst>
      <p:ext uri="{BB962C8B-B14F-4D97-AF65-F5344CB8AC3E}">
        <p14:creationId xmlns:p14="http://schemas.microsoft.com/office/powerpoint/2010/main" val="264426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13F7E8-CB49-479E-B3A5-7EB80E9F6D57}"/>
              </a:ext>
            </a:extLst>
          </p:cNvPr>
          <p:cNvSpPr/>
          <p:nvPr/>
        </p:nvSpPr>
        <p:spPr>
          <a:xfrm>
            <a:off x="528760" y="1908940"/>
            <a:ext cx="11171582" cy="2385012"/>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6350" marR="70485" indent="-6350" algn="ctr" rtl="1">
              <a:lnSpc>
                <a:spcPct val="107000"/>
              </a:lnSpc>
              <a:spcAft>
                <a:spcPts val="1720"/>
              </a:spcAft>
            </a:pPr>
            <a:r>
              <a:rPr lang="fa-IR" sz="5400" b="1" kern="0" dirty="0">
                <a:solidFill>
                  <a:srgbClr val="FF0000"/>
                </a:solidFill>
                <a:latin typeface="Calibri" panose="020F0502020204030204" pitchFamily="34" charset="0"/>
                <a:ea typeface="Calibri" panose="020F0502020204030204" pitchFamily="34" charset="0"/>
                <a:cs typeface="B Koodak" panose="00000700000000000000" pitchFamily="2" charset="-78"/>
              </a:rPr>
              <a:t>پوشه ی کار</a:t>
            </a:r>
            <a:endParaRPr lang="en-US" sz="5400" b="1" kern="0" dirty="0">
              <a:solidFill>
                <a:srgbClr val="FF0000"/>
              </a:solidFill>
              <a:latin typeface="Calibri" panose="020F0502020204030204" pitchFamily="34" charset="0"/>
              <a:ea typeface="Calibri" panose="020F0502020204030204" pitchFamily="34" charset="0"/>
              <a:cs typeface="B Koodak" panose="00000700000000000000" pitchFamily="2" charset="-78"/>
            </a:endParaRPr>
          </a:p>
          <a:p>
            <a:pPr marL="403225" algn="ctr" rtl="1">
              <a:lnSpc>
                <a:spcPct val="107000"/>
              </a:lnSpc>
              <a:spcAft>
                <a:spcPts val="0"/>
              </a:spcAft>
            </a:pPr>
            <a:r>
              <a:rPr lang="fa-IR" sz="2400" dirty="0">
                <a:solidFill>
                  <a:srgbClr val="181717"/>
                </a:solidFill>
                <a:ea typeface="Calibri" panose="020F0502020204030204" pitchFamily="34" charset="0"/>
                <a:cs typeface="B Koodak" panose="00000700000000000000" pitchFamily="2" charset="-78"/>
              </a:rPr>
              <a:t>پوشه ی کار مجموعه ای از کارهای دانش آموز است که به معلم و دانش آموز کمک می کند تا در مورد روند يادگيری قضاوت کنند. نمونه کارهايی که در پوشه ی کار قرار داده می شوند، می تواند به وسيله ی دانش آموز، معلم يا هر دو انتخاب </a:t>
            </a:r>
            <a:r>
              <a:rPr lang="fa-IR" sz="2400" dirty="0" smtClean="0">
                <a:solidFill>
                  <a:srgbClr val="181717"/>
                </a:solidFill>
                <a:ea typeface="Calibri" panose="020F0502020204030204" pitchFamily="34" charset="0"/>
                <a:cs typeface="B Koodak" panose="00000700000000000000" pitchFamily="2" charset="-78"/>
              </a:rPr>
              <a:t>شود.</a:t>
            </a:r>
            <a:endParaRPr lang="en-US" sz="1400" dirty="0">
              <a:solidFill>
                <a:srgbClr val="181717"/>
              </a:solidFill>
              <a:effectLst/>
              <a:latin typeface="Calibri" panose="020F0502020204030204" pitchFamily="34" charset="0"/>
              <a:ea typeface="Calibri" panose="020F0502020204030204" pitchFamily="34" charset="0"/>
              <a:cs typeface="B Koodak" panose="00000700000000000000" pitchFamily="2" charset="-78"/>
            </a:endParaRPr>
          </a:p>
        </p:txBody>
      </p:sp>
    </p:spTree>
    <p:extLst>
      <p:ext uri="{BB962C8B-B14F-4D97-AF65-F5344CB8AC3E}">
        <p14:creationId xmlns:p14="http://schemas.microsoft.com/office/powerpoint/2010/main" val="291728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outVertical)">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1045</TotalTime>
  <Words>4962</Words>
  <Application>Microsoft Office PowerPoint</Application>
  <PresentationFormat>Widescreen</PresentationFormat>
  <Paragraphs>352</Paragraphs>
  <Slides>101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101</vt:i4>
      </vt:variant>
    </vt:vector>
  </HeadingPairs>
  <TitlesOfParts>
    <vt:vector size="113" baseType="lpstr">
      <vt:lpstr>Tw Cen MT</vt:lpstr>
      <vt:lpstr>Times New Roman</vt:lpstr>
      <vt:lpstr>Wingdings</vt:lpstr>
      <vt:lpstr>Calibri</vt:lpstr>
      <vt:lpstr>B Koodak</vt:lpstr>
      <vt:lpstr>Arial</vt:lpstr>
      <vt:lpstr>B Chini</vt:lpstr>
      <vt:lpstr>B Titr</vt:lpstr>
      <vt:lpstr>Amuzeh-New-Bold</vt:lpstr>
      <vt:lpstr>B Jadid</vt:lpstr>
      <vt:lpstr>B Lotus</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 درونی کردن:</vt:lpstr>
      <vt:lpstr>شيوه ها و راهکارهای آموزش ارزش ها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hamed</dc:creator>
  <cp:lastModifiedBy>Windows User</cp:lastModifiedBy>
  <cp:revision>92</cp:revision>
  <dcterms:created xsi:type="dcterms:W3CDTF">2018-09-27T13:17:01Z</dcterms:created>
  <dcterms:modified xsi:type="dcterms:W3CDTF">2019-07-06T06:50:18Z</dcterms:modified>
</cp:coreProperties>
</file>