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2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320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74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063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28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07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0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7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9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5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6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28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3221C-3958-438A-BCD6-CEED5D0B1FDD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839CB2-72BC-419A-B49E-2F988664C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6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13163" y="3389313"/>
            <a:ext cx="4667250" cy="773112"/>
          </a:xfrm>
        </p:spPr>
        <p:txBody>
          <a:bodyPr/>
          <a:lstStyle/>
          <a:p>
            <a:pPr>
              <a:defRPr/>
            </a:pPr>
            <a:r>
              <a:rPr lang="en-US" sz="4050" dirty="0"/>
              <a:t>www.2pro.ir</a:t>
            </a:r>
            <a:endParaRPr lang="fa-IR" sz="4050" dirty="0"/>
          </a:p>
        </p:txBody>
      </p:sp>
      <p:sp>
        <p:nvSpPr>
          <p:cNvPr id="16387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584EF26C-7A06-4355-8D8C-A37CD1BE1FCD}" type="slidenum">
              <a:rPr lang="fa-IR" altLang="en-US" smtClean="0">
                <a:solidFill>
                  <a:srgbClr val="FEFFFF"/>
                </a:solidFill>
              </a:rPr>
              <a:pPr/>
              <a:t>1</a:t>
            </a:fld>
            <a:endParaRPr lang="fa-IR" altLang="en-US" smtClean="0">
              <a:solidFill>
                <a:srgbClr val="FEFFFF"/>
              </a:solidFill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30" y="1268414"/>
            <a:ext cx="7672321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1988" y="435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8625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360608"/>
            <a:ext cx="9144000" cy="1651536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 </a:t>
            </a:r>
            <a:r>
              <a:rPr lang="fa-IR" sz="3600" b="1" dirty="0" smtClean="0">
                <a:solidFill>
                  <a:srgbClr val="FF0000"/>
                </a:solidFill>
                <a:cs typeface="B Lotus" panose="00000400000000000000" pitchFamily="2" charset="-78"/>
              </a:rPr>
              <a:t>نظام هاي سیاس</a:t>
            </a:r>
            <a:r>
              <a:rPr lang="fa-IR" sz="3600" b="1" dirty="0">
                <a:solidFill>
                  <a:srgbClr val="FF0000"/>
                </a:solidFill>
                <a:cs typeface="B Lotus" panose="00000400000000000000" pitchFamily="2" charset="-78"/>
              </a:rPr>
              <a:t>ي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416676" y="482957"/>
            <a:ext cx="10856890" cy="6375043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50000"/>
              </a:lnSpc>
            </a:pPr>
            <a:r>
              <a:rPr lang="fa-IR" sz="3200" b="1" dirty="0" smtClean="0">
                <a:cs typeface="B Lotus" panose="00000400000000000000" pitchFamily="2" charset="-78"/>
              </a:rPr>
              <a:t>اولین </a:t>
            </a:r>
            <a:r>
              <a:rPr lang="fa-IR" sz="3200" b="1" dirty="0">
                <a:cs typeface="B Lotus" panose="00000400000000000000" pitchFamily="2" charset="-78"/>
              </a:rPr>
              <a:t>طبقه بندی در نظام سیاسی را ارسطو انجام داده است . که </a:t>
            </a:r>
            <a:r>
              <a:rPr lang="fa-IR" sz="3200" b="1" dirty="0" smtClean="0">
                <a:cs typeface="B Lotus" panose="00000400000000000000" pitchFamily="2" charset="-78"/>
              </a:rPr>
              <a:t>در</a:t>
            </a:r>
            <a:endParaRPr lang="en-US" sz="3200" b="1" dirty="0" smtClean="0">
              <a:cs typeface="B Lotus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b="1" dirty="0" smtClean="0">
                <a:cs typeface="B Lotus" panose="00000400000000000000" pitchFamily="2" charset="-78"/>
              </a:rPr>
              <a:t> </a:t>
            </a:r>
            <a:r>
              <a:rPr lang="fa-IR" sz="3200" b="1" dirty="0">
                <a:cs typeface="B Lotus" panose="00000400000000000000" pitchFamily="2" charset="-78"/>
              </a:rPr>
              <a:t>یونان قدیم بنیان نهاد. در طبقه بندی ارسطو دو معیار مورد توجه است :</a:t>
            </a:r>
            <a:endParaRPr lang="en-US" sz="3200" b="1" dirty="0">
              <a:cs typeface="B Lotus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b="1" dirty="0">
                <a:cs typeface="B Lotus" panose="00000400000000000000" pitchFamily="2" charset="-78"/>
              </a:rPr>
              <a:t>الف : معیار کمی یا عددی    ب: معیار کیفی و اخلاقی </a:t>
            </a:r>
            <a:endParaRPr lang="en-US" sz="3200" b="1" dirty="0">
              <a:cs typeface="B Lotus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b="1" dirty="0">
                <a:cs typeface="B Lotus" panose="00000400000000000000" pitchFamily="2" charset="-78"/>
              </a:rPr>
              <a:t>در مورد الف سوال این است : که چه کسی حکومت می کند یک نفر ، </a:t>
            </a:r>
            <a:endParaRPr lang="en-US" sz="3200" b="1" dirty="0" smtClean="0">
              <a:cs typeface="B Lotus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b="1" dirty="0" smtClean="0">
                <a:cs typeface="B Lotus" panose="00000400000000000000" pitchFamily="2" charset="-78"/>
              </a:rPr>
              <a:t>چند </a:t>
            </a:r>
            <a:r>
              <a:rPr lang="fa-IR" sz="3200" b="1" dirty="0">
                <a:cs typeface="B Lotus" panose="00000400000000000000" pitchFamily="2" charset="-78"/>
              </a:rPr>
              <a:t>نفر ، همه و...یعنی از تعداد صحبت می شود . </a:t>
            </a:r>
            <a:endParaRPr lang="en-US" sz="3200" b="1" dirty="0">
              <a:cs typeface="B Lotus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b="1" dirty="0">
                <a:cs typeface="B Lotus" panose="00000400000000000000" pitchFamily="2" charset="-78"/>
              </a:rPr>
              <a:t>در مورد ب سوال این است : چگونه حکومت می کند ؟ منافع عمومی </a:t>
            </a:r>
            <a:r>
              <a:rPr lang="fa-IR" sz="3200" b="1" dirty="0" smtClean="0">
                <a:cs typeface="B Lotus" panose="00000400000000000000" pitchFamily="2" charset="-78"/>
              </a:rPr>
              <a:t>و</a:t>
            </a:r>
            <a:endParaRPr lang="en-US" sz="3200" b="1" dirty="0" smtClean="0">
              <a:cs typeface="B Lotus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b="1" dirty="0" smtClean="0">
                <a:cs typeface="B Lotus" panose="00000400000000000000" pitchFamily="2" charset="-78"/>
              </a:rPr>
              <a:t> </a:t>
            </a:r>
            <a:r>
              <a:rPr lang="fa-IR" sz="3200" b="1" dirty="0">
                <a:cs typeface="B Lotus" panose="00000400000000000000" pitchFamily="2" charset="-78"/>
              </a:rPr>
              <a:t>منافع خصوصی با در نظر گرفتن دو مورد نظام سیاسی به دو دسته خوب و بد تقسیم می شوند.</a:t>
            </a:r>
            <a:endParaRPr lang="en-US" sz="3200" b="1" dirty="0">
              <a:cs typeface="B Lotus" panose="00000400000000000000" pitchFamily="2" charset="-78"/>
            </a:endParaRPr>
          </a:p>
          <a:p>
            <a:pPr algn="r">
              <a:lnSpc>
                <a:spcPct val="150000"/>
              </a:lnSpc>
            </a:pPr>
            <a:endParaRPr lang="en-US" sz="3200" dirty="0">
              <a:cs typeface="B Lotus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696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755556"/>
              </p:ext>
            </p:extLst>
          </p:nvPr>
        </p:nvGraphicFramePr>
        <p:xfrm>
          <a:off x="115909" y="437882"/>
          <a:ext cx="9839459" cy="6259132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4842455">
                  <a:extLst>
                    <a:ext uri="{9D8B030D-6E8A-4147-A177-3AD203B41FA5}">
                      <a16:colId xmlns:a16="http://schemas.microsoft.com/office/drawing/2014/main" val="856276214"/>
                    </a:ext>
                  </a:extLst>
                </a:gridCol>
                <a:gridCol w="4997004">
                  <a:extLst>
                    <a:ext uri="{9D8B030D-6E8A-4147-A177-3AD203B41FA5}">
                      <a16:colId xmlns:a16="http://schemas.microsoft.com/office/drawing/2014/main" val="1991800705"/>
                    </a:ext>
                  </a:extLst>
                </a:gridCol>
              </a:tblGrid>
              <a:tr h="625913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fa-IR" sz="2800" dirty="0">
                          <a:solidFill>
                            <a:srgbClr val="00B050"/>
                          </a:solidFill>
                          <a:effectLst/>
                          <a:cs typeface="B Lotus" panose="00000400000000000000" pitchFamily="2" charset="-78"/>
                        </a:rPr>
                        <a:t>نظام خوب ، هنجار سالم </a:t>
                      </a:r>
                      <a:r>
                        <a:rPr lang="fa-IR" sz="2800" dirty="0" smtClean="0">
                          <a:solidFill>
                            <a:srgbClr val="00B050"/>
                          </a:solidFill>
                          <a:effectLst/>
                          <a:cs typeface="B Lotus" panose="00000400000000000000" pitchFamily="2" charset="-78"/>
                        </a:rPr>
                        <a:t>:</a:t>
                      </a:r>
                      <a:endParaRPr lang="en-US" sz="2800" dirty="0">
                        <a:solidFill>
                          <a:srgbClr val="00B050"/>
                        </a:solidFill>
                        <a:effectLst/>
                        <a:cs typeface="B Lotus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fa-IR" sz="28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مونارشی          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monarchy</a:t>
                      </a:r>
                      <a:br>
                        <a:rPr lang="en-US" sz="28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</a:br>
                      <a:r>
                        <a:rPr lang="fa-IR" sz="2800" dirty="0" smtClean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اريستوکراسی 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aristocarchy   </a:t>
                      </a:r>
                    </a:p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fa-IR" sz="28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جمهوری (پولیتی)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cs typeface="B Lotus" panose="00000400000000000000" pitchFamily="2" charset="-78"/>
                        </a:rPr>
                        <a:t> republic or polity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fa-IR" sz="2800" dirty="0">
                          <a:solidFill>
                            <a:schemeClr val="accent5"/>
                          </a:solidFill>
                          <a:effectLst/>
                          <a:cs typeface="B Lotus" panose="00000400000000000000" pitchFamily="2" charset="-78"/>
                        </a:rPr>
                        <a:t>نظام های بد ، ناهنجار و </a:t>
                      </a:r>
                      <a:r>
                        <a:rPr lang="fa-IR" sz="2800" dirty="0" smtClean="0">
                          <a:solidFill>
                            <a:schemeClr val="accent5"/>
                          </a:solidFill>
                          <a:effectLst/>
                          <a:cs typeface="B Lotus" panose="00000400000000000000" pitchFamily="2" charset="-78"/>
                        </a:rPr>
                        <a:t>فاسد: </a:t>
                      </a:r>
                      <a:endParaRPr lang="en-US" sz="2800" dirty="0">
                        <a:solidFill>
                          <a:schemeClr val="accent5"/>
                        </a:solidFill>
                        <a:effectLst/>
                        <a:cs typeface="B Lotus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fa-IR" sz="2800" dirty="0">
                          <a:solidFill>
                            <a:srgbClr val="FF0000"/>
                          </a:solidFill>
                          <a:effectLst/>
                          <a:cs typeface="B Lotus" panose="00000400000000000000" pitchFamily="2" charset="-78"/>
                        </a:rPr>
                        <a:t>تیرانی ، </a:t>
                      </a:r>
                      <a:r>
                        <a:rPr lang="fa-IR" sz="2800" dirty="0" smtClean="0">
                          <a:solidFill>
                            <a:srgbClr val="FF0000"/>
                          </a:solidFill>
                          <a:effectLst/>
                          <a:cs typeface="B Lotus" panose="00000400000000000000" pitchFamily="2" charset="-78"/>
                        </a:rPr>
                        <a:t>جباريت  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  <a:cs typeface="B Lotus" panose="00000400000000000000" pitchFamily="2" charset="-78"/>
                        </a:rPr>
                        <a:t>tyranny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cs typeface="B Lotus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fa-IR" sz="2800" dirty="0">
                          <a:solidFill>
                            <a:srgbClr val="FF0000"/>
                          </a:solidFill>
                          <a:effectLst/>
                          <a:cs typeface="B Lotus" panose="00000400000000000000" pitchFamily="2" charset="-78"/>
                        </a:rPr>
                        <a:t>الیگارشی    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cs typeface="B Lotus" panose="00000400000000000000" pitchFamily="2" charset="-78"/>
                        </a:rPr>
                        <a:t>oligarchy        </a:t>
                      </a:r>
                    </a:p>
                    <a:p>
                      <a:pPr marL="0" marR="0" algn="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fa-IR" sz="2800" dirty="0">
                          <a:solidFill>
                            <a:srgbClr val="FF0000"/>
                          </a:solidFill>
                          <a:effectLst/>
                          <a:cs typeface="B Lotus" panose="00000400000000000000" pitchFamily="2" charset="-78"/>
                        </a:rPr>
                        <a:t>دموکراسی         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cs typeface="B Lotus" panose="00000400000000000000" pitchFamily="2" charset="-78"/>
                        </a:rPr>
                        <a:t>democracy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Lotus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7061444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8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49" y="87090"/>
            <a:ext cx="8596668" cy="6249316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/>
              <a:t>*</a:t>
            </a:r>
            <a:r>
              <a:rPr lang="fa-IR" sz="3200" dirty="0">
                <a:cs typeface="B Lotus" panose="00000400000000000000" pitchFamily="2" charset="-78"/>
              </a:rPr>
              <a:t>مونارشی : یعنی نظام پادشاهی واحد که در راستای منافع عمومی حرکت می کند .</a:t>
            </a:r>
            <a:endParaRPr lang="en-US" sz="3200" dirty="0">
              <a:cs typeface="B Lotus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dirty="0">
                <a:cs typeface="B Lotus" panose="00000400000000000000" pitchFamily="2" charset="-78"/>
              </a:rPr>
              <a:t>*</a:t>
            </a:r>
            <a:r>
              <a:rPr lang="fa-IR" sz="3200" dirty="0" smtClean="0">
                <a:cs typeface="B Lotus" panose="00000400000000000000" pitchFamily="2" charset="-78"/>
              </a:rPr>
              <a:t>اريستوکراسی</a:t>
            </a:r>
            <a:r>
              <a:rPr lang="fa-IR" sz="3200" dirty="0">
                <a:cs typeface="B Lotus" panose="00000400000000000000" pitchFamily="2" charset="-78"/>
              </a:rPr>
              <a:t>: نظام سیاسی با حکومت چند نفر اقلیت و نجیب زاده که در راستای منافع عمومی حرکت می کند .</a:t>
            </a:r>
            <a:endParaRPr lang="en-US" sz="3200" dirty="0">
              <a:cs typeface="B Lotus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dirty="0">
                <a:cs typeface="B Lotus" panose="00000400000000000000" pitchFamily="2" charset="-78"/>
              </a:rPr>
              <a:t>    *جمهوری یا پولیتی: حکومت همه مردم ، نظام سیاسی بر گرفته از همه مردم که مطابق قانون و عدل رفتار کند .</a:t>
            </a:r>
            <a:endParaRPr lang="en-US" sz="3200" dirty="0">
              <a:cs typeface="B Lotus" panose="00000400000000000000" pitchFamily="2" charset="-78"/>
            </a:endParaRPr>
          </a:p>
          <a:p>
            <a:pPr algn="r">
              <a:lnSpc>
                <a:spcPct val="200000"/>
              </a:lnSpc>
            </a:pPr>
            <a:endParaRPr lang="en-US" sz="3200" dirty="0">
              <a:cs typeface="B Lotus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576" y="112848"/>
            <a:ext cx="8596668" cy="6390983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dirty="0">
                <a:cs typeface="B Lotus" panose="00000400000000000000" pitchFamily="2" charset="-78"/>
              </a:rPr>
              <a:t>ارسطو این سوال را برجسته می کند که آیا همه حکومت های خوب ، خوب باقی می مانند یا احتمال بد شدن آنها وجود دارد ؟ که پاسخ ارسطو مثبت است و بیان می کند که هر کدام از نوع حکومتها خوب به یک حکومت بد ممکن است منجر شود .</a:t>
            </a:r>
            <a:endParaRPr lang="en-US" sz="3200" dirty="0">
              <a:cs typeface="B Lotus" panose="00000400000000000000" pitchFamily="2" charset="-78"/>
            </a:endParaRPr>
          </a:p>
          <a:p>
            <a:pPr algn="r">
              <a:lnSpc>
                <a:spcPct val="150000"/>
              </a:lnSpc>
            </a:pPr>
            <a:endParaRPr lang="en-US" sz="3200" dirty="0">
              <a:cs typeface="B Lotus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7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518" y="177243"/>
            <a:ext cx="8596668" cy="6468256"/>
          </a:xfrm>
        </p:spPr>
        <p:txBody>
          <a:bodyPr>
            <a:normAutofit fontScale="92500"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cs typeface="B Lotus" panose="00000400000000000000" pitchFamily="2" charset="-78"/>
              </a:rPr>
              <a:t>*</a:t>
            </a:r>
            <a:r>
              <a:rPr lang="fa-IR" sz="3200" dirty="0">
                <a:cs typeface="B Lotus" panose="00000400000000000000" pitchFamily="2" charset="-78"/>
              </a:rPr>
              <a:t>تیرانی یا جباریت : یعنی استبداد و خود کامگی که در مقابل مونارشی به وجود می آید . یعنی حکومت فاسدی که </a:t>
            </a:r>
            <a:r>
              <a:rPr lang="fa-IR" sz="3200" dirty="0" smtClean="0">
                <a:cs typeface="B Lotus" panose="00000400000000000000" pitchFamily="2" charset="-78"/>
              </a:rPr>
              <a:t>بر </a:t>
            </a:r>
            <a:r>
              <a:rPr lang="fa-IR" sz="3200" dirty="0">
                <a:cs typeface="B Lotus" panose="00000400000000000000" pitchFamily="2" charset="-78"/>
              </a:rPr>
              <a:t>آمده از حکومت پادشاه است که منافع عمومی را زیر پا می گذارد .استبداد و خود کامگی هیچ گاه با اراده و منافع عمومی همراه نیست .</a:t>
            </a:r>
            <a:endParaRPr lang="en-US" sz="3200" dirty="0">
              <a:cs typeface="B Lotus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3200" dirty="0">
                <a:cs typeface="B Lotus" panose="00000400000000000000" pitchFamily="2" charset="-78"/>
              </a:rPr>
              <a:t>*الیگارشی : که شکل فاسد حکومت </a:t>
            </a:r>
            <a:r>
              <a:rPr lang="fa-IR" sz="3200" dirty="0" smtClean="0">
                <a:cs typeface="B Lotus" panose="00000400000000000000" pitchFamily="2" charset="-78"/>
              </a:rPr>
              <a:t>آريستوکراسی </a:t>
            </a:r>
            <a:r>
              <a:rPr lang="fa-IR" sz="3200" dirty="0">
                <a:cs typeface="B Lotus" panose="00000400000000000000" pitchFamily="2" charset="-78"/>
              </a:rPr>
              <a:t>است . که حکومت اقلیت نجیب زاده ای است که منافع گروه </a:t>
            </a:r>
            <a:r>
              <a:rPr lang="fa-IR" sz="3200" dirty="0" smtClean="0">
                <a:cs typeface="B Lotus" panose="00000400000000000000" pitchFamily="2" charset="-78"/>
              </a:rPr>
              <a:t>خود </a:t>
            </a:r>
            <a:r>
              <a:rPr lang="fa-IR" sz="3200" dirty="0">
                <a:cs typeface="B Lotus" panose="00000400000000000000" pitchFamily="2" charset="-78"/>
              </a:rPr>
              <a:t>را به منافع عموم ترجیح می دهد . به طور کلی به هر حکومتی که از اقلیتی تشکیل شده باشد ، می توان عنوان الیگارشی داد . </a:t>
            </a:r>
            <a:r>
              <a:rPr lang="fa-IR" sz="3200" dirty="0" smtClean="0">
                <a:cs typeface="B Lotus" panose="00000400000000000000" pitchFamily="2" charset="-78"/>
              </a:rPr>
              <a:t>چه </a:t>
            </a:r>
            <a:r>
              <a:rPr lang="fa-IR" sz="3200" dirty="0">
                <a:cs typeface="B Lotus" panose="00000400000000000000" pitchFamily="2" charset="-78"/>
              </a:rPr>
              <a:t>نظامیان ، چه اشراف و... .</a:t>
            </a:r>
            <a:endParaRPr lang="en-US" sz="3200" dirty="0">
              <a:cs typeface="B Lotus" panose="00000400000000000000" pitchFamily="2" charset="-78"/>
            </a:endParaRPr>
          </a:p>
          <a:p>
            <a:endParaRPr lang="en-US" sz="3200" dirty="0">
              <a:cs typeface="B Lotus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4524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5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729" y="293153"/>
            <a:ext cx="8596668" cy="6107647"/>
          </a:xfrm>
        </p:spPr>
        <p:txBody>
          <a:bodyPr/>
          <a:lstStyle/>
          <a:p>
            <a:pPr algn="r">
              <a:lnSpc>
                <a:spcPct val="150000"/>
              </a:lnSpc>
            </a:pPr>
            <a:r>
              <a:rPr lang="fa-IR" dirty="0"/>
              <a:t>*</a:t>
            </a:r>
            <a:r>
              <a:rPr lang="fa-IR" sz="3200" dirty="0">
                <a:cs typeface="B Lotus" panose="00000400000000000000" pitchFamily="2" charset="-78"/>
              </a:rPr>
              <a:t>دموکراسی : </a:t>
            </a:r>
            <a:r>
              <a:rPr lang="fa-IR" sz="3200">
                <a:cs typeface="B Lotus" panose="00000400000000000000" pitchFamily="2" charset="-78"/>
              </a:rPr>
              <a:t>شکل </a:t>
            </a:r>
            <a:r>
              <a:rPr lang="fa-IR" sz="3200" smtClean="0">
                <a:cs typeface="B Lotus" panose="00000400000000000000" pitchFamily="2" charset="-78"/>
              </a:rPr>
              <a:t>فاسد </a:t>
            </a:r>
            <a:r>
              <a:rPr lang="fa-IR" sz="3200" dirty="0">
                <a:cs typeface="B Lotus" panose="00000400000000000000" pitchFamily="2" charset="-78"/>
              </a:rPr>
              <a:t>حکومت جمهوری است . دموکراسی یعنی حکومت  مردم به طوری که در آن نظام سیاسی ، مردم مطابق قانون و عدالت رفتار نمی کنند . بلکه منافع خصوصی خود را دنبال می کنند که پایان آن هرج و مرج است .</a:t>
            </a:r>
            <a:endParaRPr lang="en-US" sz="3200" dirty="0">
              <a:cs typeface="B Lotus" panose="00000400000000000000" pitchFamily="2" charset="-78"/>
            </a:endParaRPr>
          </a:p>
          <a:p>
            <a:pPr algn="r"/>
            <a:endParaRPr lang="en-US" sz="3200" dirty="0">
              <a:cs typeface="B Lotus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b="1" dirty="0" smtClean="0">
                <a:solidFill>
                  <a:srgbClr val="FF0000"/>
                </a:solidFill>
                <a:cs typeface="B Lotus" panose="00000400000000000000" pitchFamily="2" charset="-78"/>
              </a:rPr>
              <a:t>بهترين نوع حکومت از نظر ارسطو کدام است؟</a:t>
            </a:r>
            <a:endParaRPr lang="en-US" sz="4000" dirty="0">
              <a:solidFill>
                <a:srgbClr val="FF0000"/>
              </a:solidFill>
              <a:cs typeface="B Lotus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 smtClean="0">
                <a:solidFill>
                  <a:schemeClr val="tx1"/>
                </a:solidFill>
                <a:cs typeface="B Lotus" panose="00000400000000000000" pitchFamily="2" charset="-78"/>
              </a:rPr>
              <a:t>مونارشي مي باشد زيرا در صورت فاسد شدن به راحتي مي توان با آن مبارزه کرد و آنرا سرنگون کرد</a:t>
            </a:r>
            <a:endParaRPr lang="en-US" sz="3200" dirty="0">
              <a:solidFill>
                <a:schemeClr val="tx1"/>
              </a:solidFill>
              <a:cs typeface="B Lotus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6653" y="3491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4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</TotalTime>
  <Words>434</Words>
  <Application>Microsoft Office PowerPoint</Application>
  <PresentationFormat>Widescreen</PresentationFormat>
  <Paragraphs>26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B Lotus</vt:lpstr>
      <vt:lpstr>Calibri</vt:lpstr>
      <vt:lpstr>Century Gothic</vt:lpstr>
      <vt:lpstr>Tahoma</vt:lpstr>
      <vt:lpstr>Trebuchet MS</vt:lpstr>
      <vt:lpstr>Wingdings 3</vt:lpstr>
      <vt:lpstr>Facet</vt:lpstr>
      <vt:lpstr>PowerPoint Presentation</vt:lpstr>
      <vt:lpstr> نظام هاي سیاسي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بهترين نوع حکومت از نظر ارسطو کدام است؟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نظام هاي سیاسي</dc:title>
  <dc:creator>Surena</dc:creator>
  <cp:lastModifiedBy>Surena</cp:lastModifiedBy>
  <cp:revision>8</cp:revision>
  <dcterms:created xsi:type="dcterms:W3CDTF">2020-04-17T09:24:57Z</dcterms:created>
  <dcterms:modified xsi:type="dcterms:W3CDTF">2020-04-17T12:29:48Z</dcterms:modified>
</cp:coreProperties>
</file>