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9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6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48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4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3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0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1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ECDC7-2031-441C-8456-35426F7762F1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B759B-FBC8-409E-994C-2F905B62A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6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wma"/><Relationship Id="rId7" Type="http://schemas.openxmlformats.org/officeDocument/2006/relationships/image" Target="../media/image3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wma"/><Relationship Id="rId7" Type="http://schemas.openxmlformats.org/officeDocument/2006/relationships/image" Target="../media/image8.png"/><Relationship Id="rId2" Type="http://schemas.microsoft.com/office/2007/relationships/media" Target="../media/media2.wm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5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4.wma"/><Relationship Id="rId7" Type="http://schemas.openxmlformats.org/officeDocument/2006/relationships/image" Target="../media/image13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wma"/><Relationship Id="rId7" Type="http://schemas.openxmlformats.org/officeDocument/2006/relationships/image" Target="../media/image16.jpeg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wma"/><Relationship Id="rId7" Type="http://schemas.openxmlformats.org/officeDocument/2006/relationships/image" Target="../media/image19.png"/><Relationship Id="rId2" Type="http://schemas.microsoft.com/office/2007/relationships/media" Target="../media/media7.wm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wma"/><Relationship Id="rId7" Type="http://schemas.openxmlformats.org/officeDocument/2006/relationships/image" Target="../media/image8.png"/><Relationship Id="rId2" Type="http://schemas.microsoft.com/office/2007/relationships/media" Target="../media/media8.wm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wma"/><Relationship Id="rId7" Type="http://schemas.openxmlformats.org/officeDocument/2006/relationships/image" Target="../media/image23.png"/><Relationship Id="rId2" Type="http://schemas.microsoft.com/office/2007/relationships/media" Target="../media/media9.wm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6663993" y="3228370"/>
            <a:ext cx="6429364" cy="82989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ardrop 7"/>
          <p:cNvSpPr/>
          <p:nvPr/>
        </p:nvSpPr>
        <p:spPr>
          <a:xfrm rot="19030443" flipH="1" flipV="1">
            <a:off x="9372062" y="105016"/>
            <a:ext cx="1010891" cy="1010891"/>
          </a:xfrm>
          <a:prstGeom prst="teardrop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2" descr="C:\Users\ghiyasvand\Desktop\png\يبفurl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33600" y="197714"/>
            <a:ext cx="6781800" cy="6736486"/>
          </a:xfrm>
          <a:prstGeom prst="rect">
            <a:avLst/>
          </a:prstGeom>
          <a:noFill/>
        </p:spPr>
      </p:pic>
      <p:pic>
        <p:nvPicPr>
          <p:cNvPr id="6" name="Picture 5" descr="C:\Users\satari\Desktop\انديشه 1 عكسها\png\uzdfghr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33747" y="172832"/>
            <a:ext cx="872852" cy="8527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 rot="16200000">
            <a:off x="6785803" y="3273569"/>
            <a:ext cx="613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dirty="0">
                <a:solidFill>
                  <a:srgbClr val="002060"/>
                </a:solidFill>
                <a:cs typeface="B Homa" pitchFamily="2" charset="-78"/>
              </a:rPr>
              <a:t>      فصل سوم: تحکیم </a:t>
            </a:r>
            <a:r>
              <a:rPr lang="fa-IR" sz="3200" dirty="0" smtClean="0">
                <a:solidFill>
                  <a:srgbClr val="002060"/>
                </a:solidFill>
                <a:cs typeface="B Homa" pitchFamily="2" charset="-78"/>
              </a:rPr>
              <a:t>خانواده- قسمت 1</a:t>
            </a:r>
            <a:endParaRPr lang="en-US" sz="3200" dirty="0">
              <a:solidFill>
                <a:srgbClr val="002060"/>
              </a:solidFill>
              <a:cs typeface="B Homa" pitchFamily="2" charset="-78"/>
            </a:endParaRPr>
          </a:p>
        </p:txBody>
      </p:sp>
      <p:pic>
        <p:nvPicPr>
          <p:cNvPr id="1026" name="Picture 2" descr="D:\document\leila\تحکیم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90878"/>
            <a:ext cx="6268226" cy="450512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12"/>
            <a:ext cx="1213364" cy="13023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74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30841">
        <p14:prism/>
      </p:transition>
    </mc:Choice>
    <mc:Fallback>
      <p:transition spd="slow" advTm="330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midi.t\Desktop\13900808115454843_PhotoL.jpg"/>
          <p:cNvPicPr>
            <a:picLocks noChangeAspect="1" noChangeArrowheads="1"/>
          </p:cNvPicPr>
          <p:nvPr/>
        </p:nvPicPr>
        <p:blipFill>
          <a:blip r:embed="rId5" cstate="print"/>
          <a:srcRect l="5333" r="14667" b="10048"/>
          <a:stretch>
            <a:fillRect/>
          </a:stretch>
        </p:blipFill>
        <p:spPr bwMode="auto">
          <a:xfrm>
            <a:off x="5943600" y="1295400"/>
            <a:ext cx="4572000" cy="35814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93017" y="250629"/>
            <a:ext cx="6715006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 rtl="1"/>
            <a:r>
              <a:rPr lang="fa-IR" sz="4800" dirty="0">
                <a:cs typeface="B Homa" pitchFamily="2" charset="-78"/>
              </a:rPr>
              <a:t>عوامل استحكام خانواده</a:t>
            </a:r>
            <a:endParaRPr lang="en-US" sz="4800" dirty="0">
              <a:cs typeface="B Homa" pitchFamily="2" charset="-78"/>
            </a:endParaRPr>
          </a:p>
        </p:txBody>
      </p:sp>
      <p:pic>
        <p:nvPicPr>
          <p:cNvPr id="5" name="Picture 2" descr="E:\ghiasvand\Nahad\Ghiasvand\ax\اسلیمی\bote5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136331"/>
            <a:ext cx="759223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ghiasvand\Nahad\Ghiasvand\ax\اسلیمی\bote5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0823" y="136329"/>
            <a:ext cx="759224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52600" y="4419601"/>
            <a:ext cx="4752528" cy="15113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solidFill>
                  <a:srgbClr val="FF0000"/>
                </a:solidFill>
                <a:cs typeface="B Traffic" pitchFamily="2" charset="-78"/>
              </a:rPr>
              <a:t> ايجاد توافق در تعيين بايسته­هاي زندگی با استفاده از دستورات دين</a:t>
            </a:r>
            <a:endParaRPr lang="en-US" sz="2800" dirty="0">
              <a:solidFill>
                <a:srgbClr val="FF0000"/>
              </a:solidFill>
              <a:cs typeface="B Traffic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2971800"/>
            <a:ext cx="4752528" cy="9361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dirty="0">
                <a:solidFill>
                  <a:srgbClr val="FFFF00"/>
                </a:solidFill>
                <a:cs typeface="B Traffic" pitchFamily="2" charset="-78"/>
              </a:rPr>
              <a:t> دينداري </a:t>
            </a:r>
            <a:endParaRPr lang="en-US" sz="3600" dirty="0">
              <a:solidFill>
                <a:srgbClr val="FFFF00"/>
              </a:solidFill>
              <a:cs typeface="B Traffic" pitchFamily="2" charset="-78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357735" y="1371601"/>
            <a:ext cx="3672407" cy="168939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dirty="0">
                <a:solidFill>
                  <a:schemeClr val="tx1"/>
                </a:solidFill>
                <a:cs typeface="B Traffic" pitchFamily="2" charset="-78"/>
              </a:rPr>
              <a:t>1. اعتقادی</a:t>
            </a:r>
            <a:endParaRPr lang="en-US" sz="2800" dirty="0">
              <a:solidFill>
                <a:schemeClr val="tx1"/>
              </a:solidFill>
              <a:cs typeface="B Traffic" pitchFamily="2" charset="-78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3820341" y="3810000"/>
            <a:ext cx="838200" cy="785894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12"/>
            <a:ext cx="1753965" cy="18825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42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713">
        <p14:prism/>
      </p:transition>
    </mc:Choice>
    <mc:Fallback>
      <p:transition spd="slow" advTm="2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midi.t\Desktop\2552431171211329801471352282407410425264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2642" y="1752600"/>
            <a:ext cx="3356758" cy="4876800"/>
          </a:xfrm>
          <a:prstGeom prst="rect">
            <a:avLst/>
          </a:prstGeom>
          <a:noFill/>
        </p:spPr>
      </p:pic>
      <p:pic>
        <p:nvPicPr>
          <p:cNvPr id="3074" name="Picture 2" descr="D:\document\leila\a\png\Arabesque_dro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476" y="3424453"/>
            <a:ext cx="3809524" cy="29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cument\leila\a\png\Arabesque_dro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1097">
            <a:off x="1504853" y="1158373"/>
            <a:ext cx="3809524" cy="29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2135560" y="332656"/>
            <a:ext cx="5112568" cy="2160240"/>
          </a:xfrm>
          <a:prstGeom prst="horizontalScroll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solidFill>
                  <a:schemeClr val="tx1"/>
                </a:solidFill>
                <a:cs typeface="B Traffic" pitchFamily="2" charset="-78"/>
              </a:rPr>
              <a:t>پرهيز از محرمات مثل: </a:t>
            </a:r>
            <a:endParaRPr lang="en-US" sz="2400" b="1" dirty="0">
              <a:solidFill>
                <a:schemeClr val="tx1"/>
              </a:solidFill>
              <a:cs typeface="B Traffic" pitchFamily="2" charset="-78"/>
            </a:endParaRPr>
          </a:p>
          <a:p>
            <a:pPr algn="ctr" rtl="1"/>
            <a:r>
              <a:rPr lang="fa-IR" sz="2400" dirty="0">
                <a:solidFill>
                  <a:schemeClr val="accent2">
                    <a:lumMod val="50000"/>
                  </a:schemeClr>
                </a:solidFill>
                <a:cs typeface="B Traffic" pitchFamily="2" charset="-78"/>
              </a:rPr>
              <a:t>غيبت و تهمت، بي عفتي، شرابخواري، خشونت</a:t>
            </a:r>
            <a:endParaRPr lang="en-US" sz="2400" dirty="0">
              <a:solidFill>
                <a:schemeClr val="accent2">
                  <a:lumMod val="50000"/>
                </a:schemeClr>
              </a:solidFill>
              <a:cs typeface="B Traffic" pitchFamily="2" charset="-78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505200" y="2286000"/>
            <a:ext cx="2376264" cy="25146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chemeClr val="tx1"/>
                </a:solidFill>
                <a:cs typeface="B Traffic" pitchFamily="2" charset="-78"/>
              </a:rPr>
              <a:t>انجام حلال  مثل: </a:t>
            </a:r>
            <a:endParaRPr lang="en-US" sz="2400" dirty="0">
              <a:solidFill>
                <a:schemeClr val="tx1"/>
              </a:solidFill>
              <a:cs typeface="B Traffic" pitchFamily="2" charset="-78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2351584" y="4768048"/>
            <a:ext cx="4248472" cy="1844824"/>
          </a:xfrm>
          <a:prstGeom prst="horizontalScrol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rgbClr val="FFFF00"/>
                </a:solidFill>
                <a:cs typeface="B Traffic" pitchFamily="2" charset="-78"/>
              </a:rPr>
              <a:t>واجبات  نماز و روزه، مهرباني و ...</a:t>
            </a:r>
            <a:endParaRPr lang="en-US" sz="2400" dirty="0">
              <a:solidFill>
                <a:srgbClr val="FFFF00"/>
              </a:solidFill>
              <a:cs typeface="B Traffic" pitchFamily="2" charset="-78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7010400" y="194708"/>
            <a:ext cx="3429000" cy="2167492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solidFill>
                  <a:schemeClr val="tx1"/>
                </a:solidFill>
                <a:cs typeface="B Traffic" pitchFamily="2" charset="-78"/>
              </a:rPr>
              <a:t>تاثير رعايت حلال و حرام الهي </a:t>
            </a:r>
            <a:endParaRPr lang="en-US" sz="2800" dirty="0">
              <a:solidFill>
                <a:schemeClr val="tx1"/>
              </a:solidFill>
              <a:cs typeface="B Traffic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54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3902">
        <p14:prism/>
      </p:transition>
    </mc:Choice>
    <mc:Fallback>
      <p:transition spd="slow" advTm="639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52600" y="1216460"/>
            <a:ext cx="8591872" cy="5452901"/>
          </a:xfrm>
          <a:prstGeom prst="roundRect">
            <a:avLst>
              <a:gd name="adj" fmla="val 557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hamidi.t\Desktop\1045098_270535333086915_493985116_n. [downloaded with 1stBrowser].jpg"/>
          <p:cNvPicPr>
            <a:picLocks noChangeAspect="1" noChangeArrowheads="1"/>
          </p:cNvPicPr>
          <p:nvPr/>
        </p:nvPicPr>
        <p:blipFill>
          <a:blip r:embed="rId5" cstate="print"/>
          <a:srcRect l="14400"/>
          <a:stretch>
            <a:fillRect/>
          </a:stretch>
        </p:blipFill>
        <p:spPr bwMode="auto">
          <a:xfrm>
            <a:off x="1828800" y="1295400"/>
            <a:ext cx="4253948" cy="3200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302759" y="179340"/>
            <a:ext cx="5400600" cy="7920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  <a:cs typeface="B Homa" pitchFamily="2" charset="-78"/>
              </a:rPr>
              <a:t>تبديل </a:t>
            </a:r>
            <a:r>
              <a:rPr lang="fa-IR" sz="2400" dirty="0">
                <a:solidFill>
                  <a:schemeClr val="tx1"/>
                </a:solidFill>
                <a:cs typeface="B Homa" pitchFamily="2" charset="-78"/>
              </a:rPr>
              <a:t>عوامل به مهارتهاي استحكام خانواده</a:t>
            </a:r>
            <a:endParaRPr lang="en-US" sz="2400" dirty="0">
              <a:solidFill>
                <a:schemeClr val="tx1"/>
              </a:solidFill>
              <a:cs typeface="B Homa" pitchFamily="2" charset="-78"/>
            </a:endParaRPr>
          </a:p>
        </p:txBody>
      </p:sp>
      <p:pic>
        <p:nvPicPr>
          <p:cNvPr id="7170" name="Picture 2" descr="D:\document\leila\a\png\bote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35" y="76201"/>
            <a:ext cx="712564" cy="98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cument\leila\a\png\bote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67328" y="87625"/>
            <a:ext cx="648072" cy="97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08168" y="1182714"/>
            <a:ext cx="2808312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>
                <a:cs typeface="B Traffic" pitchFamily="2" charset="-78"/>
              </a:rPr>
              <a:t> مهارت اعتقادي </a:t>
            </a:r>
            <a:endParaRPr lang="en-US" sz="2400" dirty="0">
              <a:cs typeface="B Traffic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82027" y="2492897"/>
            <a:ext cx="3996444" cy="152202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>
                <a:cs typeface="B Traffic" pitchFamily="2" charset="-78"/>
              </a:rPr>
              <a:t>تبديل اعتقادات به رفتارهاي مطلوب</a:t>
            </a:r>
            <a:endParaRPr lang="en-US" sz="2400" dirty="0">
              <a:cs typeface="B Traffic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26254" y="4221088"/>
            <a:ext cx="4508346" cy="23042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rtl="1"/>
            <a:r>
              <a:rPr lang="fa-IR" sz="2400" dirty="0">
                <a:cs typeface="B Traffic" pitchFamily="2" charset="-78"/>
              </a:rPr>
              <a:t>ظلم به همسر گناهي بزرگ است حتي اگر اول وقت نماز بخواني!!! داشتن حريم در روابط با نامحرم</a:t>
            </a:r>
            <a:endParaRPr lang="en-US" sz="2400" dirty="0">
              <a:cs typeface="B Traffic" pitchFamily="2" charset="-78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7667078" y="2133600"/>
            <a:ext cx="562523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295478" y="3886200"/>
            <a:ext cx="638723" cy="5334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12"/>
            <a:ext cx="1066801" cy="114503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36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6817">
        <p14:prism/>
      </p:transition>
    </mc:Choice>
    <mc:Fallback>
      <p:transition spd="slow" advTm="386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867400" y="272846"/>
            <a:ext cx="4412226" cy="857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fa-IR" sz="2400" dirty="0" smtClean="0">
                <a:cs typeface="B Homa" pitchFamily="2" charset="-78"/>
              </a:rPr>
              <a:t>محبت به اعضای خانواده</a:t>
            </a:r>
            <a:endParaRPr lang="en-US" sz="2400" dirty="0">
              <a:cs typeface="B Homa" pitchFamily="2" charset="-78"/>
            </a:endParaRPr>
          </a:p>
        </p:txBody>
      </p:sp>
      <p:pic>
        <p:nvPicPr>
          <p:cNvPr id="5" name="Picture 3" descr="C:\Users\satari\Desktop\انديشه 1 عكسها\png\AN071T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441426" y="349046"/>
            <a:ext cx="785818" cy="734612"/>
          </a:xfrm>
          <a:prstGeom prst="rect">
            <a:avLst/>
          </a:prstGeom>
          <a:noFill/>
        </p:spPr>
      </p:pic>
      <p:sp>
        <p:nvSpPr>
          <p:cNvPr id="11" name="Frame 10"/>
          <p:cNvSpPr/>
          <p:nvPr/>
        </p:nvSpPr>
        <p:spPr>
          <a:xfrm>
            <a:off x="643943" y="1419894"/>
            <a:ext cx="4953000" cy="495300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fa-IR" sz="2800" dirty="0">
                <a:solidFill>
                  <a:schemeClr val="tx1"/>
                </a:solidFill>
                <a:cs typeface="B Traffic" pitchFamily="2" charset="-78"/>
              </a:rPr>
              <a:t>انتظارات: </a:t>
            </a:r>
            <a:r>
              <a:rPr lang="fa-IR" sz="2800" dirty="0">
                <a:solidFill>
                  <a:srgbClr val="002060"/>
                </a:solidFill>
                <a:cs typeface="B Traffic" pitchFamily="2" charset="-78"/>
              </a:rPr>
              <a:t>شناخت توقع طرف مقابل و سعی در برآورده نمودن آن در حد توان</a:t>
            </a:r>
            <a:endParaRPr lang="en-US" sz="2800" dirty="0">
              <a:solidFill>
                <a:srgbClr val="002060"/>
              </a:solidFill>
              <a:cs typeface="B Traffic" pitchFamily="2" charset="-78"/>
            </a:endParaRPr>
          </a:p>
          <a:p>
            <a:pPr algn="just" rtl="1"/>
            <a:r>
              <a:rPr lang="fa-IR" sz="2800" dirty="0">
                <a:solidFill>
                  <a:srgbClr val="002060"/>
                </a:solidFill>
                <a:cs typeface="B Traffic" pitchFamily="2" charset="-78"/>
              </a:rPr>
              <a:t>شناخت تفاوتهاي فيزيكي؛ زيستي، اخلاقي و جنسي و رواني همسران با توجه به جنسيت</a:t>
            </a:r>
            <a:endParaRPr lang="en-US" sz="2800" dirty="0">
              <a:solidFill>
                <a:srgbClr val="002060"/>
              </a:solidFill>
              <a:cs typeface="B Traffic" pitchFamily="2" charset="-78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5867400" y="1419894"/>
            <a:ext cx="4953000" cy="495300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solidFill>
                  <a:schemeClr val="tx1"/>
                </a:solidFill>
                <a:cs typeface="B Traffic" pitchFamily="2" charset="-78"/>
              </a:rPr>
              <a:t>قرآن کریم از رابطه میان زوجین با کلمه مودت و رحمت تعبیر میکند این نکته بسیار دقیق به جنبه انسانی زندگی خانوادگی اشاره دارد.</a:t>
            </a:r>
            <a:endParaRPr lang="en-US" sz="2800" dirty="0">
              <a:solidFill>
                <a:srgbClr val="002060"/>
              </a:solidFill>
              <a:cs typeface="B Traffic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92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26641">
        <p14:prism/>
      </p:transition>
    </mc:Choice>
    <mc:Fallback>
      <p:transition spd="slow" advTm="226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hiyasvand\Desktop\png\يبفurl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81600" y="2286000"/>
            <a:ext cx="4343400" cy="4314380"/>
          </a:xfrm>
          <a:prstGeom prst="rect">
            <a:avLst/>
          </a:prstGeom>
          <a:noFill/>
        </p:spPr>
      </p:pic>
      <p:sp>
        <p:nvSpPr>
          <p:cNvPr id="5" name="Wave 4"/>
          <p:cNvSpPr/>
          <p:nvPr/>
        </p:nvSpPr>
        <p:spPr>
          <a:xfrm>
            <a:off x="6168008" y="1447800"/>
            <a:ext cx="4176464" cy="3637384"/>
          </a:xfrm>
          <a:prstGeom prst="wave">
            <a:avLst>
              <a:gd name="adj1" fmla="val 8040"/>
              <a:gd name="adj2" fmla="val 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/>
            <a:r>
              <a:rPr lang="fa-IR" sz="3200" dirty="0">
                <a:solidFill>
                  <a:schemeClr val="tx1"/>
                </a:solidFill>
                <a:cs typeface="B Traffic" pitchFamily="2" charset="-78"/>
              </a:rPr>
              <a:t>مهارت ابراز محبت- كلام محبت­آميز- خريد هديه- نوشتن نامه- خريد گل- تبادل عاطفي در مناسبتها.</a:t>
            </a:r>
            <a:endParaRPr lang="en-US" sz="3200" dirty="0">
              <a:solidFill>
                <a:schemeClr val="tx1"/>
              </a:solidFill>
              <a:cs typeface="B Traffic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3800" y="228600"/>
            <a:ext cx="4953000" cy="10001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cs typeface="B Homa" pitchFamily="2" charset="-78"/>
              </a:rPr>
              <a:t>مهارت رفتاری محبت</a:t>
            </a:r>
            <a:endParaRPr lang="en-US" sz="5400" dirty="0">
              <a:solidFill>
                <a:schemeClr val="tx1"/>
              </a:solidFill>
              <a:cs typeface="B Homa" pitchFamily="2" charset="-78"/>
            </a:endParaRPr>
          </a:p>
        </p:txBody>
      </p:sp>
      <p:pic>
        <p:nvPicPr>
          <p:cNvPr id="8" name="Picture 3" descr="C:\Users\satari\Desktop\انديشه 1 عكسها\png\AN071TR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rcRect/>
          <a:stretch>
            <a:fillRect/>
          </a:stretch>
        </p:blipFill>
        <p:spPr bwMode="auto">
          <a:xfrm flipH="1">
            <a:off x="3886200" y="381000"/>
            <a:ext cx="785818" cy="734612"/>
          </a:xfrm>
          <a:prstGeom prst="rect">
            <a:avLst/>
          </a:prstGeom>
          <a:noFill/>
        </p:spPr>
      </p:pic>
      <p:pic>
        <p:nvPicPr>
          <p:cNvPr id="9" name="Picture 3" descr="C:\Users\satari\Desktop\انديشه 1 عكسها\png\AN071TR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rcRect/>
          <a:stretch>
            <a:fillRect/>
          </a:stretch>
        </p:blipFill>
        <p:spPr bwMode="auto">
          <a:xfrm>
            <a:off x="7772400" y="381000"/>
            <a:ext cx="785818" cy="734612"/>
          </a:xfrm>
          <a:prstGeom prst="rect">
            <a:avLst/>
          </a:prstGeom>
          <a:noFill/>
        </p:spPr>
      </p:pic>
      <p:pic>
        <p:nvPicPr>
          <p:cNvPr id="1027" name="Picture 3" descr="C:\Users\hamidi.t\Desktop\Love-poem-98love.jpg"/>
          <p:cNvPicPr>
            <a:picLocks noChangeAspect="1" noChangeArrowheads="1"/>
          </p:cNvPicPr>
          <p:nvPr/>
        </p:nvPicPr>
        <p:blipFill>
          <a:blip r:embed="rId7" cstate="print"/>
          <a:srcRect l="8889" r="9333" b="6173"/>
          <a:stretch>
            <a:fillRect/>
          </a:stretch>
        </p:blipFill>
        <p:spPr bwMode="auto">
          <a:xfrm>
            <a:off x="1652338" y="1752600"/>
            <a:ext cx="4519863" cy="3733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2412"/>
            <a:ext cx="1540984" cy="165398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10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44424">
        <p14:prism/>
      </p:transition>
    </mc:Choice>
    <mc:Fallback>
      <p:transition spd="slow" advTm="1444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hamidi.t\Desktop\24_122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6050" y="1981201"/>
            <a:ext cx="4095750" cy="4778375"/>
          </a:xfrm>
          <a:prstGeom prst="rect">
            <a:avLst/>
          </a:prstGeom>
          <a:noFill/>
        </p:spPr>
      </p:pic>
      <p:pic>
        <p:nvPicPr>
          <p:cNvPr id="4" name="Picture 2" descr="C:\Users\ghiyasvand\Desktop\png\يبفurl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81800" y="304800"/>
            <a:ext cx="2378088" cy="23622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91400" y="304800"/>
            <a:ext cx="2895600" cy="9906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rtl="1">
              <a:buNone/>
            </a:pPr>
            <a:r>
              <a:rPr lang="fa-IR" sz="3200" dirty="0">
                <a:cs typeface="B Homa" pitchFamily="2" charset="-78"/>
              </a:rPr>
              <a:t>خوش گفتاري: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90600" y="2348248"/>
            <a:ext cx="5791200" cy="2209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fa-IR" sz="2800" dirty="0">
                <a:solidFill>
                  <a:schemeClr val="tx1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cs typeface="B Traffic" pitchFamily="2" charset="-78"/>
              </a:rPr>
              <a:t>سخن گفتن دوستانه، صميمي، رعايت ادب در كلام، تشكر از </a:t>
            </a:r>
            <a:r>
              <a:rPr lang="fa-IR" sz="2800" dirty="0" smtClean="0">
                <a:solidFill>
                  <a:schemeClr val="tx1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cs typeface="B Traffic" pitchFamily="2" charset="-78"/>
              </a:rPr>
              <a:t>زحمات </a:t>
            </a:r>
            <a:r>
              <a:rPr lang="fa-IR" sz="2800" dirty="0">
                <a:solidFill>
                  <a:schemeClr val="tx1"/>
                </a:solidFill>
                <a:effectLst>
                  <a:outerShdw blurRad="50800" dist="40005" dir="5400000" algn="tl">
                    <a:srgbClr val="000000">
                      <a:alpha val="33000"/>
                    </a:srgbClr>
                  </a:outerShdw>
                </a:effectLst>
                <a:cs typeface="B Traffic" pitchFamily="2" charset="-78"/>
              </a:rPr>
              <a:t>و شوخ طبعي از </a:t>
            </a:r>
            <a:r>
              <a:rPr lang="fa-IR" sz="2800" dirty="0">
                <a:solidFill>
                  <a:schemeClr val="tx1"/>
                </a:solidFill>
                <a:cs typeface="B Traffic" pitchFamily="2" charset="-78"/>
              </a:rPr>
              <a:t>مصاديق خوش گفتاري است.</a:t>
            </a:r>
            <a:endParaRPr lang="en-US" sz="2800" dirty="0">
              <a:solidFill>
                <a:schemeClr val="tx1"/>
              </a:solidFill>
              <a:cs typeface="B Traffic" pitchFamily="2" charset="-78"/>
            </a:endParaRPr>
          </a:p>
        </p:txBody>
      </p:sp>
      <p:pic>
        <p:nvPicPr>
          <p:cNvPr id="7" name="Picture 2" descr="C:\Users\ghiyasvand\Desktop\png\bote2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 flipV="1">
            <a:off x="9707770" y="269588"/>
            <a:ext cx="884031" cy="110201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476"/>
            <a:ext cx="1398996" cy="15015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8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26394">
        <p14:prism/>
      </p:transition>
    </mc:Choice>
    <mc:Fallback>
      <p:transition spd="slow" advTm="326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ocument\leila\خوش گفتار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168300"/>
            <a:ext cx="3956557" cy="545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348808" y="1875090"/>
            <a:ext cx="1800200" cy="9481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cs typeface="B Traffic" panose="00000400000000000000" pitchFamily="2" charset="-78"/>
              </a:rPr>
              <a:t>خوشگفتاري</a:t>
            </a:r>
            <a:r>
              <a:rPr lang="fa-IR" sz="2400" dirty="0">
                <a:cs typeface="B Traffic" panose="00000400000000000000" pitchFamily="2" charset="-78"/>
              </a:rPr>
              <a:t>:</a:t>
            </a:r>
            <a:endParaRPr lang="en-US" sz="2400" dirty="0">
              <a:cs typeface="B Traffic" panose="00000400000000000000" pitchFamily="2" charset="-78"/>
            </a:endParaRPr>
          </a:p>
        </p:txBody>
      </p:sp>
      <p:sp>
        <p:nvSpPr>
          <p:cNvPr id="10" name="Folded Corner 9"/>
          <p:cNvSpPr/>
          <p:nvPr/>
        </p:nvSpPr>
        <p:spPr>
          <a:xfrm>
            <a:off x="1902956" y="2978954"/>
            <a:ext cx="3600400" cy="1906692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>
                <a:solidFill>
                  <a:srgbClr val="FFFF00"/>
                </a:solidFill>
                <a:cs typeface="B Traffic" pitchFamily="2" charset="-78"/>
              </a:rPr>
              <a:t>تبديل مصاديق بالا به مهارت در عمل با توجه به خلاقيت و موقعيت هر خانواده</a:t>
            </a:r>
            <a:endParaRPr lang="en-US" sz="2400" dirty="0">
              <a:solidFill>
                <a:srgbClr val="FFFF00"/>
              </a:solidFill>
              <a:cs typeface="B Traffic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71664" y="377965"/>
            <a:ext cx="6120680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cs typeface="B Homa" pitchFamily="2" charset="-78"/>
              </a:rPr>
              <a:t>مهارت خوشگفتاری</a:t>
            </a:r>
            <a:endParaRPr lang="en-US" sz="3600" dirty="0">
              <a:cs typeface="B Homa" pitchFamily="2" charset="-78"/>
            </a:endParaRPr>
          </a:p>
        </p:txBody>
      </p:sp>
      <p:pic>
        <p:nvPicPr>
          <p:cNvPr id="8195" name="Picture 3" descr="D:\document\leila\a\png\bote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16280" y="228601"/>
            <a:ext cx="724666" cy="10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document\leila\a\png\bote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228602"/>
            <a:ext cx="724666" cy="10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12"/>
            <a:ext cx="1398996" cy="15015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36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818">
        <p14:prism/>
      </p:transition>
    </mc:Choice>
    <mc:Fallback>
      <p:transition spd="slow" advTm="88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ghiyasvand\Desktop\png\يبفurl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01896" y="4381024"/>
            <a:ext cx="2378088" cy="2362200"/>
          </a:xfrm>
          <a:prstGeom prst="rect">
            <a:avLst/>
          </a:prstGeom>
          <a:noFill/>
        </p:spPr>
      </p:pic>
      <p:pic>
        <p:nvPicPr>
          <p:cNvPr id="7" name="Picture 2" descr="C:\Users\ghiyasvand\Desktop\png\يبفurl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190149" y="202306"/>
            <a:ext cx="2378088" cy="2362200"/>
          </a:xfrm>
          <a:prstGeom prst="rect">
            <a:avLst/>
          </a:prstGeom>
          <a:noFill/>
        </p:spPr>
      </p:pic>
      <p:sp>
        <p:nvSpPr>
          <p:cNvPr id="4" name="Snip Diagonal Corner Rectangle 3"/>
          <p:cNvSpPr/>
          <p:nvPr/>
        </p:nvSpPr>
        <p:spPr>
          <a:xfrm>
            <a:off x="552715" y="2064913"/>
            <a:ext cx="3276600" cy="4114800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Low" rtl="1"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srgbClr val="002060"/>
                </a:solidFill>
                <a:cs typeface="B Traffic" pitchFamily="2" charset="-78"/>
              </a:rPr>
              <a:t>اشباع جنسی همسو با مهارت های خاص</a:t>
            </a:r>
          </a:p>
          <a:p>
            <a:pPr marL="457200" indent="-457200" algn="justLow" rtl="1"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srgbClr val="002060"/>
                </a:solidFill>
                <a:cs typeface="B Traffic" pitchFamily="2" charset="-78"/>
              </a:rPr>
              <a:t> توجه به تفاوتهای جنسی</a:t>
            </a:r>
          </a:p>
          <a:p>
            <a:pPr marL="457200" indent="-457200" algn="justLow" rtl="1">
              <a:buFont typeface="Arial" panose="020B0604020202020204" pitchFamily="34" charset="0"/>
              <a:buChar char="•"/>
            </a:pPr>
            <a:r>
              <a:rPr lang="fa-IR" sz="2800" dirty="0" smtClean="0">
                <a:solidFill>
                  <a:srgbClr val="002060"/>
                </a:solidFill>
                <a:cs typeface="B Traffic" pitchFamily="2" charset="-78"/>
              </a:rPr>
              <a:t>خویشتنداری جنسی از غیر همسو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63662" y="316606"/>
            <a:ext cx="4305837" cy="10668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rtl="1"/>
            <a:r>
              <a:rPr lang="fa-IR" sz="3200" dirty="0" smtClean="0">
                <a:solidFill>
                  <a:schemeClr val="tx1"/>
                </a:solidFill>
                <a:cs typeface="B Traffic" pitchFamily="2" charset="-78"/>
              </a:rPr>
              <a:t>ارضای صحیح نیاز جنسی</a:t>
            </a:r>
            <a:endParaRPr lang="en-US" sz="3200" dirty="0" smtClean="0">
              <a:solidFill>
                <a:schemeClr val="tx1"/>
              </a:solidFill>
              <a:cs typeface="B Traffic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26806" y="1946917"/>
            <a:ext cx="7396186" cy="4232796"/>
          </a:xfrm>
          <a:prstGeom prst="roundRect">
            <a:avLst>
              <a:gd name="adj" fmla="val 8798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fa-IR" sz="2800" dirty="0" smtClean="0">
                <a:cs typeface="B Jalal" panose="00000400000000000000" pitchFamily="2" charset="-78"/>
              </a:rPr>
              <a:t>از جمله اهداف مهم ازدواج ارضای نیاز جنسی است بنابراین همسران باید در مقابل نیاز جنسی یکدیگر احساس مسئولیت نمایند و از زندگی کنار هم زیباترین روزها را درک نمایند. ارضای صحیح این نیاز علاوه بر اینکه زندگی را شیرین مینماید در سلامت جسم و روان نقش اساسی داشته و به حفظ ایمان نیز کمک میکند.</a:t>
            </a:r>
            <a:endParaRPr lang="en-US" sz="2800" dirty="0"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4387"/>
            <a:ext cx="963399" cy="1034047"/>
          </a:xfrm>
          <a:prstGeom prst="rect">
            <a:avLst/>
          </a:prstGeom>
        </p:spPr>
      </p:pic>
      <p:pic>
        <p:nvPicPr>
          <p:cNvPr id="10" name="Picture 2" descr="G:\ghiasvand\Nahad\Ghiasvand\ax\اسلیمی\bote4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2" y="5383599"/>
            <a:ext cx="715962" cy="10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ghiasvand\Nahad\Ghiasvand\ax\اسلیمی\bote4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10256" y="5383599"/>
            <a:ext cx="715962" cy="10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08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94049">
        <p14:prism/>
      </p:transition>
    </mc:Choice>
    <mc:Fallback>
      <p:transition spd="slow" advTm="294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6|1.1|0.3|0.5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1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297</Words>
  <Application>Microsoft Office PowerPoint</Application>
  <PresentationFormat>Widescreen</PresentationFormat>
  <Paragraphs>32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 Homa</vt:lpstr>
      <vt:lpstr>B Jalal</vt:lpstr>
      <vt:lpstr>B Traffic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Kalaye Digital</dc:creator>
  <cp:lastModifiedBy>Kalaye Digital</cp:lastModifiedBy>
  <cp:revision>6</cp:revision>
  <dcterms:created xsi:type="dcterms:W3CDTF">2020-04-10T16:13:50Z</dcterms:created>
  <dcterms:modified xsi:type="dcterms:W3CDTF">2020-04-10T23:05:20Z</dcterms:modified>
</cp:coreProperties>
</file>