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F7B90-7E6E-4D8C-A7BC-E3D90E0B614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2CCE8-5DB3-44D4-A5BA-7702CB7D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3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715E4570-18EB-401C-9C97-AEB38BE0F2F8}" type="slidenum">
              <a:rPr lang="ar-SA" altLang="en-US" smtClean="0"/>
              <a:pPr algn="l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2645839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BFB94A17-C278-4BE9-BD35-56E0838C7E76}" type="slidenum">
              <a:rPr lang="ar-SA" altLang="en-US" smtClean="0"/>
              <a:pPr algn="l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1920110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2F460B82-E73F-43DA-9F99-5E886301F431}" type="slidenum">
              <a:rPr lang="ar-SA" altLang="en-US" smtClean="0"/>
              <a:pPr algn="l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2545516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3978AC14-D3B4-49FD-891D-A920FC2DA8C7}" type="slidenum">
              <a:rPr lang="ar-SA" altLang="en-US" smtClean="0"/>
              <a:pPr algn="l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4028352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556F656A-40AE-439A-8DAD-4C7B0876F72A}" type="slidenum">
              <a:rPr lang="ar-SA" altLang="en-US" smtClean="0"/>
              <a:pPr algn="l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425660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91185275-B7E6-4F04-950C-F7D930D1038E}" type="slidenum">
              <a:rPr lang="ar-SA" altLang="en-US" smtClean="0"/>
              <a:pPr algn="l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1685948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AC402A22-A766-41AB-BE74-060B3B6CB124}" type="slidenum">
              <a:rPr lang="ar-SA" altLang="en-US" smtClean="0"/>
              <a:pPr algn="l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2846005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BD7A32DA-49B9-4B24-BF0E-C2ECC1304EAF}" type="slidenum">
              <a:rPr lang="ar-SA" altLang="en-US" smtClean="0"/>
              <a:pPr algn="l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125941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227CE4D6-78AE-4DAC-BC57-E3001BF27E0A}" type="slidenum">
              <a:rPr lang="ar-SA" altLang="en-US" smtClean="0"/>
              <a:pPr algn="l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113863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A262D727-552B-4A8C-A219-14C7B975C024}" type="slidenum">
              <a:rPr lang="ar-SA" altLang="en-US" smtClean="0"/>
              <a:pPr algn="l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272205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BACE8D2E-A916-498B-B83D-8FE69C58D1BB}" type="slidenum">
              <a:rPr lang="ar-SA" altLang="en-US" smtClean="0"/>
              <a:pPr algn="l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3569679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228CA217-5AE8-4294-8097-A982C581C276}" type="slidenum">
              <a:rPr lang="ar-SA" altLang="en-US" smtClean="0"/>
              <a:pPr algn="l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3540398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F6D21C66-6128-4A0F-8EBF-C06C92B9AD5D}" type="slidenum">
              <a:rPr lang="ar-SA" altLang="en-US" smtClean="0"/>
              <a:pPr algn="l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4148816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6C2B7E54-A8A3-47EA-935E-9CAF4CF96723}" type="slidenum">
              <a:rPr lang="ar-SA" altLang="en-US" smtClean="0"/>
              <a:pPr algn="l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283573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57745AFF-E4B0-4055-8528-5D3AC9A4EFE5}" type="slidenum">
              <a:rPr lang="ar-SA" altLang="en-US" smtClean="0"/>
              <a:pPr algn="l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1465355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98F95706-7F6D-48B3-B98D-7CFFFF6EEC83}" type="slidenum">
              <a:rPr lang="ar-SA" altLang="en-US" smtClean="0"/>
              <a:pPr algn="l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1430979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4572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6967DE56-17DA-475D-BB2C-9AE19C7C5C5A}" type="slidenum">
              <a:rPr lang="ar-SA" altLang="en-US" smtClean="0"/>
              <a:pPr algn="l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99645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22EC49-8BA5-45CE-A139-DC860FB2AD6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CBEACCD-95FC-4888-A93B-27BC6B4916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03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EC49-8BA5-45CE-A139-DC860FB2AD6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ACCD-95FC-4888-A93B-27BC6B491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1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EC49-8BA5-45CE-A139-DC860FB2AD6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ACCD-95FC-4888-A93B-27BC6B4916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08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EC49-8BA5-45CE-A139-DC860FB2AD6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ACCD-95FC-4888-A93B-27BC6B4916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01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EC49-8BA5-45CE-A139-DC860FB2AD6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ACCD-95FC-4888-A93B-27BC6B491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9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EC49-8BA5-45CE-A139-DC860FB2AD6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ACCD-95FC-4888-A93B-27BC6B4916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062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EC49-8BA5-45CE-A139-DC860FB2AD6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ACCD-95FC-4888-A93B-27BC6B4916F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035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EC49-8BA5-45CE-A139-DC860FB2AD6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ACCD-95FC-4888-A93B-27BC6B4916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181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EC49-8BA5-45CE-A139-DC860FB2AD6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ACCD-95FC-4888-A93B-27BC6B4916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92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EC49-8BA5-45CE-A139-DC860FB2AD6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ACCD-95FC-4888-A93B-27BC6B491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1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EC49-8BA5-45CE-A139-DC860FB2AD6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ACCD-95FC-4888-A93B-27BC6B4916F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89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EC49-8BA5-45CE-A139-DC860FB2AD6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ACCD-95FC-4888-A93B-27BC6B491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3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EC49-8BA5-45CE-A139-DC860FB2AD6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ACCD-95FC-4888-A93B-27BC6B4916F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60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EC49-8BA5-45CE-A139-DC860FB2AD6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ACCD-95FC-4888-A93B-27BC6B4916F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70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EC49-8BA5-45CE-A139-DC860FB2AD6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ACCD-95FC-4888-A93B-27BC6B491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EC49-8BA5-45CE-A139-DC860FB2AD6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ACCD-95FC-4888-A93B-27BC6B4916F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78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EC49-8BA5-45CE-A139-DC860FB2AD6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ACCD-95FC-4888-A93B-27BC6B491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8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22EC49-8BA5-45CE-A139-DC860FB2AD6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BEACCD-95FC-4888-A93B-27BC6B491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5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13163" y="3389313"/>
            <a:ext cx="4667250" cy="773112"/>
          </a:xfrm>
        </p:spPr>
        <p:txBody>
          <a:bodyPr/>
          <a:lstStyle/>
          <a:p>
            <a:pPr>
              <a:defRPr/>
            </a:pPr>
            <a:r>
              <a:rPr lang="en-US" sz="4050" dirty="0"/>
              <a:t>www.2pro.ir</a:t>
            </a:r>
            <a:endParaRPr lang="fa-IR" sz="4050" dirty="0"/>
          </a:p>
        </p:txBody>
      </p:sp>
      <p:sp>
        <p:nvSpPr>
          <p:cNvPr id="16387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584EF26C-7A06-4355-8D8C-A37CD1BE1FCD}" type="slidenum">
              <a:rPr lang="fa-IR" altLang="en-US" smtClean="0">
                <a:solidFill>
                  <a:srgbClr val="FEFFFF"/>
                </a:solidFill>
              </a:rPr>
              <a:pPr/>
              <a:t>1</a:t>
            </a:fld>
            <a:endParaRPr lang="fa-IR" altLang="en-US" smtClean="0">
              <a:solidFill>
                <a:srgbClr val="FEFFFF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268414"/>
            <a:ext cx="6726237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9542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620714"/>
            <a:ext cx="7848600" cy="5616575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fa-I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ورود به قرون 19 : در قرن 19 </a:t>
            </a:r>
            <a:r>
              <a:rPr lang="fa-I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لیبرالیسم جذابيت خاصی </a:t>
            </a:r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پیدا می کند . و در انگلستان ، فرانسه ، رشد و نمو می کند . بصورت یک ایدئولوژی سیاسی و فلسفه در می آید . در این دوره به رفتارهای اقتصادی که در دوره های قبل توجه نمی شد ،عنایت خاصی گردید . انسان باید در رفتار های اقتصادی نیز آزاد باشد . زیرا این همه برای فرد مهم است و هم برای جامعه . آزادی اقتصادی انسان به تجربه گذاشته شده که منجر به سرمایه داری شده و عده ای از این </a:t>
            </a:r>
            <a:r>
              <a:rPr lang="fa-I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آزادی </a:t>
            </a:r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لذت بردند و عده ای چون پول و سرمایه نداشتند ، لذت نبردند و گرفتار شدند و نتیجه به نابرابری انجامید سرمایه داران ، سرمایه دار تر و فقیران فقیر تر شدند .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fa-IR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063751" y="549276"/>
            <a:ext cx="8208963" cy="5832475"/>
          </a:xfrm>
          <a:solidFill>
            <a:schemeClr val="accent1"/>
          </a:solidFill>
        </p:spPr>
        <p:txBody>
          <a:bodyPr rtlCol="0">
            <a:normAutofit fontScale="85000" lnSpcReduction="20000"/>
          </a:bodyPr>
          <a:lstStyle/>
          <a:p>
            <a:pPr mar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برای رفع این مشکل و خروج از این بن بست دو نظر مطرح گردید :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1-راه اول: بین هدف آزادی و وسیله برابری باید فرق گذاشت یعنی باید آزادی که  هدف است را فقط حفظ کنیم ، به هر قیمتی که شده هر چند عدالت و برابری یعنی وسیله ناقص اجرا شود . که به لیبرالیسم تکامل یافته امروزی ختم شد و اصل در آن آزادی فرد می باشد این یعنی امتداد همان لیبرالیسم که مشکل را حل نکرد بلکه توجیه کرد 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2-راه حل دوم : جای هدف آزادی و وسیله برابری را عوض کنیم –یعنی سوسیالیسم یعنی هدف را عدالت و برابری قرار دهیم و از آزادی فردی صرف نظر کنیم و آنرا قربانی عدالت و برابری کنیم ظهور سوسیالیسم مصادف است با بن بست رسیدن لیبرالیسم بویژه لیبرالیسم اقتصادی.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fa-IR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85000"/>
                    <a:lumOff val="15000"/>
                  </a:schemeClr>
                </a:solidFill>
                <a:cs typeface="B Lotus" panose="00000400000000000000" pitchFamily="2" charset="-78"/>
              </a:rPr>
              <a:t>اصول و عناصر لیبرالیسم :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1628776"/>
            <a:ext cx="8064500" cy="4537075"/>
          </a:xfrm>
          <a:solidFill>
            <a:schemeClr val="accent1"/>
          </a:solidFill>
        </p:spPr>
        <p:txBody>
          <a:bodyPr rtlCol="0">
            <a:normAutofit fontScale="85000" lnSpcReduction="10000"/>
          </a:bodyPr>
          <a:lstStyle/>
          <a:p>
            <a:pPr mar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1-اولویت آزادی نسبت به عدالت و برابری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لیبرالیسم طبیعت انسان چگونه است ؟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همه مکاتب و ایدئولوژیها با توجه به تصویری که از ماهیت انسان دارند ، به ارائه روش ها می پردازند . از دیدگاه لیبرالیسم طبیعت انسان نیک سرشت است و اگر اورا آزاد بگذاریم بهترین ها را انتخاب میکند اولویت آزادی نسبت به برابری یعنی فرق گذاری بین هدف و وسیله ، هدف آزادی است هر چند وسیله ( برابری) محقق نشود (بر عکس سوسیالیسم ).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fa-IR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2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549276"/>
            <a:ext cx="8229600" cy="5821363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mar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2-تمایز میان حوزه عمومی و حوزه خصوصی : انسانها در حوزه خصوصی کاملا آزادند و در حوزه عمومی نیز تا جایی که به امنیت جامعه لطمه نزنند نیز آزادند و حد آن را قانون تعیین می کند یعنی ما برای توجیه و تنظیم روابط بین انسانها و حکومت احتیاج به قانون داریم 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fa-IR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fa-IR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3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549276"/>
            <a:ext cx="7777162" cy="5688013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mar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3- به رسمیت شناختن اصل مالکیت خصوصی : در لیبرالیسم مالکیت خصوصی انسانها به رسمیت شناخته می شود و منبع تغذیه آزادیهایی سیاسی و اقتصادی است . اگر احساس مالکیت نداشته باشیم ، احساس آزادی نخواهیم داشت . بر اساس حس مالکیت است که در حوزه های مختلف عمومی شرکت می کنیم مالکیت در سوسیالیسم در اختیار نهاد دولت به عنوان پدر خوانده است 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fa-I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163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549275"/>
            <a:ext cx="8229600" cy="6110288"/>
          </a:xfrm>
          <a:solidFill>
            <a:schemeClr val="accent1"/>
          </a:solidFill>
        </p:spPr>
        <p:txBody>
          <a:bodyPr/>
          <a:lstStyle/>
          <a:p>
            <a:pPr algn="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altLang="en-US" sz="320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4- بد بینی نسبت به حکومت به مشابه شر اجتناب ناپذیر: حکومت چگونه است ؟ معتقد است حکومت و دولت بد است ( مثل آنارشیسم ) اما یک تفاوت عمده بین این دو وجود دارد اگر لیبرالیسم بخواهد از بین دو جامعه بدون حکومت و حکومت دار یکی را انتخاب کند ، جامعه حکومت دار را انتخاب می کند ، زیرا بین بد و بدتر است </a:t>
            </a:r>
            <a:r>
              <a:rPr lang="fa-IR" altLang="en-US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151496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08213" y="549275"/>
            <a:ext cx="7848600" cy="5386388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mar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5- </a:t>
            </a:r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حکومت مشروط و محدود قانونی از طریق تجزیه و تفکیک قوا : چه نوعی از حکومت را تجویز می کند.                   </a:t>
            </a:r>
            <a:endParaRPr lang="fa-I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</a:t>
            </a:r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مطلقه                 مشروطه و محدود     </a:t>
            </a:r>
            <a:endParaRPr lang="fa-IR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</a:t>
            </a:r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خودکامه               قانونی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نظر لیبرالیسم قدرت نمی تواند به شکل مطلق و خودکامه باشد ،  بلکه باید مشروط و قانونی باشد .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fa-IR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967664" y="2205038"/>
            <a:ext cx="8651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896226" y="2205038"/>
            <a:ext cx="79216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888288" y="2852738"/>
            <a:ext cx="7921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13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549275"/>
            <a:ext cx="7993062" cy="5386388"/>
          </a:xfrm>
          <a:solidFill>
            <a:schemeClr val="accent1"/>
          </a:solidFill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endParaRPr lang="fa-IR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6-تکثر گروه های جامعه مدنی (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Civil soceiety </a:t>
            </a:r>
            <a:r>
              <a:rPr lang="fa-IR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) : یعنی گروه های اجتماعی و مردمی که نمایندگی افکار عمومی را بر عهده می گیرند .بر حکومت نظارت می کنند و مانند احزاب ، مطبوعات ، گروه های روشنفکری، رسانه ها ،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 دو شرایط اساسی برای جامعه مدنی :</a:t>
            </a:r>
            <a:endParaRPr lang="en-US" sz="3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1-برخواسته از مردم و متن اجتماع باشد 2- استقلال ( آتونومی ) از حکومت دارند .</a:t>
            </a:r>
            <a:endParaRPr lang="en-US" sz="3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algn="r" eaLnBrk="1" fontAlgn="auto" hangingPunct="1">
              <a:lnSpc>
                <a:spcPct val="170000"/>
              </a:lnSpc>
              <a:buFont typeface="Arial"/>
              <a:buChar char="•"/>
              <a:defRPr/>
            </a:pPr>
            <a:r>
              <a:rPr lang="fa-IR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یعنی صاحبان قدرت نمی توانند جز جامعه مدنی باشند جامعه مدنی تحت هیچ شرایطی نباید به حکومت وابسته شوند که اگر بشوند از جامعه مدنی خارج میگردند . </a:t>
            </a:r>
            <a:endParaRPr lang="fa-IR" altLang="en-US" sz="3800" dirty="0">
              <a:solidFill>
                <a:schemeClr val="tx1">
                  <a:lumMod val="85000"/>
                  <a:lumOff val="15000"/>
                </a:schemeClr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64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549275"/>
            <a:ext cx="7993062" cy="5386388"/>
          </a:xfrm>
          <a:solidFill>
            <a:schemeClr val="accent1"/>
          </a:solidFill>
        </p:spPr>
        <p:txBody>
          <a:bodyPr/>
          <a:lstStyle/>
          <a:p>
            <a:pPr algn="r" eaLnBrk="1" hangingPunct="1">
              <a:lnSpc>
                <a:spcPct val="150000"/>
              </a:lnSpc>
            </a:pPr>
            <a:r>
              <a:rPr lang="fa-IR" altLang="en-US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-7</a:t>
            </a:r>
            <a:r>
              <a:rPr lang="fa-IR" altLang="en-US" sz="320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مقاومت در برابر قدرت : لیبرالیسم ادعا می کند که در برابر قدرت های مطلقه باید نافرمانی پیشه کرد . شعارش این است که بیان عقاید مختلف آزاد است منتها در چهار چوب قانون . در برابر کسانی که تلاش میکنند با خشونت آزادی را از بین ببرند ، باید با خشونت از آزادی دفاع کرد .</a:t>
            </a:r>
            <a:endParaRPr lang="fa-IR" altLang="en-US" sz="320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95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549276"/>
            <a:ext cx="8229600" cy="5605463"/>
          </a:xfrm>
          <a:solidFill>
            <a:schemeClr val="accent1"/>
          </a:solidFill>
        </p:spPr>
        <p:txBody>
          <a:bodyPr rtlCol="0">
            <a:normAutofit fontScale="85000" lnSpcReduction="20000"/>
          </a:bodyPr>
          <a:lstStyle/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3990975" algn="l"/>
              </a:tabLst>
              <a:defRPr/>
            </a:pPr>
            <a:r>
              <a:rPr lang="fa-I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8-تساهل : یکی از اصول مهم لیبرالیسم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Tolerance </a:t>
            </a:r>
            <a:r>
              <a:rPr lang="fa-I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 : بهترین واژه جهت این کلمه مدارا کردن است . مدارا با اندیشه ها و عقاید مختلف دیگران . از قبل از پیدایش لیبرالیسم نیز وجود داشت تساهل یعنی به رسمیت شناختن حق دیگران برای اظهار عقیده مخالف . و علت این امر نیز یک مبنای فلسفی دارد . یعنی اینکه توانایی انسان برای درک و فهم حقایق اندک و محدود است و باید به همه انسانها فرصت داد که در پیدا کردن و کشف حقیقت تلاش کنند و دارای سطوح گوناگون است که از سطوح خرد مانند خانواده ، مدرسه ، ادارات شروع مي شود بعد سطوح مهم تری چون احزاب ، نهاد ها تا به بالاترین سطح تساهل یعنی تساهل بین صاحبان قدرت و جامعه ومردم است </a:t>
            </a:r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641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>
          <a:xfrm>
            <a:off x="4427539" y="1958976"/>
            <a:ext cx="3170237" cy="18510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a-IR" altLang="en-US" sz="3200">
                <a:latin typeface="IranNastaliq" pitchFamily="2" charset="0"/>
                <a:cs typeface="IranNastaliq" pitchFamily="2" charset="0"/>
              </a:rPr>
              <a:t/>
            </a:r>
            <a:br>
              <a:rPr lang="fa-IR" altLang="en-US" sz="3200">
                <a:latin typeface="IranNastaliq" pitchFamily="2" charset="0"/>
                <a:cs typeface="IranNastaliq" pitchFamily="2" charset="0"/>
              </a:rPr>
            </a:br>
            <a:endParaRPr lang="fa-IR" altLang="en-US" sz="3200">
              <a:latin typeface="IranNastaliq" pitchFamily="2" charset="0"/>
              <a:cs typeface="IranNastaliq" pitchFamily="2" charset="0"/>
            </a:endParaRPr>
          </a:p>
        </p:txBody>
      </p:sp>
      <p:sp>
        <p:nvSpPr>
          <p:cNvPr id="1741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232401" y="3860800"/>
            <a:ext cx="1287463" cy="552450"/>
          </a:xfrm>
        </p:spPr>
        <p:txBody>
          <a:bodyPr/>
          <a:lstStyle/>
          <a:p>
            <a:pPr algn="ctr" eaLnBrk="1" hangingPunct="1"/>
            <a:endParaRPr lang="fa-IR" altLang="en-US" sz="2700" b="1">
              <a:solidFill>
                <a:srgbClr val="FF0000"/>
              </a:solidFill>
              <a:latin typeface="Monotype Corsiva" panose="03010101010201010101" pitchFamily="66" charset="0"/>
              <a:ea typeface="Adobe Fangsong Std R"/>
              <a:cs typeface="Adobe Fangsong Std R"/>
            </a:endParaRP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60350"/>
            <a:ext cx="864076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09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063751" y="549275"/>
            <a:ext cx="7993063" cy="53863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endParaRPr lang="fa-IR" altLang="en-US" smtClean="0"/>
          </a:p>
          <a:p>
            <a:pPr eaLnBrk="1" hangingPunct="1"/>
            <a:endParaRPr lang="fa-IR" altLang="en-US" smtClean="0"/>
          </a:p>
          <a:p>
            <a:pPr algn="ctr" eaLnBrk="1" hangingPunct="1"/>
            <a:r>
              <a:rPr lang="fa-IR" altLang="en-US" sz="5400">
                <a:cs typeface="B Lotus" panose="00000400000000000000" pitchFamily="2" charset="-78"/>
              </a:rPr>
              <a:t>پايان بحث ليبراليسم</a:t>
            </a:r>
            <a:endParaRPr lang="en-US" altLang="en-US" sz="540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959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915989"/>
            <a:ext cx="7848600" cy="1303337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fa-IR" altLang="en-US" smtClean="0">
                <a:ln>
                  <a:noFill/>
                </a:ln>
                <a:cs typeface="B Lotus" panose="00000400000000000000" pitchFamily="2" charset="-78"/>
              </a:rPr>
              <a:t>ليبراليسم</a:t>
            </a:r>
            <a:endParaRPr lang="en-US" altLang="en-US" smtClean="0">
              <a:ln>
                <a:noFill/>
              </a:ln>
              <a:cs typeface="B Lotus" panose="00000400000000000000" pitchFamily="2" charset="-7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2490789"/>
            <a:ext cx="7991475" cy="3444875"/>
          </a:xfrm>
          <a:solidFill>
            <a:schemeClr val="accent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در عصر حاضر تنها ایدئولوژی که مدعی پاسخ گویی به نیاز های بشری است و براي خود رقيبي قائل نيست و نگاهی به ساختار اجتماعی جوامع گوناگون دنیا را نشان می دهد.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سیر پیدایش لیبرالیسم چگونه است ؟ تاریخ را از یک منظر به سه دوره تقسیم میکنیم :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0" indent="0">
              <a:buNone/>
              <a:defRPr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6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2063750" y="1773238"/>
            <a:ext cx="8229600" cy="424815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a-IR" altLang="en-US" smtClean="0"/>
          </a:p>
        </p:txBody>
      </p:sp>
      <p:graphicFrame>
        <p:nvGraphicFramePr>
          <p:cNvPr id="20483" name="Object 1"/>
          <p:cNvGraphicFramePr>
            <a:graphicFrameLocks noChangeAspect="1"/>
          </p:cNvGraphicFramePr>
          <p:nvPr/>
        </p:nvGraphicFramePr>
        <p:xfrm>
          <a:off x="2087563" y="1052513"/>
          <a:ext cx="8229600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5507051" imgH="1381625" progId="Word.Document.12">
                  <p:embed/>
                </p:oleObj>
              </mc:Choice>
              <mc:Fallback>
                <p:oleObj name="Document" r:id="rId4" imgW="5507051" imgH="1381625" progId="Word.Document.12">
                  <p:embed/>
                  <p:pic>
                    <p:nvPicPr>
                      <p:cNvPr id="2048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1052513"/>
                        <a:ext cx="8229600" cy="306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12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063750" y="496888"/>
            <a:ext cx="8135938" cy="5884862"/>
          </a:xfrm>
          <a:solidFill>
            <a:schemeClr val="accent1"/>
          </a:solidFill>
        </p:spPr>
        <p:txBody>
          <a:bodyPr/>
          <a:lstStyle/>
          <a:p>
            <a:pPr algn="r" eaLnBrk="1" hangingPunct="1">
              <a:lnSpc>
                <a:spcPct val="200000"/>
              </a:lnSpc>
            </a:pPr>
            <a:r>
              <a:rPr lang="fa-IR" altLang="en-US" sz="320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گرایش و تحولات که منجر به لیبرالیسم شده است ، از قرون وسطی شروع می شود . یعنی دوران حاکمیت کلیسا که هزار سال به طول می انجامید . مردم به کلیسا ایمان داشتند و ایمان به کلیسا مساوی ایمان به مسیح و خداوند بود </a:t>
            </a:r>
            <a:endParaRPr lang="en-US" altLang="en-US" sz="3200">
              <a:ea typeface="Calibri" panose="020F0502020204030204" pitchFamily="34" charset="0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36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ubtitle 3"/>
          <p:cNvSpPr>
            <a:spLocks noGrp="1"/>
          </p:cNvSpPr>
          <p:nvPr>
            <p:ph type="subTitle" idx="1"/>
          </p:nvPr>
        </p:nvSpPr>
        <p:spPr>
          <a:xfrm>
            <a:off x="2782889" y="404814"/>
            <a:ext cx="6408737" cy="6453187"/>
          </a:xfrm>
        </p:spPr>
        <p:txBody>
          <a:bodyPr/>
          <a:lstStyle/>
          <a:p>
            <a:pPr eaLnBrk="1" hangingPunct="1"/>
            <a:r>
              <a:rPr lang="fa-IR" altLang="en-US" sz="3200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در این تاریخ هزار ساله قرون وسطی روحانیون مسیح ، به نام مسیح فرایند خدا را به جامعه ابلاغ می کنند. خیلی از دستورات و مفاهیم آنان اصولا در انجیل جای نداشت . مثلا اعتراف گرفتن از گناهکاران و پاک شدن آنها به حکم کشیش در قبال پرداخت مبالغ مختلف به حکم کلیسا</a:t>
            </a:r>
            <a:endParaRPr lang="en-US" altLang="en-US" sz="3200" dirty="0">
              <a:ea typeface="Calibri" panose="020F0502020204030204" pitchFamily="34" charset="0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89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2135189" y="549276"/>
            <a:ext cx="7921625" cy="5688013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fa-IR" altLang="en-US" smtClean="0"/>
          </a:p>
          <a:p>
            <a:pPr algn="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altLang="en-US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altLang="en-US" sz="320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*لوتر و کالون : دو نفر از روحانیون مسیحی آلمانی بودند که به این سلطه کلیسا اعتراض کردند بویژه لوتر : با خواندن انجیل ( صد بار ) می خواست بفهمد این تعالیم کلیسا در انجیل موجود است یا نه ! ابتدا در خود شک کرد که شاید انجیل را نمی فهمد برای همان صد بار آن را خواند سرانجام دریافت که بسیاری از این تعالیم در انجیل جایی ندارد </a:t>
            </a:r>
            <a:r>
              <a:rPr lang="fa-IR" altLang="en-US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9068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620714"/>
            <a:ext cx="9144000" cy="6237287"/>
          </a:xfrm>
          <a:solidFill>
            <a:schemeClr val="accent1"/>
          </a:solidFill>
        </p:spPr>
        <p:txBody>
          <a:bodyPr/>
          <a:lstStyle/>
          <a:p>
            <a:pPr marL="0" algn="r" rtl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tabLst>
                <a:tab pos="3990975" algn="l"/>
              </a:tabLst>
            </a:pPr>
            <a:r>
              <a:rPr lang="fa-IR" altLang="en-US" sz="3200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این جنبش مذهبی زمینه هایی را جهت ورود به رنسانس فراهم کرد . و خواستگاه اصلی جدایی دین از سیاسیت می باشد . یعنی نفی نمایندگی خدا روی زمین زیرا شاخص را برای این منظور نداریم . البته این جنبش به تنهایی کافی نبود دو جنبش دیگر : اومانیسم (انسان مداری ) و جنبش راسیونالیسم ( عقل گرایی )</a:t>
            </a:r>
            <a:endParaRPr lang="en-US" altLang="en-US" sz="3200" dirty="0"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0" algn="r" rtl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tabLst>
                <a:tab pos="3990975" algn="l"/>
              </a:tabLst>
            </a:pPr>
            <a:r>
              <a:rPr lang="fa-IR" altLang="en-US" sz="3200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در اومانیسم : انسان محوری جایگزین خدا محوری می گردد ( </a:t>
            </a: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Humonism </a:t>
            </a:r>
            <a:r>
              <a:rPr lang="fa-IR" altLang="en-US" sz="3200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)</a:t>
            </a:r>
            <a:endParaRPr lang="en-US" altLang="en-US" sz="3200" dirty="0"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0" algn="r" rtl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tabLst>
                <a:tab pos="3990975" algn="l"/>
              </a:tabLst>
            </a:pPr>
            <a:r>
              <a:rPr lang="fa-IR" altLang="en-US" sz="3200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راسیو نالیسم : یعنی جانشینی عقل به جای وحی ( </a:t>
            </a: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rationalism </a:t>
            </a:r>
            <a:r>
              <a:rPr lang="fa-IR" altLang="en-US" sz="3200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)</a:t>
            </a:r>
            <a:endParaRPr lang="en-US" altLang="en-US" sz="3200" dirty="0"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16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0"/>
            <a:ext cx="8280400" cy="6381750"/>
          </a:xfrm>
          <a:solidFill>
            <a:schemeClr val="accent1"/>
          </a:solidFill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endParaRPr lang="fa-IR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از این به بعد وارد قرن 16 می شویم :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با توجه به این موارد که انسان جای خدا را گرفته و عقل جانشین وحی شده است سوال اساسی که مطرح شد این بود که : چگونه انسان به سعادت و خوشبختی می رسد و معیارهای خوشبختی را نیز خود انسان چگونه تعیین میکند؟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پاسخ : انسان زمانی احساس خوشبختی می کند که آزاد باشد و اين پاسخ با تجربه تلخ قرون وسطی که طعم آزادی را نچشیده بودند مطرح شد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990975" algn="l"/>
              </a:tabLst>
              <a:defRPr/>
            </a:pPr>
            <a:r>
              <a:rPr lang="fa-I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در چگونه جامعه ای؟ : در جامعه ای که انسان در آن آزاد باشد (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Liberty </a:t>
            </a:r>
            <a:r>
              <a:rPr lang="fa-I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) لیبرالیسم یک صفت است که می توان به افراد و دولتها نسبت داد.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fa-IR" altLang="en-US" sz="8000" dirty="0">
              <a:solidFill>
                <a:schemeClr val="tx1">
                  <a:lumMod val="85000"/>
                  <a:lumOff val="15000"/>
                </a:schemeClr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14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1316</Words>
  <Application>Microsoft Office PowerPoint</Application>
  <PresentationFormat>Widescreen</PresentationFormat>
  <Paragraphs>61</Paragraphs>
  <Slides>20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Adobe Fangsong Std R</vt:lpstr>
      <vt:lpstr>Arial</vt:lpstr>
      <vt:lpstr>B Lotus</vt:lpstr>
      <vt:lpstr>B Nazanin</vt:lpstr>
      <vt:lpstr>Calibri</vt:lpstr>
      <vt:lpstr>Century Gothic</vt:lpstr>
      <vt:lpstr>Garamond</vt:lpstr>
      <vt:lpstr>IranNastaliq</vt:lpstr>
      <vt:lpstr>Monotype Corsiva</vt:lpstr>
      <vt:lpstr>Times New Roman</vt:lpstr>
      <vt:lpstr>Organic</vt:lpstr>
      <vt:lpstr>Document</vt:lpstr>
      <vt:lpstr>PowerPoint Presentation</vt:lpstr>
      <vt:lpstr> </vt:lpstr>
      <vt:lpstr>ليبراليسم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اصول و عناصر لیبرالیسم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Surena</dc:creator>
  <cp:lastModifiedBy>Surena</cp:lastModifiedBy>
  <cp:revision>6</cp:revision>
  <dcterms:created xsi:type="dcterms:W3CDTF">2020-04-11T06:30:50Z</dcterms:created>
  <dcterms:modified xsi:type="dcterms:W3CDTF">2020-04-12T10:23:20Z</dcterms:modified>
</cp:coreProperties>
</file>