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2" r:id="rId7"/>
    <p:sldId id="265" r:id="rId8"/>
    <p:sldId id="266" r:id="rId9"/>
    <p:sldId id="261" r:id="rId10"/>
    <p:sldId id="263" r:id="rId11"/>
    <p:sldId id="264" r:id="rId12"/>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FAEB1356-05C3-4C9D-A6DF-28709CF87B84}" type="datetimeFigureOut">
              <a:rPr lang="fa-IR" smtClean="0"/>
              <a:t>10/08/1441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9C6BB44-9756-4CB1-83A1-B35AE6C96BB8}" type="slidenum">
              <a:rPr lang="fa-IR" smtClean="0"/>
              <a:t>‹#›</a:t>
            </a:fld>
            <a:endParaRPr lang="fa-IR"/>
          </a:p>
        </p:txBody>
      </p:sp>
    </p:spTree>
    <p:extLst>
      <p:ext uri="{BB962C8B-B14F-4D97-AF65-F5344CB8AC3E}">
        <p14:creationId xmlns:p14="http://schemas.microsoft.com/office/powerpoint/2010/main" val="59304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FAEB1356-05C3-4C9D-A6DF-28709CF87B84}" type="datetimeFigureOut">
              <a:rPr lang="fa-IR" smtClean="0"/>
              <a:t>10/08/1441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9C6BB44-9756-4CB1-83A1-B35AE6C96BB8}" type="slidenum">
              <a:rPr lang="fa-IR" smtClean="0"/>
              <a:t>‹#›</a:t>
            </a:fld>
            <a:endParaRPr lang="fa-IR"/>
          </a:p>
        </p:txBody>
      </p:sp>
    </p:spTree>
    <p:extLst>
      <p:ext uri="{BB962C8B-B14F-4D97-AF65-F5344CB8AC3E}">
        <p14:creationId xmlns:p14="http://schemas.microsoft.com/office/powerpoint/2010/main" val="4149032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FAEB1356-05C3-4C9D-A6DF-28709CF87B84}" type="datetimeFigureOut">
              <a:rPr lang="fa-IR" smtClean="0"/>
              <a:t>10/08/1441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9C6BB44-9756-4CB1-83A1-B35AE6C96BB8}" type="slidenum">
              <a:rPr lang="fa-IR" smtClean="0"/>
              <a:t>‹#›</a:t>
            </a:fld>
            <a:endParaRPr lang="fa-IR"/>
          </a:p>
        </p:txBody>
      </p:sp>
    </p:spTree>
    <p:extLst>
      <p:ext uri="{BB962C8B-B14F-4D97-AF65-F5344CB8AC3E}">
        <p14:creationId xmlns:p14="http://schemas.microsoft.com/office/powerpoint/2010/main" val="3226679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FAEB1356-05C3-4C9D-A6DF-28709CF87B84}" type="datetimeFigureOut">
              <a:rPr lang="fa-IR" smtClean="0"/>
              <a:t>10/08/1441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9C6BB44-9756-4CB1-83A1-B35AE6C96BB8}" type="slidenum">
              <a:rPr lang="fa-IR" smtClean="0"/>
              <a:t>‹#›</a:t>
            </a:fld>
            <a:endParaRPr lang="fa-IR"/>
          </a:p>
        </p:txBody>
      </p:sp>
    </p:spTree>
    <p:extLst>
      <p:ext uri="{BB962C8B-B14F-4D97-AF65-F5344CB8AC3E}">
        <p14:creationId xmlns:p14="http://schemas.microsoft.com/office/powerpoint/2010/main" val="1343913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EB1356-05C3-4C9D-A6DF-28709CF87B84}" type="datetimeFigureOut">
              <a:rPr lang="fa-IR" smtClean="0"/>
              <a:t>10/08/1441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9C6BB44-9756-4CB1-83A1-B35AE6C96BB8}" type="slidenum">
              <a:rPr lang="fa-IR" smtClean="0"/>
              <a:t>‹#›</a:t>
            </a:fld>
            <a:endParaRPr lang="fa-IR"/>
          </a:p>
        </p:txBody>
      </p:sp>
    </p:spTree>
    <p:extLst>
      <p:ext uri="{BB962C8B-B14F-4D97-AF65-F5344CB8AC3E}">
        <p14:creationId xmlns:p14="http://schemas.microsoft.com/office/powerpoint/2010/main" val="1025672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FAEB1356-05C3-4C9D-A6DF-28709CF87B84}" type="datetimeFigureOut">
              <a:rPr lang="fa-IR" smtClean="0"/>
              <a:t>10/08/1441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9C6BB44-9756-4CB1-83A1-B35AE6C96BB8}" type="slidenum">
              <a:rPr lang="fa-IR" smtClean="0"/>
              <a:t>‹#›</a:t>
            </a:fld>
            <a:endParaRPr lang="fa-IR"/>
          </a:p>
        </p:txBody>
      </p:sp>
    </p:spTree>
    <p:extLst>
      <p:ext uri="{BB962C8B-B14F-4D97-AF65-F5344CB8AC3E}">
        <p14:creationId xmlns:p14="http://schemas.microsoft.com/office/powerpoint/2010/main" val="1956702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FAEB1356-05C3-4C9D-A6DF-28709CF87B84}" type="datetimeFigureOut">
              <a:rPr lang="fa-IR" smtClean="0"/>
              <a:t>10/08/1441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29C6BB44-9756-4CB1-83A1-B35AE6C96BB8}" type="slidenum">
              <a:rPr lang="fa-IR" smtClean="0"/>
              <a:t>‹#›</a:t>
            </a:fld>
            <a:endParaRPr lang="fa-IR"/>
          </a:p>
        </p:txBody>
      </p:sp>
    </p:spTree>
    <p:extLst>
      <p:ext uri="{BB962C8B-B14F-4D97-AF65-F5344CB8AC3E}">
        <p14:creationId xmlns:p14="http://schemas.microsoft.com/office/powerpoint/2010/main" val="454225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FAEB1356-05C3-4C9D-A6DF-28709CF87B84}" type="datetimeFigureOut">
              <a:rPr lang="fa-IR" smtClean="0"/>
              <a:t>10/08/1441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29C6BB44-9756-4CB1-83A1-B35AE6C96BB8}" type="slidenum">
              <a:rPr lang="fa-IR" smtClean="0"/>
              <a:t>‹#›</a:t>
            </a:fld>
            <a:endParaRPr lang="fa-IR"/>
          </a:p>
        </p:txBody>
      </p:sp>
    </p:spTree>
    <p:extLst>
      <p:ext uri="{BB962C8B-B14F-4D97-AF65-F5344CB8AC3E}">
        <p14:creationId xmlns:p14="http://schemas.microsoft.com/office/powerpoint/2010/main" val="813502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EB1356-05C3-4C9D-A6DF-28709CF87B84}" type="datetimeFigureOut">
              <a:rPr lang="fa-IR" smtClean="0"/>
              <a:t>10/08/1441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29C6BB44-9756-4CB1-83A1-B35AE6C96BB8}" type="slidenum">
              <a:rPr lang="fa-IR" smtClean="0"/>
              <a:t>‹#›</a:t>
            </a:fld>
            <a:endParaRPr lang="fa-IR"/>
          </a:p>
        </p:txBody>
      </p:sp>
    </p:spTree>
    <p:extLst>
      <p:ext uri="{BB962C8B-B14F-4D97-AF65-F5344CB8AC3E}">
        <p14:creationId xmlns:p14="http://schemas.microsoft.com/office/powerpoint/2010/main" val="3748535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EB1356-05C3-4C9D-A6DF-28709CF87B84}" type="datetimeFigureOut">
              <a:rPr lang="fa-IR" smtClean="0"/>
              <a:t>10/08/1441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9C6BB44-9756-4CB1-83A1-B35AE6C96BB8}" type="slidenum">
              <a:rPr lang="fa-IR" smtClean="0"/>
              <a:t>‹#›</a:t>
            </a:fld>
            <a:endParaRPr lang="fa-IR"/>
          </a:p>
        </p:txBody>
      </p:sp>
    </p:spTree>
    <p:extLst>
      <p:ext uri="{BB962C8B-B14F-4D97-AF65-F5344CB8AC3E}">
        <p14:creationId xmlns:p14="http://schemas.microsoft.com/office/powerpoint/2010/main" val="2093313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EB1356-05C3-4C9D-A6DF-28709CF87B84}" type="datetimeFigureOut">
              <a:rPr lang="fa-IR" smtClean="0"/>
              <a:t>10/08/1441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9C6BB44-9756-4CB1-83A1-B35AE6C96BB8}" type="slidenum">
              <a:rPr lang="fa-IR" smtClean="0"/>
              <a:t>‹#›</a:t>
            </a:fld>
            <a:endParaRPr lang="fa-IR"/>
          </a:p>
        </p:txBody>
      </p:sp>
    </p:spTree>
    <p:extLst>
      <p:ext uri="{BB962C8B-B14F-4D97-AF65-F5344CB8AC3E}">
        <p14:creationId xmlns:p14="http://schemas.microsoft.com/office/powerpoint/2010/main" val="3653958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AEB1356-05C3-4C9D-A6DF-28709CF87B84}" type="datetimeFigureOut">
              <a:rPr lang="fa-IR" smtClean="0"/>
              <a:t>10/08/1441</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9C6BB44-9756-4CB1-83A1-B35AE6C96BB8}" type="slidenum">
              <a:rPr lang="fa-IR" smtClean="0"/>
              <a:t>‹#›</a:t>
            </a:fld>
            <a:endParaRPr lang="fa-IR"/>
          </a:p>
        </p:txBody>
      </p:sp>
    </p:spTree>
    <p:extLst>
      <p:ext uri="{BB962C8B-B14F-4D97-AF65-F5344CB8AC3E}">
        <p14:creationId xmlns:p14="http://schemas.microsoft.com/office/powerpoint/2010/main" val="2766374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2634" y="1505039"/>
            <a:ext cx="9144000" cy="2387600"/>
          </a:xfrm>
        </p:spPr>
        <p:txBody>
          <a:bodyPr>
            <a:normAutofit fontScale="90000"/>
          </a:bodyPr>
          <a:lstStyle/>
          <a:p>
            <a:pPr>
              <a:lnSpc>
                <a:spcPct val="150000"/>
              </a:lnSpc>
            </a:pPr>
            <a:r>
              <a:rPr lang="fa-IR" sz="3600" dirty="0" smtClean="0"/>
              <a:t>باسمه تعالی </a:t>
            </a:r>
            <a:br>
              <a:rPr lang="fa-IR" sz="3600" dirty="0" smtClean="0"/>
            </a:br>
            <a:r>
              <a:rPr lang="fa-IR" sz="3600" dirty="0" smtClean="0"/>
              <a:t>دانشگاه فرهنگیان استان گیلان </a:t>
            </a:r>
            <a:br>
              <a:rPr lang="fa-IR" sz="3600" dirty="0" smtClean="0"/>
            </a:br>
            <a:r>
              <a:rPr lang="fa-IR" sz="3600" dirty="0" smtClean="0"/>
              <a:t>پردیس بنت الهدی صدر</a:t>
            </a:r>
            <a:br>
              <a:rPr lang="fa-IR" sz="3600" dirty="0" smtClean="0"/>
            </a:br>
            <a:r>
              <a:rPr lang="fa-IR" sz="3600" dirty="0" smtClean="0"/>
              <a:t>جلسه سوم درس تحلیل مواد آموزشی</a:t>
            </a:r>
            <a:br>
              <a:rPr lang="fa-IR" sz="3600" dirty="0" smtClean="0"/>
            </a:br>
            <a:r>
              <a:rPr lang="fa-IR" sz="3600" dirty="0" smtClean="0"/>
              <a:t>استاد: خانم یعقوبیان</a:t>
            </a:r>
            <a:endParaRPr lang="fa-IR" sz="3600" dirty="0"/>
          </a:p>
        </p:txBody>
      </p:sp>
    </p:spTree>
    <p:extLst>
      <p:ext uri="{BB962C8B-B14F-4D97-AF65-F5344CB8AC3E}">
        <p14:creationId xmlns:p14="http://schemas.microsoft.com/office/powerpoint/2010/main" val="15615344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fa-IR" sz="3200" dirty="0"/>
          </a:p>
        </p:txBody>
      </p:sp>
      <p:sp>
        <p:nvSpPr>
          <p:cNvPr id="3" name="Content Placeholder 2"/>
          <p:cNvSpPr>
            <a:spLocks noGrp="1"/>
          </p:cNvSpPr>
          <p:nvPr>
            <p:ph idx="1"/>
          </p:nvPr>
        </p:nvSpPr>
        <p:spPr/>
        <p:txBody>
          <a:bodyPr/>
          <a:lstStyle/>
          <a:p>
            <a:pPr marL="0" indent="0">
              <a:buNone/>
            </a:pPr>
            <a:endParaRPr lang="fa-IR" dirty="0"/>
          </a:p>
        </p:txBody>
      </p:sp>
    </p:spTree>
    <p:extLst>
      <p:ext uri="{BB962C8B-B14F-4D97-AF65-F5344CB8AC3E}">
        <p14:creationId xmlns:p14="http://schemas.microsoft.com/office/powerpoint/2010/main" val="1135257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fa-IR" sz="3600" dirty="0"/>
          </a:p>
        </p:txBody>
      </p:sp>
      <p:sp>
        <p:nvSpPr>
          <p:cNvPr id="3" name="Content Placeholder 2"/>
          <p:cNvSpPr>
            <a:spLocks noGrp="1"/>
          </p:cNvSpPr>
          <p:nvPr>
            <p:ph idx="1"/>
          </p:nvPr>
        </p:nvSpPr>
        <p:spPr/>
        <p:txBody>
          <a:bodyPr/>
          <a:lstStyle/>
          <a:p>
            <a:pPr marL="0" indent="0">
              <a:buNone/>
            </a:pPr>
            <a:endParaRPr lang="fa-IR" dirty="0"/>
          </a:p>
        </p:txBody>
      </p:sp>
    </p:spTree>
    <p:extLst>
      <p:ext uri="{BB962C8B-B14F-4D97-AF65-F5344CB8AC3E}">
        <p14:creationId xmlns:p14="http://schemas.microsoft.com/office/powerpoint/2010/main" val="4021865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600" dirty="0" smtClean="0"/>
              <a:t>اهداف برنامه درسی</a:t>
            </a:r>
            <a:endParaRPr lang="fa-IR" sz="3600" dirty="0"/>
          </a:p>
        </p:txBody>
      </p:sp>
      <p:sp>
        <p:nvSpPr>
          <p:cNvPr id="3" name="Content Placeholder 2"/>
          <p:cNvSpPr>
            <a:spLocks noGrp="1"/>
          </p:cNvSpPr>
          <p:nvPr>
            <p:ph idx="1"/>
          </p:nvPr>
        </p:nvSpPr>
        <p:spPr/>
        <p:txBody>
          <a:bodyPr/>
          <a:lstStyle/>
          <a:p>
            <a:pPr marL="0" indent="0" algn="just">
              <a:lnSpc>
                <a:spcPct val="150000"/>
              </a:lnSpc>
              <a:buNone/>
            </a:pPr>
            <a:r>
              <a:rPr lang="fa-IR" dirty="0" smtClean="0"/>
              <a:t>اهداف برنامه درسی، مهمترین عنصرِ برنامه محسوب می شوند زیرا سمت و سوی حرکت برنامه ریز را مشخص می کنند و بر مبنای اهداف، عناصر دیگر برنامه ( محتوا، روش و ارزشیابی ) تعیین می شوند. اهداف می توانند جنبه ی واقع گرایانه داشته باشند و یا آرمانی و بدون توجه به امکانات و شرایط موجود و بر مبنای ایده آل های ذهنی تدوین شوند. برنامه ای می تواند موفق باشد که هدف یابی آن با دقت انجام شده باشد. فرآیندی که از طریق آن اهداف برنامه درسی مشخص می شوند </a:t>
            </a:r>
            <a:r>
              <a:rPr lang="fa-IR" u="sng" dirty="0" smtClean="0"/>
              <a:t>نیازسنجی</a:t>
            </a:r>
            <a:r>
              <a:rPr lang="fa-IR" dirty="0" smtClean="0"/>
              <a:t> نامیده می شود.</a:t>
            </a:r>
            <a:endParaRPr lang="fa-IR" dirty="0"/>
          </a:p>
        </p:txBody>
      </p:sp>
    </p:spTree>
    <p:extLst>
      <p:ext uri="{BB962C8B-B14F-4D97-AF65-F5344CB8AC3E}">
        <p14:creationId xmlns:p14="http://schemas.microsoft.com/office/powerpoint/2010/main" val="3696534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600" dirty="0" smtClean="0"/>
              <a:t>مفهوم نیازسنجی </a:t>
            </a:r>
            <a:endParaRPr lang="fa-IR" sz="3600" dirty="0"/>
          </a:p>
        </p:txBody>
      </p:sp>
      <p:sp>
        <p:nvSpPr>
          <p:cNvPr id="3" name="Content Placeholder 2"/>
          <p:cNvSpPr>
            <a:spLocks noGrp="1"/>
          </p:cNvSpPr>
          <p:nvPr>
            <p:ph idx="1"/>
          </p:nvPr>
        </p:nvSpPr>
        <p:spPr/>
        <p:txBody>
          <a:bodyPr>
            <a:normAutofit fontScale="92500" lnSpcReduction="20000"/>
          </a:bodyPr>
          <a:lstStyle/>
          <a:p>
            <a:pPr marL="0" indent="0" algn="just">
              <a:lnSpc>
                <a:spcPct val="150000"/>
              </a:lnSpc>
              <a:buNone/>
            </a:pPr>
            <a:r>
              <a:rPr lang="fa-IR" dirty="0" smtClean="0"/>
              <a:t>نیازسنجی فرآیندی است که از طریق آن اطلاعات جمع آوری و تحلیل می شوند تا بر اساس آن نیازهای افراد، گروه ها و .... و اولویت آنها تعیین شود. </a:t>
            </a:r>
          </a:p>
          <a:p>
            <a:pPr marL="0" indent="0" algn="just">
              <a:lnSpc>
                <a:spcPct val="150000"/>
              </a:lnSpc>
              <a:buNone/>
            </a:pPr>
            <a:r>
              <a:rPr lang="fa-IR" dirty="0" smtClean="0"/>
              <a:t>برای تعیین نیازها، جمع آوری دو نوع اطلاعات ضروری است. اول اطلاعات از وضعیت موجود و اطلاعات از وضعیت مطلوب. حدفاصل میان این دو نوع اطلاعات تعیین کننده ی </a:t>
            </a:r>
            <a:r>
              <a:rPr lang="fa-IR" u="sng" dirty="0" smtClean="0"/>
              <a:t>نیازها</a:t>
            </a:r>
            <a:r>
              <a:rPr lang="fa-IR" dirty="0" smtClean="0"/>
              <a:t> هستند. در تهیه برنامه درسی، توجه به نیازهای سه گروه مورد توجه برنامه ریزان قرار می گیرد:</a:t>
            </a:r>
            <a:r>
              <a:rPr lang="fa-IR" u="sng" dirty="0" smtClean="0"/>
              <a:t>فراگیران</a:t>
            </a:r>
            <a:r>
              <a:rPr lang="fa-IR" dirty="0" smtClean="0"/>
              <a:t>، </a:t>
            </a:r>
            <a:r>
              <a:rPr lang="fa-IR" u="sng" dirty="0" smtClean="0"/>
              <a:t>جامعه</a:t>
            </a:r>
            <a:r>
              <a:rPr lang="fa-IR" dirty="0" smtClean="0"/>
              <a:t> و </a:t>
            </a:r>
            <a:r>
              <a:rPr lang="fa-IR" u="sng" dirty="0" smtClean="0"/>
              <a:t>ساختار رشته های درسی</a:t>
            </a:r>
            <a:r>
              <a:rPr lang="fa-IR" dirty="0" smtClean="0"/>
              <a:t>. پس از تعیین این نیازها آنها را از صافی های فلسفه حاکم بر جامعه و روانشناسی تربیتی عبور می دهند. خروجی این فیلترها اهداف کلی تعلیم و تربیت را تعیین می نماید.  </a:t>
            </a:r>
            <a:endParaRPr lang="fa-IR" dirty="0"/>
          </a:p>
        </p:txBody>
      </p:sp>
    </p:spTree>
    <p:extLst>
      <p:ext uri="{BB962C8B-B14F-4D97-AF65-F5344CB8AC3E}">
        <p14:creationId xmlns:p14="http://schemas.microsoft.com/office/powerpoint/2010/main" val="4024229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600" dirty="0" smtClean="0"/>
              <a:t>ملاک های انتخاب محتوای برنامه درسی</a:t>
            </a:r>
            <a:endParaRPr lang="fa-IR" sz="3600" dirty="0"/>
          </a:p>
        </p:txBody>
      </p:sp>
      <p:sp>
        <p:nvSpPr>
          <p:cNvPr id="3" name="Content Placeholder 2"/>
          <p:cNvSpPr>
            <a:spLocks noGrp="1"/>
          </p:cNvSpPr>
          <p:nvPr>
            <p:ph idx="1"/>
          </p:nvPr>
        </p:nvSpPr>
        <p:spPr/>
        <p:txBody>
          <a:bodyPr>
            <a:normAutofit fontScale="70000" lnSpcReduction="20000"/>
          </a:bodyPr>
          <a:lstStyle/>
          <a:p>
            <a:pPr marL="0" indent="0" algn="just">
              <a:lnSpc>
                <a:spcPct val="150000"/>
              </a:lnSpc>
              <a:buNone/>
            </a:pPr>
            <a:r>
              <a:rPr lang="fa-IR" dirty="0" smtClean="0"/>
              <a:t>همانطور که پیش تر هم بیان شد محتوا مجموعه ای از مفاهیم، مهارت ها و گرایش هایی است که برنامه ریزان آن را انتخاب و سازماندهی می کنند و تعامل یاددهی یادگیری معلم و دانش آموز آن را تولید می کند.معیارهای انتخاب  محتوا می تواند بر اساس یکی از عوامل زیر باشد:</a:t>
            </a:r>
          </a:p>
          <a:p>
            <a:pPr marL="0" indent="0">
              <a:lnSpc>
                <a:spcPct val="170000"/>
              </a:lnSpc>
              <a:buNone/>
            </a:pPr>
            <a:r>
              <a:rPr lang="fa-IR" dirty="0" smtClean="0">
                <a:solidFill>
                  <a:srgbClr val="0070C0"/>
                </a:solidFill>
              </a:rPr>
              <a:t>1</a:t>
            </a:r>
            <a:r>
              <a:rPr lang="fa-IR" b="1" dirty="0" smtClean="0">
                <a:solidFill>
                  <a:srgbClr val="0070C0"/>
                </a:solidFill>
              </a:rPr>
              <a:t>- تناسب با عوامل و ارزش های اجتماعی</a:t>
            </a:r>
          </a:p>
          <a:p>
            <a:pPr marL="0" indent="0">
              <a:lnSpc>
                <a:spcPct val="170000"/>
              </a:lnSpc>
              <a:buNone/>
            </a:pPr>
            <a:r>
              <a:rPr lang="fa-IR" dirty="0" smtClean="0"/>
              <a:t>1-1- تناسب محتوا با فرهنگ، ایده آل و آرزوهای اجتماعی</a:t>
            </a:r>
          </a:p>
          <a:p>
            <a:pPr marL="0" indent="0" algn="just">
              <a:lnSpc>
                <a:spcPct val="160000"/>
              </a:lnSpc>
              <a:buNone/>
            </a:pPr>
            <a:r>
              <a:rPr lang="fa-IR" dirty="0" smtClean="0"/>
              <a:t>2-1- تناسب با پیشرفت های علمی </a:t>
            </a:r>
            <a:r>
              <a:rPr lang="fa-IR" dirty="0"/>
              <a:t>و </a:t>
            </a:r>
            <a:r>
              <a:rPr lang="fa-IR" dirty="0" smtClean="0"/>
              <a:t>تکنولوژیکی</a:t>
            </a:r>
          </a:p>
          <a:p>
            <a:pPr marL="0" indent="0" algn="just">
              <a:lnSpc>
                <a:spcPct val="160000"/>
              </a:lnSpc>
              <a:buNone/>
            </a:pPr>
            <a:r>
              <a:rPr lang="fa-IR" dirty="0"/>
              <a:t>3</a:t>
            </a:r>
            <a:r>
              <a:rPr lang="fa-IR" dirty="0" smtClean="0"/>
              <a:t>-1- </a:t>
            </a:r>
            <a:r>
              <a:rPr lang="fa-IR" dirty="0"/>
              <a:t>تناسب با مسائل و نیازهای جامعه ملی و محلی</a:t>
            </a:r>
          </a:p>
          <a:p>
            <a:pPr marL="0" indent="0" algn="just">
              <a:lnSpc>
                <a:spcPct val="160000"/>
              </a:lnSpc>
              <a:buNone/>
            </a:pPr>
            <a:r>
              <a:rPr lang="fa-IR" dirty="0"/>
              <a:t>4-1- تناسب با مسائل و ارتباطات جهانی</a:t>
            </a:r>
          </a:p>
          <a:p>
            <a:pPr marL="0" indent="0">
              <a:lnSpc>
                <a:spcPct val="170000"/>
              </a:lnSpc>
              <a:buNone/>
            </a:pPr>
            <a:endParaRPr lang="fa-IR" dirty="0" smtClean="0"/>
          </a:p>
          <a:p>
            <a:pPr marL="0" indent="0">
              <a:lnSpc>
                <a:spcPct val="170000"/>
              </a:lnSpc>
              <a:buNone/>
            </a:pPr>
            <a:endParaRPr lang="fa-IR" dirty="0"/>
          </a:p>
        </p:txBody>
      </p:sp>
    </p:spTree>
    <p:extLst>
      <p:ext uri="{BB962C8B-B14F-4D97-AF65-F5344CB8AC3E}">
        <p14:creationId xmlns:p14="http://schemas.microsoft.com/office/powerpoint/2010/main" val="3454976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600" dirty="0" smtClean="0"/>
              <a:t>ادامه ملاک </a:t>
            </a:r>
            <a:r>
              <a:rPr lang="fa-IR" sz="3600" dirty="0"/>
              <a:t>های انتخاب محتوای برنامه درسی</a:t>
            </a:r>
          </a:p>
        </p:txBody>
      </p:sp>
      <p:sp>
        <p:nvSpPr>
          <p:cNvPr id="3" name="Content Placeholder 2"/>
          <p:cNvSpPr>
            <a:spLocks noGrp="1"/>
          </p:cNvSpPr>
          <p:nvPr>
            <p:ph idx="1"/>
          </p:nvPr>
        </p:nvSpPr>
        <p:spPr/>
        <p:txBody>
          <a:bodyPr>
            <a:normAutofit fontScale="62500" lnSpcReduction="20000"/>
          </a:bodyPr>
          <a:lstStyle/>
          <a:p>
            <a:pPr marL="0" indent="0" algn="just">
              <a:lnSpc>
                <a:spcPct val="170000"/>
              </a:lnSpc>
              <a:buNone/>
            </a:pPr>
            <a:r>
              <a:rPr lang="fa-IR" dirty="0" smtClean="0">
                <a:solidFill>
                  <a:srgbClr val="0070C0"/>
                </a:solidFill>
              </a:rPr>
              <a:t>2- </a:t>
            </a:r>
            <a:r>
              <a:rPr lang="fa-IR" b="1" dirty="0" smtClean="0">
                <a:solidFill>
                  <a:srgbClr val="0070C0"/>
                </a:solidFill>
              </a:rPr>
              <a:t>تناسب با ویژگی ها و نیازهای یادگیرندگان</a:t>
            </a:r>
          </a:p>
          <a:p>
            <a:pPr marL="0" indent="0" algn="just">
              <a:lnSpc>
                <a:spcPct val="170000"/>
              </a:lnSpc>
              <a:buNone/>
            </a:pPr>
            <a:r>
              <a:rPr lang="fa-IR" dirty="0" smtClean="0"/>
              <a:t>1-2- تناسب محتوا با توانایی ها و استعدادهای یادگیری دانش آموزان</a:t>
            </a:r>
          </a:p>
          <a:p>
            <a:pPr marL="0" indent="0" algn="just">
              <a:lnSpc>
                <a:spcPct val="170000"/>
              </a:lnSpc>
              <a:buNone/>
            </a:pPr>
            <a:r>
              <a:rPr lang="fa-IR" dirty="0" smtClean="0"/>
              <a:t>2-2- تناسب محتوا با نیازها و رغبت های دانش آموزا</a:t>
            </a:r>
          </a:p>
          <a:p>
            <a:pPr marL="0" indent="0" algn="just">
              <a:lnSpc>
                <a:spcPct val="170000"/>
              </a:lnSpc>
              <a:buNone/>
            </a:pPr>
            <a:r>
              <a:rPr lang="fa-IR" dirty="0" smtClean="0"/>
              <a:t>3-2- تناسب محتوا با زندگی واقعی دانش آموزان</a:t>
            </a:r>
          </a:p>
          <a:p>
            <a:pPr marL="0" indent="0" algn="just">
              <a:lnSpc>
                <a:spcPct val="170000"/>
              </a:lnSpc>
              <a:buNone/>
            </a:pPr>
            <a:r>
              <a:rPr lang="fa-IR" dirty="0" smtClean="0"/>
              <a:t>4-2- تناسب محتوا باید زمینه ساز تجربیات و یادگیری بعدی دانش آموزان باشد.</a:t>
            </a:r>
            <a:r>
              <a:rPr lang="fa-IR" b="1" dirty="0"/>
              <a:t> </a:t>
            </a:r>
            <a:endParaRPr lang="fa-IR" b="1" dirty="0" smtClean="0"/>
          </a:p>
          <a:p>
            <a:pPr marL="0" indent="0" algn="just">
              <a:lnSpc>
                <a:spcPct val="170000"/>
              </a:lnSpc>
              <a:buNone/>
            </a:pPr>
            <a:r>
              <a:rPr lang="fa-IR" b="1" dirty="0" smtClean="0">
                <a:solidFill>
                  <a:srgbClr val="0070C0"/>
                </a:solidFill>
              </a:rPr>
              <a:t>3- </a:t>
            </a:r>
            <a:r>
              <a:rPr lang="fa-IR" b="1" dirty="0">
                <a:solidFill>
                  <a:srgbClr val="0070C0"/>
                </a:solidFill>
              </a:rPr>
              <a:t>تناسب با قانون مندی های برنامه درسی</a:t>
            </a:r>
          </a:p>
          <a:p>
            <a:pPr marL="0" indent="0" algn="just">
              <a:lnSpc>
                <a:spcPct val="170000"/>
              </a:lnSpc>
              <a:buNone/>
            </a:pPr>
            <a:r>
              <a:rPr lang="fa-IR" dirty="0"/>
              <a:t>1-3- تعادل محتوا</a:t>
            </a:r>
          </a:p>
          <a:p>
            <a:pPr marL="0" indent="0" algn="just">
              <a:lnSpc>
                <a:spcPct val="170000"/>
              </a:lnSpc>
              <a:buNone/>
            </a:pPr>
            <a:r>
              <a:rPr lang="fa-IR" dirty="0"/>
              <a:t>2-3- انسجام محتوا</a:t>
            </a:r>
          </a:p>
          <a:p>
            <a:pPr marL="0" indent="0" algn="just">
              <a:lnSpc>
                <a:spcPct val="160000"/>
              </a:lnSpc>
              <a:buNone/>
            </a:pPr>
            <a:endParaRPr lang="fa-IR" dirty="0" smtClean="0"/>
          </a:p>
          <a:p>
            <a:pPr algn="just">
              <a:lnSpc>
                <a:spcPct val="150000"/>
              </a:lnSpc>
              <a:buFontTx/>
              <a:buChar char="-"/>
            </a:pPr>
            <a:endParaRPr lang="fa-IR" dirty="0" smtClean="0"/>
          </a:p>
          <a:p>
            <a:pPr algn="just">
              <a:lnSpc>
                <a:spcPct val="150000"/>
              </a:lnSpc>
              <a:buFontTx/>
              <a:buChar char="-"/>
            </a:pPr>
            <a:endParaRPr lang="fa-IR" dirty="0" smtClean="0"/>
          </a:p>
        </p:txBody>
      </p:sp>
    </p:spTree>
    <p:extLst>
      <p:ext uri="{BB962C8B-B14F-4D97-AF65-F5344CB8AC3E}">
        <p14:creationId xmlns:p14="http://schemas.microsoft.com/office/powerpoint/2010/main" val="990020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600" dirty="0" smtClean="0"/>
              <a:t>الگوهای سازماندهی محتوای برنامه درسی</a:t>
            </a:r>
            <a:endParaRPr lang="fa-IR" sz="3600" dirty="0"/>
          </a:p>
        </p:txBody>
      </p:sp>
      <p:sp>
        <p:nvSpPr>
          <p:cNvPr id="3" name="Content Placeholder 2"/>
          <p:cNvSpPr>
            <a:spLocks noGrp="1"/>
          </p:cNvSpPr>
          <p:nvPr>
            <p:ph idx="1"/>
          </p:nvPr>
        </p:nvSpPr>
        <p:spPr/>
        <p:txBody>
          <a:bodyPr>
            <a:normAutofit fontScale="55000" lnSpcReduction="20000"/>
          </a:bodyPr>
          <a:lstStyle/>
          <a:p>
            <a:pPr marL="0" indent="0" algn="just">
              <a:lnSpc>
                <a:spcPct val="160000"/>
              </a:lnSpc>
              <a:buNone/>
            </a:pPr>
            <a:r>
              <a:rPr lang="fa-IR" sz="3200" dirty="0"/>
              <a:t>منظور از سازمان دهی، راه ها و اصولی است که چگونگی پشت سرهم قرار گرفتن اجزای محتوای آموزشی را تعیین می کند. </a:t>
            </a:r>
            <a:r>
              <a:rPr lang="fa-IR" sz="3200" dirty="0" smtClean="0"/>
              <a:t>برای </a:t>
            </a:r>
            <a:r>
              <a:rPr lang="fa-IR" sz="3200" dirty="0"/>
              <a:t>سازماندهی محتوای برنامه های درسی، الگوهای متعددی پیشنهاد شده است. </a:t>
            </a:r>
            <a:r>
              <a:rPr lang="fa-IR" sz="3200" dirty="0" smtClean="0"/>
              <a:t>مایرز </a:t>
            </a:r>
            <a:r>
              <a:rPr lang="fa-IR" sz="3200" dirty="0"/>
              <a:t>و مایرز، در بحث از الگوهای سازماندهی محتوا از یک پیوستار استفاده نموده اند که در یک سر آن رویکرد موضوع- محور و در سوی دیگر آن ، رویکرد دانش آموز- محور قرار دارد</a:t>
            </a:r>
            <a:r>
              <a:rPr lang="fa-IR" sz="3200" dirty="0" smtClean="0"/>
              <a:t>.</a:t>
            </a:r>
          </a:p>
          <a:p>
            <a:pPr marL="0" indent="0" algn="just">
              <a:lnSpc>
                <a:spcPct val="160000"/>
              </a:lnSpc>
              <a:buNone/>
            </a:pPr>
            <a:r>
              <a:rPr lang="fa-IR" sz="3600" b="1" dirty="0" smtClean="0">
                <a:solidFill>
                  <a:srgbClr val="0070C0"/>
                </a:solidFill>
              </a:rPr>
              <a:t>1- برنامه های درسی موضوع – محور</a:t>
            </a:r>
          </a:p>
          <a:p>
            <a:pPr marL="0" indent="0" algn="just">
              <a:lnSpc>
                <a:spcPct val="160000"/>
              </a:lnSpc>
              <a:buNone/>
            </a:pPr>
            <a:r>
              <a:rPr lang="fa-IR" sz="3600" dirty="0" smtClean="0"/>
              <a:t>1-1- برنامه های درسی مجزا</a:t>
            </a:r>
          </a:p>
          <a:p>
            <a:pPr marL="0" indent="0" algn="just">
              <a:lnSpc>
                <a:spcPct val="160000"/>
              </a:lnSpc>
              <a:buNone/>
            </a:pPr>
            <a:r>
              <a:rPr lang="fa-IR" sz="3200" dirty="0" smtClean="0"/>
              <a:t>قدیمی ترین الگوی سازماندهی است با دو هدف: </a:t>
            </a:r>
          </a:p>
          <a:p>
            <a:pPr marL="0" indent="0" algn="just">
              <a:lnSpc>
                <a:spcPct val="160000"/>
              </a:lnSpc>
              <a:buNone/>
            </a:pPr>
            <a:r>
              <a:rPr lang="fa-IR" sz="3200" dirty="0" smtClean="0"/>
              <a:t>الف) اکتساب دانش و ایده هایی که در موضوع درسی مورد تدریس وجود دارد.</a:t>
            </a:r>
          </a:p>
          <a:p>
            <a:pPr marL="0" indent="0" algn="just">
              <a:lnSpc>
                <a:spcPct val="160000"/>
              </a:lnSpc>
              <a:buNone/>
            </a:pPr>
            <a:r>
              <a:rPr lang="fa-IR" sz="3200" dirty="0" smtClean="0"/>
              <a:t>ب) توسعه و پرورش انضباط ذهنی از طریق مطالعه آن موضوعات درسی.</a:t>
            </a:r>
            <a:endParaRPr lang="fa-IR" sz="3200" dirty="0"/>
          </a:p>
          <a:p>
            <a:pPr marL="0" indent="0">
              <a:buNone/>
            </a:pPr>
            <a:endParaRPr lang="fa-IR" dirty="0"/>
          </a:p>
        </p:txBody>
      </p:sp>
    </p:spTree>
    <p:extLst>
      <p:ext uri="{BB962C8B-B14F-4D97-AF65-F5344CB8AC3E}">
        <p14:creationId xmlns:p14="http://schemas.microsoft.com/office/powerpoint/2010/main" val="1779820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600" dirty="0" smtClean="0"/>
              <a:t>ادامه الگوهای </a:t>
            </a:r>
            <a:r>
              <a:rPr lang="fa-IR" sz="3600" dirty="0"/>
              <a:t>سازماندهی محتوای برنامه درسی</a:t>
            </a:r>
          </a:p>
        </p:txBody>
      </p:sp>
      <p:sp>
        <p:nvSpPr>
          <p:cNvPr id="3" name="Content Placeholder 2"/>
          <p:cNvSpPr>
            <a:spLocks noGrp="1"/>
          </p:cNvSpPr>
          <p:nvPr>
            <p:ph idx="1"/>
          </p:nvPr>
        </p:nvSpPr>
        <p:spPr/>
        <p:txBody>
          <a:bodyPr>
            <a:normAutofit fontScale="77500" lnSpcReduction="20000"/>
          </a:bodyPr>
          <a:lstStyle/>
          <a:p>
            <a:pPr marL="0" indent="0" algn="just">
              <a:lnSpc>
                <a:spcPct val="150000"/>
              </a:lnSpc>
              <a:buNone/>
            </a:pPr>
            <a:r>
              <a:rPr lang="fa-IR" sz="3100" dirty="0" smtClean="0"/>
              <a:t>2-1- برنامه های درسی مبتنی بر موضوعات وسیع</a:t>
            </a:r>
          </a:p>
          <a:p>
            <a:pPr marL="0" indent="0" algn="just">
              <a:lnSpc>
                <a:spcPct val="150000"/>
              </a:lnSpc>
              <a:buNone/>
            </a:pPr>
            <a:r>
              <a:rPr lang="fa-IR" dirty="0" smtClean="0"/>
              <a:t>هرچند در این الگو هم مانند الگوی موضوعات مجزا، هدف کسب دانش توسط دانش آموزان و پرورش ذهنی آنهاست اما محتوا به طور کلی تر ا موضوعات مجزا، سازمان داده می شود. فلسفه اساسی این الگو ایجاد همبستگی و ارتباط بیشتر بین مطالبی است که دانش آموزان مطالعه می کنند. </a:t>
            </a:r>
          </a:p>
          <a:p>
            <a:pPr marL="0" indent="0" algn="just">
              <a:lnSpc>
                <a:spcPct val="150000"/>
              </a:lnSpc>
              <a:buNone/>
            </a:pPr>
            <a:r>
              <a:rPr lang="fa-IR" sz="3100" dirty="0" smtClean="0"/>
              <a:t>3-1- برنامه درسی مارپیچی. </a:t>
            </a:r>
            <a:r>
              <a:rPr lang="fa-IR" dirty="0" smtClean="0"/>
              <a:t>با دو تفاوت نسبت به دو الگوی قبلی ( الگوی موضوعات مجزا و الگوی مبتنی بر موضوعات وسیع ) که عبارتند از:</a:t>
            </a:r>
          </a:p>
          <a:p>
            <a:pPr marL="0" indent="0" algn="just">
              <a:lnSpc>
                <a:spcPct val="150000"/>
              </a:lnSpc>
              <a:buNone/>
            </a:pPr>
            <a:r>
              <a:rPr lang="fa-IR" dirty="0" smtClean="0"/>
              <a:t>الف) در این الگو تاکید بیشتری بر ساختار دانش می شود ( یعنی کلیه مفاهیم، حقایق و تعمیمات).</a:t>
            </a:r>
          </a:p>
          <a:p>
            <a:pPr marL="0" indent="0" algn="just">
              <a:lnSpc>
                <a:spcPct val="150000"/>
              </a:lnSpc>
              <a:buNone/>
            </a:pPr>
            <a:r>
              <a:rPr lang="fa-IR" dirty="0" smtClean="0"/>
              <a:t>ب) محتوا باید به نوعی سازماندهی شود که از لحاظ توالی، با مراحل رشد فکری دانش آموزان متناسب باشد.</a:t>
            </a:r>
            <a:endParaRPr lang="fa-IR" dirty="0"/>
          </a:p>
        </p:txBody>
      </p:sp>
    </p:spTree>
    <p:extLst>
      <p:ext uri="{BB962C8B-B14F-4D97-AF65-F5344CB8AC3E}">
        <p14:creationId xmlns:p14="http://schemas.microsoft.com/office/powerpoint/2010/main" val="3088910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600" dirty="0"/>
              <a:t>ادامه الگوهای سازماندهی محتوای برنامه درسی</a:t>
            </a:r>
          </a:p>
        </p:txBody>
      </p:sp>
      <p:sp>
        <p:nvSpPr>
          <p:cNvPr id="3" name="Content Placeholder 2"/>
          <p:cNvSpPr>
            <a:spLocks noGrp="1"/>
          </p:cNvSpPr>
          <p:nvPr>
            <p:ph idx="1"/>
          </p:nvPr>
        </p:nvSpPr>
        <p:spPr/>
        <p:txBody>
          <a:bodyPr>
            <a:normAutofit fontScale="92500" lnSpcReduction="20000"/>
          </a:bodyPr>
          <a:lstStyle/>
          <a:p>
            <a:pPr marL="0" indent="0">
              <a:buNone/>
            </a:pPr>
            <a:r>
              <a:rPr lang="fa-IR" b="1" dirty="0" smtClean="0">
                <a:solidFill>
                  <a:srgbClr val="0070C0"/>
                </a:solidFill>
              </a:rPr>
              <a:t>2- برنامه های درسی دانش آموز – محور</a:t>
            </a:r>
          </a:p>
          <a:p>
            <a:pPr marL="0" indent="0" algn="just">
              <a:lnSpc>
                <a:spcPct val="150000"/>
              </a:lnSpc>
              <a:buNone/>
            </a:pPr>
            <a:r>
              <a:rPr lang="fa-IR" dirty="0" smtClean="0"/>
              <a:t>این برنامه ها بر نیازها، علایق و فعالیت های دانش آموزان، تاکید دارند. این الگوها بیشتر به رشد جنبه های عاطفی توجه دارند. الگوهای دانش آموز – محور عبارتند از:</a:t>
            </a:r>
          </a:p>
          <a:p>
            <a:pPr marL="0" indent="0" algn="just">
              <a:lnSpc>
                <a:spcPct val="150000"/>
              </a:lnSpc>
              <a:buNone/>
            </a:pPr>
            <a:r>
              <a:rPr lang="fa-IR" dirty="0" smtClean="0"/>
              <a:t>2-1- برنامه درسی پایه مشترک</a:t>
            </a:r>
          </a:p>
          <a:p>
            <a:pPr marL="0" indent="0" algn="just">
              <a:lnSpc>
                <a:spcPct val="150000"/>
              </a:lnSpc>
              <a:buNone/>
            </a:pPr>
            <a:r>
              <a:rPr lang="fa-IR" dirty="0" smtClean="0"/>
              <a:t>2-2- برنامه مبتنی بر کارکردهای اجتماعی</a:t>
            </a:r>
          </a:p>
          <a:p>
            <a:pPr marL="0" indent="0" algn="just">
              <a:lnSpc>
                <a:spcPct val="150000"/>
              </a:lnSpc>
              <a:buNone/>
            </a:pPr>
            <a:r>
              <a:rPr lang="fa-IR" dirty="0" smtClean="0"/>
              <a:t>3-2- برنامه درسی فعالیت – محور</a:t>
            </a:r>
          </a:p>
          <a:p>
            <a:pPr marL="0" indent="0" algn="just">
              <a:lnSpc>
                <a:spcPct val="150000"/>
              </a:lnSpc>
              <a:buNone/>
            </a:pPr>
            <a:r>
              <a:rPr lang="fa-IR" dirty="0" smtClean="0"/>
              <a:t>4-2- برنامه درسی انسان گرایانه</a:t>
            </a:r>
            <a:endParaRPr lang="fa-IR" dirty="0"/>
          </a:p>
        </p:txBody>
      </p:sp>
    </p:spTree>
    <p:extLst>
      <p:ext uri="{BB962C8B-B14F-4D97-AF65-F5344CB8AC3E}">
        <p14:creationId xmlns:p14="http://schemas.microsoft.com/office/powerpoint/2010/main" val="279845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fa-IR" sz="3600" dirty="0"/>
          </a:p>
        </p:txBody>
      </p:sp>
      <p:sp>
        <p:nvSpPr>
          <p:cNvPr id="3" name="Content Placeholder 2"/>
          <p:cNvSpPr>
            <a:spLocks noGrp="1"/>
          </p:cNvSpPr>
          <p:nvPr>
            <p:ph idx="1"/>
          </p:nvPr>
        </p:nvSpPr>
        <p:spPr/>
        <p:txBody>
          <a:bodyPr>
            <a:normAutofit/>
          </a:bodyPr>
          <a:lstStyle/>
          <a:p>
            <a:pPr marL="0" indent="0" algn="just">
              <a:lnSpc>
                <a:spcPct val="150000"/>
              </a:lnSpc>
              <a:buNone/>
            </a:pPr>
            <a:endParaRPr lang="fa-IR" dirty="0" smtClean="0"/>
          </a:p>
        </p:txBody>
      </p:sp>
    </p:spTree>
    <p:extLst>
      <p:ext uri="{BB962C8B-B14F-4D97-AF65-F5344CB8AC3E}">
        <p14:creationId xmlns:p14="http://schemas.microsoft.com/office/powerpoint/2010/main" val="30275139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226</TotalTime>
  <Words>750</Words>
  <Application>Microsoft Office PowerPoint</Application>
  <PresentationFormat>Widescreen</PresentationFormat>
  <Paragraphs>43</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باسمه تعالی  دانشگاه فرهنگیان استان گیلان  پردیس بنت الهدی صدر جلسه سوم درس تحلیل مواد آموزشی استاد: خانم یعقوبیان</vt:lpstr>
      <vt:lpstr>اهداف برنامه درسی</vt:lpstr>
      <vt:lpstr>مفهوم نیازسنجی </vt:lpstr>
      <vt:lpstr>ملاک های انتخاب محتوای برنامه درسی</vt:lpstr>
      <vt:lpstr>ادامه ملاک های انتخاب محتوای برنامه درسی</vt:lpstr>
      <vt:lpstr>الگوهای سازماندهی محتوای برنامه درسی</vt:lpstr>
      <vt:lpstr>ادامه الگوهای سازماندهی محتوای برنامه درسی</vt:lpstr>
      <vt:lpstr>ادامه الگوهای سازماندهی محتوای برنامه درسی</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باسمه تعالی  دانشگاه فرهنگیان استان گیلان  پردیس بنت الهدی صدر جلسه سوم درس تحلیل مواد آموزشی استاد: خانم یعقوبیان</dc:title>
  <dc:creator>persian NB</dc:creator>
  <cp:lastModifiedBy>persian NB</cp:lastModifiedBy>
  <cp:revision>23</cp:revision>
  <dcterms:created xsi:type="dcterms:W3CDTF">2020-03-29T15:31:37Z</dcterms:created>
  <dcterms:modified xsi:type="dcterms:W3CDTF">2020-04-03T17:25:54Z</dcterms:modified>
</cp:coreProperties>
</file>