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8" r:id="rId3"/>
    <p:sldId id="264" r:id="rId4"/>
    <p:sldId id="260" r:id="rId5"/>
    <p:sldId id="257" r:id="rId6"/>
    <p:sldId id="261" r:id="rId7"/>
    <p:sldId id="262" r:id="rId8"/>
    <p:sldId id="263" r:id="rId9"/>
    <p:sldId id="259" r:id="rId10"/>
  </p:sldIdLst>
  <p:sldSz cx="12192000" cy="6858000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479D-FC31-45DA-8B47-C51B1E560E0F}" type="datetimeFigureOut">
              <a:rPr lang="fa-IR" smtClean="0"/>
              <a:t>08/08/1441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B9725-1D64-4FBF-95CF-F9D297430FF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791110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479D-FC31-45DA-8B47-C51B1E560E0F}" type="datetimeFigureOut">
              <a:rPr lang="fa-IR" smtClean="0"/>
              <a:t>08/08/1441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B9725-1D64-4FBF-95CF-F9D297430FF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26818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479D-FC31-45DA-8B47-C51B1E560E0F}" type="datetimeFigureOut">
              <a:rPr lang="fa-IR" smtClean="0"/>
              <a:t>08/08/1441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B9725-1D64-4FBF-95CF-F9D297430FF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04119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479D-FC31-45DA-8B47-C51B1E560E0F}" type="datetimeFigureOut">
              <a:rPr lang="fa-IR" smtClean="0"/>
              <a:t>08/08/1441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B9725-1D64-4FBF-95CF-F9D297430FF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21002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479D-FC31-45DA-8B47-C51B1E560E0F}" type="datetimeFigureOut">
              <a:rPr lang="fa-IR" smtClean="0"/>
              <a:t>08/08/1441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B9725-1D64-4FBF-95CF-F9D297430FF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341309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479D-FC31-45DA-8B47-C51B1E560E0F}" type="datetimeFigureOut">
              <a:rPr lang="fa-IR" smtClean="0"/>
              <a:t>08/08/1441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B9725-1D64-4FBF-95CF-F9D297430FF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075661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479D-FC31-45DA-8B47-C51B1E560E0F}" type="datetimeFigureOut">
              <a:rPr lang="fa-IR" smtClean="0"/>
              <a:t>08/08/1441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B9725-1D64-4FBF-95CF-F9D297430FF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198813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479D-FC31-45DA-8B47-C51B1E560E0F}" type="datetimeFigureOut">
              <a:rPr lang="fa-IR" smtClean="0"/>
              <a:t>08/08/1441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B9725-1D64-4FBF-95CF-F9D297430FF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19816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479D-FC31-45DA-8B47-C51B1E560E0F}" type="datetimeFigureOut">
              <a:rPr lang="fa-IR" smtClean="0"/>
              <a:t>08/08/1441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B9725-1D64-4FBF-95CF-F9D297430FF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018696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479D-FC31-45DA-8B47-C51B1E560E0F}" type="datetimeFigureOut">
              <a:rPr lang="fa-IR" smtClean="0"/>
              <a:t>08/08/1441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B9725-1D64-4FBF-95CF-F9D297430FF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51883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479D-FC31-45DA-8B47-C51B1E560E0F}" type="datetimeFigureOut">
              <a:rPr lang="fa-IR" smtClean="0"/>
              <a:t>08/08/1441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B9725-1D64-4FBF-95CF-F9D297430FF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413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E479D-FC31-45DA-8B47-C51B1E560E0F}" type="datetimeFigureOut">
              <a:rPr lang="fa-IR" smtClean="0"/>
              <a:t>08/08/1441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B9725-1D64-4FBF-95CF-F9D297430FF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253816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64030"/>
            <a:ext cx="9144000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fa-IR" sz="3600" dirty="0" smtClean="0"/>
              <a:t>بنام خدا </a:t>
            </a:r>
            <a:br>
              <a:rPr lang="fa-IR" sz="3600" dirty="0" smtClean="0"/>
            </a:br>
            <a:r>
              <a:rPr lang="fa-IR" sz="3600" dirty="0" smtClean="0"/>
              <a:t>دانشگاه فرهنگیان استان گیلان (</a:t>
            </a:r>
            <a:r>
              <a:rPr lang="fa-IR" sz="2700" dirty="0" smtClean="0"/>
              <a:t>پردیس بنت الهدی صدر</a:t>
            </a:r>
            <a:r>
              <a:rPr lang="fa-IR" sz="3600" dirty="0" smtClean="0"/>
              <a:t>)</a:t>
            </a:r>
            <a:br>
              <a:rPr lang="fa-IR" sz="3600" dirty="0" smtClean="0"/>
            </a:br>
            <a:r>
              <a:rPr lang="fa-IR" sz="3600" dirty="0" smtClean="0"/>
              <a:t>درس: تحلیل محتوای مواد آموزشی </a:t>
            </a:r>
            <a:br>
              <a:rPr lang="fa-IR" sz="3600" dirty="0" smtClean="0"/>
            </a:br>
            <a:r>
              <a:rPr lang="fa-IR" sz="3600" dirty="0" smtClean="0"/>
              <a:t>رشته ی دبیری علوم اجتماعی </a:t>
            </a:r>
            <a:br>
              <a:rPr lang="fa-IR" sz="3600" dirty="0" smtClean="0"/>
            </a:br>
            <a:r>
              <a:rPr lang="fa-IR" sz="3600" dirty="0" smtClean="0"/>
              <a:t>استاد: خانم یعقوبیان</a:t>
            </a:r>
            <a:br>
              <a:rPr lang="fa-IR" sz="3600" dirty="0" smtClean="0"/>
            </a:br>
            <a:r>
              <a:rPr lang="fa-IR" sz="3600" dirty="0" smtClean="0"/>
              <a:t>جلسه ی اول</a:t>
            </a:r>
            <a:endParaRPr lang="fa-IR" sz="3600" dirty="0"/>
          </a:p>
        </p:txBody>
      </p:sp>
    </p:spTree>
    <p:extLst>
      <p:ext uri="{BB962C8B-B14F-4D97-AF65-F5344CB8AC3E}">
        <p14:creationId xmlns:p14="http://schemas.microsoft.com/office/powerpoint/2010/main" val="477151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3600" dirty="0" smtClean="0"/>
              <a:t>تحلیل – محتوا - تحلیل محتوا</a:t>
            </a:r>
            <a:endParaRPr lang="fa-I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a-IR" u="sng" dirty="0" smtClean="0"/>
              <a:t>تحلیل</a:t>
            </a:r>
            <a:r>
              <a:rPr lang="fa-IR" dirty="0" smtClean="0"/>
              <a:t>، به معنای عمل بررسی و یا بازبینی است. به معنای دقیق تر، خرد کردن و یا تجزیه یک کل به اجزاء تشکیل دهنده اش برای پیدا کردن یا شناختن ماهیت، نسبت، عمل و روابط اجزاء است( تقی پور ظهیر، 1395).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a-IR" u="sng" dirty="0" smtClean="0"/>
              <a:t>محتوا</a:t>
            </a:r>
            <a:r>
              <a:rPr lang="fa-IR" dirty="0" smtClean="0"/>
              <a:t>، اصول و مفاهیمی است که به شاگردان ارائه می شود تا ورود آنان را به فعالیت های آموزشی، میسر و رسیدن آنان را به اهداف اجرایی امکان پذیر سازد ( شعبانی، 1398).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a-IR" u="sng" dirty="0" smtClean="0"/>
              <a:t>تحلیل محتوا</a:t>
            </a:r>
            <a:r>
              <a:rPr lang="fa-IR" dirty="0" smtClean="0"/>
              <a:t>، یک روش پژوهشی منظم برای توصیف عینی و کمی محتوای کتب و متون برنامه درسی یا مقایسه ی پیام ها و ساختار با اهداف برنامه ی درسی ( یارمحمدیان، 1397).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882835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3600" dirty="0" smtClean="0"/>
              <a:t>انواع محتوا </a:t>
            </a:r>
            <a:endParaRPr lang="fa-I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a-IR" dirty="0" smtClean="0"/>
              <a:t>زمانی که از محتوا سخن به میان می آید، اکثر افراد متوجه متن نوشتاری کتاب های درسی می شوند در حالیکه مفهوم محتوا دامنه ی وسیع تری را شامل می شود که عبارتند از: 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fa-IR" dirty="0" smtClean="0"/>
              <a:t>محتوای نوشتاری کتاب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fa-IR" dirty="0" smtClean="0"/>
              <a:t>تصاویر و جداول و نمودارها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fa-IR" dirty="0" smtClean="0"/>
              <a:t>فعالیت های یادگیری کلاسی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fa-IR" dirty="0" smtClean="0"/>
              <a:t>فعالیت هایی که خارج از مدرسه با سرپرستی مدرسه انجام می شوند.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884235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3600" dirty="0" smtClean="0"/>
              <a:t>ویژگی های تحلیل محتوا</a:t>
            </a:r>
            <a:endParaRPr lang="fa-I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  <a:buFontTx/>
              <a:buChar char="-"/>
            </a:pPr>
            <a:r>
              <a:rPr lang="fa-IR" u="sng" dirty="0" smtClean="0"/>
              <a:t>عینی بودن</a:t>
            </a:r>
            <a:r>
              <a:rPr lang="fa-IR" dirty="0" smtClean="0"/>
              <a:t>، زمانی رعایت می شود که پژوهشگران مختلف در تحلیل یک محتوای معین به نتایج یکسانی برسند. برای این منظور، بررسی های انجام شده باید قابل بازبینی و  بازسازی باشند.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a-IR" u="sng" dirty="0" smtClean="0"/>
              <a:t>منظم بودن</a:t>
            </a:r>
            <a:r>
              <a:rPr lang="fa-IR" dirty="0" smtClean="0"/>
              <a:t>، به این معناست که اولا، برای تمام محتواهایی که باید مورد تحلیل قرار گیرند یک دسته روش یکسان بکاربرده شود و ثانیا، عمل طبقه بندی به صورتی انجام پذیرد که تمام محتواهای مربوط به هم مورد تحلیل قرار گیرند. نهایتا، تجزیه و تحلیل به نحوی طراحی شود که کلیه منابع مربوط به سوال های فرضیه های تحقیقی مورد بحث و بررسی قرار گیرند.</a:t>
            </a:r>
          </a:p>
          <a:p>
            <a:pPr marL="0" indent="0">
              <a:buNone/>
            </a:pPr>
            <a:endParaRPr lang="fa-IR" dirty="0" smtClean="0"/>
          </a:p>
        </p:txBody>
      </p:sp>
    </p:spTree>
    <p:extLst>
      <p:ext uri="{BB962C8B-B14F-4D97-AF65-F5344CB8AC3E}">
        <p14:creationId xmlns:p14="http://schemas.microsoft.com/office/powerpoint/2010/main" val="1244618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3600" dirty="0" smtClean="0"/>
              <a:t>ادامه ویژگی های تحلیل محتوا</a:t>
            </a:r>
            <a:endParaRPr lang="fa-I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FontTx/>
              <a:buChar char="-"/>
            </a:pPr>
            <a:r>
              <a:rPr lang="fa-IR" u="sng" dirty="0" smtClean="0"/>
              <a:t>آشکار </a:t>
            </a:r>
            <a:r>
              <a:rPr lang="fa-IR" u="sng" dirty="0"/>
              <a:t>بودن</a:t>
            </a:r>
            <a:r>
              <a:rPr lang="fa-IR" dirty="0"/>
              <a:t>، الزاما می باید به متن یا پیام آشکار توجه شود و استنباط های شخصی و پیش داوریهای فردی تحلیل گر درباره ی محتوا مورد نظر قرار نگیرد</a:t>
            </a:r>
            <a:r>
              <a:rPr lang="fa-IR" dirty="0" smtClean="0"/>
              <a:t>.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fa-IR" u="sng" dirty="0" smtClean="0"/>
              <a:t>کمّی بودن</a:t>
            </a:r>
            <a:r>
              <a:rPr lang="fa-IR" dirty="0" smtClean="0"/>
              <a:t>، یعنی کدگذاری ارزش های کمی یا تعیین فراوانی های انواع محتواهایی که به روش های مختلف تعریف شده اند.</a:t>
            </a:r>
            <a:endParaRPr lang="fa-IR" dirty="0"/>
          </a:p>
          <a:p>
            <a:pPr marL="0" indent="0">
              <a:buNone/>
            </a:pP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750121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3600" dirty="0" smtClean="0"/>
              <a:t>هدف از تحلیل محتوا </a:t>
            </a:r>
            <a:endParaRPr lang="fa-I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fa-IR" dirty="0" smtClean="0"/>
              <a:t>با توجه به آنکه کتاب های درسی نمی توانند تنها محتوای منحصر به فرد در فرآیند آموزش و پرورش باشند، لذا در صورتی که نقص یا کمبودی در محتوای آنها وجود داشته باشد، معلمان می توانند با گزینش و تنظیم محتوای جانبی، آن نقص یا کمبود را جبران کنند. تشخیص این امر از طریق آشنایی معلمان با شیوه های تحلیل محتوا محقق می شود.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17745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3600" dirty="0" smtClean="0"/>
              <a:t>انواع تکنیک های تحلیل محتوا</a:t>
            </a:r>
            <a:endParaRPr lang="fa-I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a-IR" dirty="0" smtClean="0"/>
              <a:t>1- </a:t>
            </a:r>
            <a:r>
              <a:rPr lang="fa-IR" u="sng" dirty="0" smtClean="0"/>
              <a:t>روش های کمّی</a:t>
            </a:r>
            <a:r>
              <a:rPr lang="fa-IR" dirty="0" smtClean="0"/>
              <a:t>: تاکید این روش بر کمی سازی محتوا و استفاده از فراوانی و شاخص های عددی هر یک از ابعاد محتوا است که با انجام محاسبات ریاضی به تحلیل و بررسی محتوا پرداخته می شود.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a-IR" dirty="0" smtClean="0"/>
              <a:t>از میان تکنیک های کمّی می توان به تکنیک های </a:t>
            </a:r>
            <a:r>
              <a:rPr lang="fa-IR" u="sng" dirty="0" smtClean="0"/>
              <a:t>درجه خوانایی متن </a:t>
            </a:r>
            <a:r>
              <a:rPr lang="fa-IR" dirty="0" smtClean="0"/>
              <a:t>اشاره نمود و نیز </a:t>
            </a:r>
            <a:r>
              <a:rPr lang="fa-IR" u="sng" dirty="0" smtClean="0"/>
              <a:t>ابزارهای فهرستی </a:t>
            </a:r>
            <a:r>
              <a:rPr lang="fa-IR" dirty="0" smtClean="0"/>
              <a:t>( چک لیست ها ). </a:t>
            </a:r>
          </a:p>
        </p:txBody>
      </p:sp>
    </p:spTree>
    <p:extLst>
      <p:ext uri="{BB962C8B-B14F-4D97-AF65-F5344CB8AC3E}">
        <p14:creationId xmlns:p14="http://schemas.microsoft.com/office/powerpoint/2010/main" val="3514247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3600" dirty="0"/>
              <a:t>2 - روش های کیفی: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a-IR" dirty="0" smtClean="0"/>
              <a:t>در </a:t>
            </a:r>
            <a:r>
              <a:rPr lang="fa-IR" dirty="0"/>
              <a:t>این روش ها به ابعاد آشکار و پنهان محتوا توجه می شود و هدف آن ارائه درک و فهم عمیق تر از محتوا و فعالیت های آموزشی و تربیتی است. محقق به دنبال کشف ابعاد پنهان و ناآشکارمحتوای کتاب درسی و نیز روابط درونی بین مفاهیم و </a:t>
            </a:r>
            <a:r>
              <a:rPr lang="fa-IR" dirty="0" smtClean="0"/>
              <a:t>پیام های </a:t>
            </a:r>
            <a:r>
              <a:rPr lang="fa-IR" dirty="0"/>
              <a:t>موجود در متن آن است</a:t>
            </a:r>
            <a:r>
              <a:rPr lang="fa-IR" dirty="0" smtClean="0"/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a-IR" dirty="0" smtClean="0"/>
              <a:t>برای نمونه ای از شیوه های کیفی می توان به، روش های تحلیل محتوای ویلیام رومی؛ شاخص های خلاقیت گیلفورد؛ الگوی تفکر نقاد گریسون؛ طبقه بندی هدف های آموزشی بلوم و طبقه بندی هدف های آموزشی مریل اشاره نمود.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731305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منابع: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fa-IR" dirty="0" smtClean="0"/>
              <a:t>1- تقی پور ظهیر، علی(1395): مقدمه ای بر برنامه ریزی آموزشی و درسی، نشر آگه.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a-IR" dirty="0" smtClean="0"/>
              <a:t>2- شعبانی، حسن، 1398: مهارت های آموزشی و پرورشی، نشر سمت، ویراست سه.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a-IR" dirty="0" smtClean="0"/>
              <a:t>3- ظفری نژاد، عادل(1392): تحلیل محتوای کتاب درسی، نشر کورش چاپ.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a-IR" dirty="0" smtClean="0"/>
              <a:t>4- یارمحمدیان، محمدحسین) 1397): اصول برنامه ریزی درسی، نشر یادواره کتاب.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664851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681</Words>
  <Application>Microsoft Office PowerPoint</Application>
  <PresentationFormat>Widescreen</PresentationFormat>
  <Paragraphs>30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بنام خدا  دانشگاه فرهنگیان استان گیلان (پردیس بنت الهدی صدر) درس: تحلیل محتوای مواد آموزشی  رشته ی دبیری علوم اجتماعی  استاد: خانم یعقوبیان جلسه ی اول</vt:lpstr>
      <vt:lpstr>تحلیل – محتوا - تحلیل محتوا</vt:lpstr>
      <vt:lpstr>انواع محتوا </vt:lpstr>
      <vt:lpstr>ویژگی های تحلیل محتوا</vt:lpstr>
      <vt:lpstr>ادامه ویژگی های تحلیل محتوا</vt:lpstr>
      <vt:lpstr>هدف از تحلیل محتوا </vt:lpstr>
      <vt:lpstr>انواع تکنیک های تحلیل محتوا</vt:lpstr>
      <vt:lpstr>2 - روش های کیفی:</vt:lpstr>
      <vt:lpstr>منابع: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بنام خدا  دانشگاه فرهنگیان استان گیلان (پردیس بنت الهدی صدر) درس: تحلیل محتوای مواد آموزشی  رشته ی دبیری علوم اجتماعی  استاد: خانم یعقوبیان جلسه ی دوم</dc:title>
  <dc:creator>persian NB</dc:creator>
  <cp:lastModifiedBy>persian NB</cp:lastModifiedBy>
  <cp:revision>21</cp:revision>
  <dcterms:created xsi:type="dcterms:W3CDTF">2020-03-25T17:14:02Z</dcterms:created>
  <dcterms:modified xsi:type="dcterms:W3CDTF">2020-03-31T21:02:29Z</dcterms:modified>
</cp:coreProperties>
</file>