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1" r:id="rId15"/>
    <p:sldId id="280" r:id="rId16"/>
    <p:sldId id="272" r:id="rId17"/>
    <p:sldId id="273" r:id="rId18"/>
    <p:sldId id="274" r:id="rId19"/>
    <p:sldId id="284" r:id="rId20"/>
    <p:sldId id="285" r:id="rId21"/>
    <p:sldId id="286" r:id="rId22"/>
    <p:sldId id="275" r:id="rId23"/>
    <p:sldId id="276" r:id="rId24"/>
    <p:sldId id="277" r:id="rId25"/>
    <p:sldId id="278" r:id="rId26"/>
    <p:sldId id="279" r:id="rId27"/>
    <p:sldId id="281" r:id="rId28"/>
    <p:sldId id="282" r:id="rId29"/>
    <p:sldId id="283" r:id="rId30"/>
    <p:sldId id="287" r:id="rId31"/>
    <p:sldId id="288" r:id="rId32"/>
    <p:sldId id="289" r:id="rId33"/>
    <p:sldId id="290" r:id="rId34"/>
    <p:sldId id="291" r:id="rId35"/>
    <p:sldId id="292" r:id="rId36"/>
  </p:sldIdLst>
  <p:sldSz cx="12801600" cy="9601200" type="A3"/>
  <p:notesSz cx="6858000" cy="9144000"/>
  <p:defaultTextStyle>
    <a:defPPr>
      <a:defRPr lang="en-US"/>
    </a:defPPr>
    <a:lvl1pPr marL="0" algn="l" defTabSz="1075334" rtl="0" eaLnBrk="1" latinLnBrk="0" hangingPunct="1">
      <a:defRPr sz="2117" kern="1200">
        <a:solidFill>
          <a:schemeClr val="tx1"/>
        </a:solidFill>
        <a:latin typeface="+mn-lt"/>
        <a:ea typeface="+mn-ea"/>
        <a:cs typeface="+mn-cs"/>
      </a:defRPr>
    </a:lvl1pPr>
    <a:lvl2pPr marL="537667" algn="l" defTabSz="1075334" rtl="0" eaLnBrk="1" latinLnBrk="0" hangingPunct="1">
      <a:defRPr sz="2117" kern="1200">
        <a:solidFill>
          <a:schemeClr val="tx1"/>
        </a:solidFill>
        <a:latin typeface="+mn-lt"/>
        <a:ea typeface="+mn-ea"/>
        <a:cs typeface="+mn-cs"/>
      </a:defRPr>
    </a:lvl2pPr>
    <a:lvl3pPr marL="1075334" algn="l" defTabSz="1075334" rtl="0" eaLnBrk="1" latinLnBrk="0" hangingPunct="1">
      <a:defRPr sz="2117" kern="1200">
        <a:solidFill>
          <a:schemeClr val="tx1"/>
        </a:solidFill>
        <a:latin typeface="+mn-lt"/>
        <a:ea typeface="+mn-ea"/>
        <a:cs typeface="+mn-cs"/>
      </a:defRPr>
    </a:lvl3pPr>
    <a:lvl4pPr marL="1613002" algn="l" defTabSz="1075334" rtl="0" eaLnBrk="1" latinLnBrk="0" hangingPunct="1">
      <a:defRPr sz="2117" kern="1200">
        <a:solidFill>
          <a:schemeClr val="tx1"/>
        </a:solidFill>
        <a:latin typeface="+mn-lt"/>
        <a:ea typeface="+mn-ea"/>
        <a:cs typeface="+mn-cs"/>
      </a:defRPr>
    </a:lvl4pPr>
    <a:lvl5pPr marL="2150669" algn="l" defTabSz="1075334" rtl="0" eaLnBrk="1" latinLnBrk="0" hangingPunct="1">
      <a:defRPr sz="2117" kern="1200">
        <a:solidFill>
          <a:schemeClr val="tx1"/>
        </a:solidFill>
        <a:latin typeface="+mn-lt"/>
        <a:ea typeface="+mn-ea"/>
        <a:cs typeface="+mn-cs"/>
      </a:defRPr>
    </a:lvl5pPr>
    <a:lvl6pPr marL="2688336" algn="l" defTabSz="1075334" rtl="0" eaLnBrk="1" latinLnBrk="0" hangingPunct="1">
      <a:defRPr sz="2117" kern="1200">
        <a:solidFill>
          <a:schemeClr val="tx1"/>
        </a:solidFill>
        <a:latin typeface="+mn-lt"/>
        <a:ea typeface="+mn-ea"/>
        <a:cs typeface="+mn-cs"/>
      </a:defRPr>
    </a:lvl6pPr>
    <a:lvl7pPr marL="3226003" algn="l" defTabSz="1075334" rtl="0" eaLnBrk="1" latinLnBrk="0" hangingPunct="1">
      <a:defRPr sz="2117" kern="1200">
        <a:solidFill>
          <a:schemeClr val="tx1"/>
        </a:solidFill>
        <a:latin typeface="+mn-lt"/>
        <a:ea typeface="+mn-ea"/>
        <a:cs typeface="+mn-cs"/>
      </a:defRPr>
    </a:lvl7pPr>
    <a:lvl8pPr marL="3763670" algn="l" defTabSz="1075334" rtl="0" eaLnBrk="1" latinLnBrk="0" hangingPunct="1">
      <a:defRPr sz="2117" kern="1200">
        <a:solidFill>
          <a:schemeClr val="tx1"/>
        </a:solidFill>
        <a:latin typeface="+mn-lt"/>
        <a:ea typeface="+mn-ea"/>
        <a:cs typeface="+mn-cs"/>
      </a:defRPr>
    </a:lvl8pPr>
    <a:lvl9pPr marL="4301338" algn="l" defTabSz="1075334" rtl="0" eaLnBrk="1" latinLnBrk="0" hangingPunct="1">
      <a:defRPr sz="2117"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3" d="100"/>
          <a:sy n="53" d="100"/>
        </p:scale>
        <p:origin x="127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oleObject" Target="file:///H:\zare\&#1601;&#1585;&#1589;&#1578;%20&#1662;&#1688;&#1608;&#1607;&#1588;&#1740;\spss\&#1605;&#1602;&#1575;&#1740;&#1587;&#1607;%20&#1662;&#1740;&#1711;&#1740;&#1585;&#1740;%20&#1705;&#1606;&#1578;&#1585;&#1604;%20&#1608;%20&#1570;&#1586;&#1605;&#1575;&#1740;&#1588;.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H:\zare\&#1601;&#1585;&#1589;&#1578;%20&#1662;&#1688;&#1608;&#1607;&#1588;&#1740;\spss\&#1605;&#1602;&#1575;&#1740;&#1587;&#1607;%20&#1662;&#1740;&#1711;&#1740;&#1585;&#1740;%20&#1705;&#1606;&#1578;&#1585;&#1604;%20&#1608;%20&#1570;&#1586;&#1605;&#1575;&#1740;&#1588;.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H:\zare\&#1601;&#1585;&#1589;&#1578;%20&#1662;&#1688;&#1608;&#1607;&#1588;&#1740;\spss\&#1605;&#1602;&#1575;&#1740;&#1587;&#1607;%20&#1662;&#1740;&#1711;&#1740;&#1585;&#1740;%20&#1705;&#1606;&#1578;&#1585;&#1604;%20&#1608;%20&#1570;&#1586;&#1605;&#1575;&#1740;&#1588;.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H:\zare\&#1601;&#1585;&#1589;&#1578;%20&#1662;&#1688;&#1608;&#1607;&#1588;&#1740;\spss\&#1605;&#1602;&#1575;&#1740;&#1587;&#1607;%20&#1662;&#1740;&#1711;&#1740;&#1585;&#1740;%20&#1705;&#1606;&#1578;&#1585;&#1604;%20&#1608;%20&#1570;&#1586;&#1605;&#1575;&#1740;&#1588;.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H:\zare\&#1601;&#1585;&#1589;&#1578;%20&#1662;&#1688;&#1608;&#1607;&#1588;&#1740;\spss\&#1605;&#1602;&#1575;&#1740;&#1587;&#1607;%20&#1662;&#1740;&#1711;&#1740;&#1585;&#1740;%20&#1705;&#1606;&#1578;&#1585;&#1604;%20&#1608;%20&#1570;&#1586;&#1605;&#1575;&#1740;&#1588;.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دانش!$A$2</c:f>
              <c:strCache>
                <c:ptCount val="1"/>
                <c:pt idx="0">
                  <c:v>کنترل</c:v>
                </c:pt>
              </c:strCache>
            </c:strRef>
          </c:tx>
          <c:spPr>
            <a:ln w="44450" cap="rnd">
              <a:solidFill>
                <a:schemeClr val="tx1"/>
              </a:solidFill>
              <a:prstDash val="sysDot"/>
              <a:round/>
            </a:ln>
            <a:effectLst/>
          </c:spPr>
          <c:marker>
            <c:symbol val="none"/>
          </c:marker>
          <c:dLbls>
            <c:dLbl>
              <c:idx val="0"/>
              <c:layout>
                <c:manualLayout>
                  <c:x val="-4.791666666666667E-2"/>
                  <c:y val="-4.166666666666666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3.7499999999999999E-2"/>
                  <c:y val="-3.240740740740740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7916666666666767E-2"/>
                  <c:y val="-3.703703703703703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دانش!$B$1:$D$1</c:f>
              <c:strCache>
                <c:ptCount val="3"/>
                <c:pt idx="0">
                  <c:v>پیش آزمون</c:v>
                </c:pt>
                <c:pt idx="1">
                  <c:v>پس آزمون</c:v>
                </c:pt>
                <c:pt idx="2">
                  <c:v>پیگیری</c:v>
                </c:pt>
              </c:strCache>
            </c:strRef>
          </c:cat>
          <c:val>
            <c:numRef>
              <c:f>دانش!$B$2:$D$2</c:f>
              <c:numCache>
                <c:formatCode>General</c:formatCode>
                <c:ptCount val="3"/>
                <c:pt idx="0">
                  <c:v>61.4</c:v>
                </c:pt>
                <c:pt idx="1">
                  <c:v>60</c:v>
                </c:pt>
                <c:pt idx="2">
                  <c:v>59.7</c:v>
                </c:pt>
              </c:numCache>
            </c:numRef>
          </c:val>
          <c:smooth val="0"/>
        </c:ser>
        <c:ser>
          <c:idx val="1"/>
          <c:order val="1"/>
          <c:tx>
            <c:strRef>
              <c:f>دانش!$A$3</c:f>
              <c:strCache>
                <c:ptCount val="1"/>
                <c:pt idx="0">
                  <c:v>آزمایش</c:v>
                </c:pt>
              </c:strCache>
            </c:strRef>
          </c:tx>
          <c:spPr>
            <a:ln w="38100" cap="rnd">
              <a:solidFill>
                <a:schemeClr val="tx1"/>
              </a:solidFill>
              <a:round/>
            </a:ln>
            <a:effectLst/>
          </c:spPr>
          <c:marker>
            <c:symbol val="none"/>
          </c:marker>
          <c:dLbls>
            <c:dLbl>
              <c:idx val="0"/>
              <c:layout>
                <c:manualLayout>
                  <c:x val="-5.2708442694663189E-2"/>
                  <c:y val="2.777777777777777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8444444444444443E-2"/>
                  <c:y val="-2.7777777777777821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5.5486220472440943E-2"/>
                  <c:y val="-4.166666666666670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دانش!$B$1:$D$1</c:f>
              <c:strCache>
                <c:ptCount val="3"/>
                <c:pt idx="0">
                  <c:v>پیش آزمون</c:v>
                </c:pt>
                <c:pt idx="1">
                  <c:v>پس آزمون</c:v>
                </c:pt>
                <c:pt idx="2">
                  <c:v>پیگیری</c:v>
                </c:pt>
              </c:strCache>
            </c:strRef>
          </c:cat>
          <c:val>
            <c:numRef>
              <c:f>دانش!$B$3:$D$3</c:f>
              <c:numCache>
                <c:formatCode>General</c:formatCode>
                <c:ptCount val="3"/>
                <c:pt idx="0">
                  <c:v>57.85</c:v>
                </c:pt>
                <c:pt idx="1">
                  <c:v>65.7</c:v>
                </c:pt>
                <c:pt idx="2">
                  <c:v>65.55</c:v>
                </c:pt>
              </c:numCache>
            </c:numRef>
          </c:val>
          <c:smooth val="0"/>
        </c:ser>
        <c:dLbls>
          <c:dLblPos val="ctr"/>
          <c:showLegendKey val="0"/>
          <c:showVal val="1"/>
          <c:showCatName val="0"/>
          <c:showSerName val="0"/>
          <c:showPercent val="0"/>
          <c:showBubbleSize val="0"/>
        </c:dLbls>
        <c:smooth val="0"/>
        <c:axId val="974297824"/>
        <c:axId val="974291296"/>
      </c:lineChart>
      <c:catAx>
        <c:axId val="974297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cap="none" spc="0" normalizeH="0" baseline="0">
                <a:solidFill>
                  <a:schemeClr val="tx1">
                    <a:lumMod val="65000"/>
                    <a:lumOff val="35000"/>
                  </a:schemeClr>
                </a:solidFill>
                <a:latin typeface="+mn-lt"/>
                <a:ea typeface="+mn-ea"/>
                <a:cs typeface="B Titr" panose="00000700000000000000" pitchFamily="2" charset="-78"/>
              </a:defRPr>
            </a:pPr>
            <a:endParaRPr lang="en-US"/>
          </a:p>
        </c:txPr>
        <c:crossAx val="974291296"/>
        <c:crosses val="autoZero"/>
        <c:auto val="1"/>
        <c:lblAlgn val="ctr"/>
        <c:lblOffset val="100"/>
        <c:noMultiLvlLbl val="0"/>
      </c:catAx>
      <c:valAx>
        <c:axId val="974291296"/>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1" u="none" strike="noStrike" kern="1200" baseline="0">
                <a:solidFill>
                  <a:schemeClr val="tx1">
                    <a:lumMod val="65000"/>
                    <a:lumOff val="35000"/>
                  </a:schemeClr>
                </a:solidFill>
                <a:latin typeface="+mn-lt"/>
                <a:ea typeface="+mn-ea"/>
                <a:cs typeface="+mn-cs"/>
              </a:defRPr>
            </a:pPr>
            <a:endParaRPr lang="en-US"/>
          </a:p>
        </c:txPr>
        <c:crossAx val="974297824"/>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25400" cap="flat" cmpd="sng" algn="ctr">
      <a:solidFill>
        <a:schemeClr val="tx1"/>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پژوهش!$A$2</c:f>
              <c:strCache>
                <c:ptCount val="1"/>
                <c:pt idx="0">
                  <c:v>کنترل</c:v>
                </c:pt>
              </c:strCache>
            </c:strRef>
          </c:tx>
          <c:spPr>
            <a:ln w="44450" cap="rnd">
              <a:solidFill>
                <a:schemeClr val="tx1"/>
              </a:solidFill>
              <a:prstDash val="sysDot"/>
              <a:round/>
            </a:ln>
            <a:effectLst/>
          </c:spPr>
          <c:marker>
            <c:symbol val="none"/>
          </c:marker>
          <c:dLbls>
            <c:dLbl>
              <c:idx val="0"/>
              <c:layout>
                <c:manualLayout>
                  <c:x val="-7.1527777777777773E-2"/>
                  <c:y val="-5.092592592592601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7.1527777777777773E-2"/>
                  <c:y val="-4.166666666666666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7.1527777777777773E-2"/>
                  <c:y val="-3.703703703703699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anchor="ctr" anchorCtr="1"/>
              <a:lstStyle/>
              <a:p>
                <a:pPr>
                  <a:defRPr sz="1000" b="1" i="0" u="none" strike="noStrike" kern="1200" baseline="0">
                    <a:solidFill>
                      <a:schemeClr val="dk1"/>
                    </a:solidFill>
                    <a:latin typeface="Times New Roman" panose="02020603050405020304" pitchFamily="18" charset="0"/>
                    <a:ea typeface="+mn-ea"/>
                    <a:cs typeface="Times New Roman" panose="02020603050405020304" pitchFamily="18"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پژوهش!$B$1:$D$1</c:f>
              <c:strCache>
                <c:ptCount val="3"/>
                <c:pt idx="0">
                  <c:v>پیش آزمون</c:v>
                </c:pt>
                <c:pt idx="1">
                  <c:v>پس آزمون</c:v>
                </c:pt>
                <c:pt idx="2">
                  <c:v>پیگیری</c:v>
                </c:pt>
              </c:strCache>
            </c:strRef>
          </c:cat>
          <c:val>
            <c:numRef>
              <c:f>پژوهش!$B$2:$D$2</c:f>
              <c:numCache>
                <c:formatCode>General</c:formatCode>
                <c:ptCount val="3"/>
                <c:pt idx="0">
                  <c:v>58.05</c:v>
                </c:pt>
                <c:pt idx="1">
                  <c:v>59.85</c:v>
                </c:pt>
                <c:pt idx="2">
                  <c:v>59.75</c:v>
                </c:pt>
              </c:numCache>
            </c:numRef>
          </c:val>
          <c:smooth val="0"/>
        </c:ser>
        <c:ser>
          <c:idx val="1"/>
          <c:order val="1"/>
          <c:tx>
            <c:strRef>
              <c:f>پژوهش!$A$3</c:f>
              <c:strCache>
                <c:ptCount val="1"/>
                <c:pt idx="0">
                  <c:v>آزمایش</c:v>
                </c:pt>
              </c:strCache>
            </c:strRef>
          </c:tx>
          <c:spPr>
            <a:ln w="38100" cap="rnd">
              <a:solidFill>
                <a:schemeClr val="tx1"/>
              </a:solidFill>
              <a:round/>
            </a:ln>
            <a:effectLst/>
          </c:spPr>
          <c:marker>
            <c:symbol val="none"/>
          </c:marker>
          <c:dLbls>
            <c:dLbl>
              <c:idx val="0"/>
              <c:layout>
                <c:manualLayout>
                  <c:x val="-5.486111111111111E-2"/>
                  <c:y val="3.703703703703703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6.7361111111111108E-2"/>
                  <c:y val="-5.092592592592592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7.1527777777777773E-2"/>
                  <c:y val="-3.703703703703703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anchor="ctr" anchorCtr="1"/>
              <a:lstStyle/>
              <a:p>
                <a:pPr>
                  <a:defRPr sz="1000" b="1" i="0" u="none" strike="noStrike" kern="1200" baseline="0">
                    <a:solidFill>
                      <a:schemeClr val="dk1"/>
                    </a:solidFill>
                    <a:latin typeface="Times New Roman" panose="02020603050405020304" pitchFamily="18" charset="0"/>
                    <a:ea typeface="+mn-ea"/>
                    <a:cs typeface="Times New Roman" panose="02020603050405020304" pitchFamily="18"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پژوهش!$B$1:$D$1</c:f>
              <c:strCache>
                <c:ptCount val="3"/>
                <c:pt idx="0">
                  <c:v>پیش آزمون</c:v>
                </c:pt>
                <c:pt idx="1">
                  <c:v>پس آزمون</c:v>
                </c:pt>
                <c:pt idx="2">
                  <c:v>پیگیری</c:v>
                </c:pt>
              </c:strCache>
            </c:strRef>
          </c:cat>
          <c:val>
            <c:numRef>
              <c:f>پژوهش!$B$3:$D$3</c:f>
              <c:numCache>
                <c:formatCode>General</c:formatCode>
                <c:ptCount val="3"/>
                <c:pt idx="0">
                  <c:v>56.75</c:v>
                </c:pt>
                <c:pt idx="1">
                  <c:v>65.2</c:v>
                </c:pt>
                <c:pt idx="2">
                  <c:v>66.150000000000006</c:v>
                </c:pt>
              </c:numCache>
            </c:numRef>
          </c:val>
          <c:smooth val="0"/>
        </c:ser>
        <c:dLbls>
          <c:dLblPos val="ctr"/>
          <c:showLegendKey val="0"/>
          <c:showVal val="1"/>
          <c:showCatName val="0"/>
          <c:showSerName val="0"/>
          <c:showPercent val="0"/>
          <c:showBubbleSize val="0"/>
        </c:dLbls>
        <c:smooth val="0"/>
        <c:axId val="974294016"/>
        <c:axId val="974295104"/>
      </c:lineChart>
      <c:catAx>
        <c:axId val="974294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cap="none" spc="0" normalizeH="0" baseline="0">
                <a:solidFill>
                  <a:schemeClr val="dk1"/>
                </a:solidFill>
                <a:latin typeface="+mn-lt"/>
                <a:ea typeface="+mn-ea"/>
                <a:cs typeface="B Titr" panose="00000700000000000000" pitchFamily="2" charset="-78"/>
              </a:defRPr>
            </a:pPr>
            <a:endParaRPr lang="en-US"/>
          </a:p>
        </c:txPr>
        <c:crossAx val="974295104"/>
        <c:crosses val="autoZero"/>
        <c:auto val="1"/>
        <c:lblAlgn val="ctr"/>
        <c:lblOffset val="100"/>
        <c:noMultiLvlLbl val="0"/>
      </c:catAx>
      <c:valAx>
        <c:axId val="974295104"/>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1" u="none" strike="noStrike" kern="1200" baseline="0">
                <a:solidFill>
                  <a:schemeClr val="dk1"/>
                </a:solidFill>
                <a:latin typeface="+mn-lt"/>
                <a:ea typeface="+mn-ea"/>
                <a:cs typeface="+mn-cs"/>
              </a:defRPr>
            </a:pPr>
            <a:endParaRPr lang="en-US"/>
          </a:p>
        </c:txPr>
        <c:crossAx val="974294016"/>
        <c:crosses val="autoZero"/>
        <c:crossBetween val="between"/>
      </c:valAx>
      <c:spPr>
        <a:noFill/>
        <a:ln>
          <a:noFill/>
        </a:ln>
        <a:effectLst/>
      </c:spPr>
    </c:plotArea>
    <c:legend>
      <c:legendPos val="t"/>
      <c:legendEntry>
        <c:idx val="1"/>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en-US"/>
          </a:p>
        </c:txPr>
      </c:legendEntry>
      <c:layout/>
      <c:overlay val="0"/>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en-US"/>
        </a:p>
      </c:txPr>
    </c:legend>
    <c:plotVisOnly val="1"/>
    <c:dispBlanksAs val="gap"/>
    <c:showDLblsOverMax val="0"/>
  </c:chart>
  <c:spPr>
    <a:solidFill>
      <a:schemeClr val="lt1"/>
    </a:solidFill>
    <a:ln w="19050" cap="flat" cmpd="sng" algn="ctr">
      <a:solidFill>
        <a:schemeClr val="dk1"/>
      </a:solidFill>
      <a:prstDash val="solid"/>
      <a:miter lim="800000"/>
    </a:ln>
    <a:effectLst/>
  </c:spPr>
  <c:txPr>
    <a:bodyPr/>
    <a:lstStyle/>
    <a:p>
      <a:pPr>
        <a:defRPr>
          <a:solidFill>
            <a:schemeClr val="dk1"/>
          </a:solidFill>
          <a:latin typeface="+mn-lt"/>
          <a:ea typeface="+mn-ea"/>
          <a:cs typeface="+mn-cs"/>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نقد!$A$2</c:f>
              <c:strCache>
                <c:ptCount val="1"/>
                <c:pt idx="0">
                  <c:v>کنترل</c:v>
                </c:pt>
              </c:strCache>
            </c:strRef>
          </c:tx>
          <c:spPr>
            <a:ln w="44450" cap="rnd">
              <a:solidFill>
                <a:schemeClr val="tx1"/>
              </a:solidFill>
              <a:prstDash val="sysDot"/>
              <a:round/>
            </a:ln>
            <a:effectLst/>
          </c:spPr>
          <c:marker>
            <c:symbol val="none"/>
          </c:marker>
          <c:dLbls>
            <c:dLbl>
              <c:idx val="0"/>
              <c:layout>
                <c:manualLayout>
                  <c:x val="-5.7638888888888892E-2"/>
                  <c:y val="-4.166666666666675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791666666666667E-2"/>
                  <c:y val="-4.166666666666675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5.0694444444444549E-2"/>
                  <c:y val="-3.703703703703703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نقد!$B$1:$D$1</c:f>
              <c:strCache>
                <c:ptCount val="3"/>
                <c:pt idx="0">
                  <c:v>پیش آزمون</c:v>
                </c:pt>
                <c:pt idx="1">
                  <c:v>پس آزمون</c:v>
                </c:pt>
                <c:pt idx="2">
                  <c:v>پیگیری</c:v>
                </c:pt>
              </c:strCache>
            </c:strRef>
          </c:cat>
          <c:val>
            <c:numRef>
              <c:f>نقد!$B$2:$D$2</c:f>
              <c:numCache>
                <c:formatCode>General</c:formatCode>
                <c:ptCount val="3"/>
                <c:pt idx="0">
                  <c:v>60.45</c:v>
                </c:pt>
                <c:pt idx="1">
                  <c:v>58.6</c:v>
                </c:pt>
                <c:pt idx="2">
                  <c:v>58.8</c:v>
                </c:pt>
              </c:numCache>
            </c:numRef>
          </c:val>
          <c:smooth val="0"/>
        </c:ser>
        <c:ser>
          <c:idx val="1"/>
          <c:order val="1"/>
          <c:tx>
            <c:strRef>
              <c:f>نقد!$A$3</c:f>
              <c:strCache>
                <c:ptCount val="1"/>
                <c:pt idx="0">
                  <c:v>آزمایش</c:v>
                </c:pt>
              </c:strCache>
            </c:strRef>
          </c:tx>
          <c:spPr>
            <a:ln w="38100" cap="rnd">
              <a:solidFill>
                <a:schemeClr val="tx1"/>
              </a:solidFill>
              <a:round/>
            </a:ln>
            <a:effectLst/>
          </c:spPr>
          <c:marker>
            <c:symbol val="none"/>
          </c:marker>
          <c:dLbls>
            <c:dLbl>
              <c:idx val="0"/>
              <c:layout>
                <c:manualLayout>
                  <c:x val="-4.9305555555555554E-2"/>
                  <c:y val="6.9444444444444448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5.9027777777777776E-2"/>
                  <c:y val="-4.166666666666666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5.7638888888888989E-2"/>
                  <c:y val="-3.703703703703703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نقد!$B$1:$D$1</c:f>
              <c:strCache>
                <c:ptCount val="3"/>
                <c:pt idx="0">
                  <c:v>پیش آزمون</c:v>
                </c:pt>
                <c:pt idx="1">
                  <c:v>پس آزمون</c:v>
                </c:pt>
                <c:pt idx="2">
                  <c:v>پیگیری</c:v>
                </c:pt>
              </c:strCache>
            </c:strRef>
          </c:cat>
          <c:val>
            <c:numRef>
              <c:f>نقد!$B$3:$D$3</c:f>
              <c:numCache>
                <c:formatCode>General</c:formatCode>
                <c:ptCount val="3"/>
                <c:pt idx="0">
                  <c:v>58.05</c:v>
                </c:pt>
                <c:pt idx="1">
                  <c:v>65.3</c:v>
                </c:pt>
                <c:pt idx="2">
                  <c:v>65.45</c:v>
                </c:pt>
              </c:numCache>
            </c:numRef>
          </c:val>
          <c:smooth val="0"/>
        </c:ser>
        <c:dLbls>
          <c:dLblPos val="ctr"/>
          <c:showLegendKey val="0"/>
          <c:showVal val="1"/>
          <c:showCatName val="0"/>
          <c:showSerName val="0"/>
          <c:showPercent val="0"/>
          <c:showBubbleSize val="0"/>
        </c:dLbls>
        <c:smooth val="0"/>
        <c:axId val="974296192"/>
        <c:axId val="974296736"/>
      </c:lineChart>
      <c:catAx>
        <c:axId val="974296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cap="none" spc="0" normalizeH="0" baseline="0">
                <a:solidFill>
                  <a:schemeClr val="tx1">
                    <a:lumMod val="65000"/>
                    <a:lumOff val="35000"/>
                  </a:schemeClr>
                </a:solidFill>
                <a:latin typeface="+mn-lt"/>
                <a:ea typeface="+mn-ea"/>
                <a:cs typeface="B Titr" panose="00000700000000000000" pitchFamily="2" charset="-78"/>
              </a:defRPr>
            </a:pPr>
            <a:endParaRPr lang="en-US"/>
          </a:p>
        </c:txPr>
        <c:crossAx val="974296736"/>
        <c:crosses val="autoZero"/>
        <c:auto val="1"/>
        <c:lblAlgn val="ctr"/>
        <c:lblOffset val="100"/>
        <c:noMultiLvlLbl val="0"/>
      </c:catAx>
      <c:valAx>
        <c:axId val="974296736"/>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1" u="none" strike="noStrike" kern="1200" baseline="0">
                <a:solidFill>
                  <a:schemeClr val="tx1">
                    <a:lumMod val="65000"/>
                    <a:lumOff val="35000"/>
                  </a:schemeClr>
                </a:solidFill>
                <a:latin typeface="+mn-lt"/>
                <a:ea typeface="+mn-ea"/>
                <a:cs typeface="+mn-cs"/>
              </a:defRPr>
            </a:pPr>
            <a:endParaRPr lang="en-US"/>
          </a:p>
        </c:txPr>
        <c:crossAx val="974296192"/>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25400" cap="flat" cmpd="sng" algn="ctr">
      <a:solidFill>
        <a:schemeClr val="tx1"/>
      </a:solid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معاشرت!$A$2</c:f>
              <c:strCache>
                <c:ptCount val="1"/>
                <c:pt idx="0">
                  <c:v>کنترل</c:v>
                </c:pt>
              </c:strCache>
            </c:strRef>
          </c:tx>
          <c:spPr>
            <a:ln w="41275" cap="rnd">
              <a:solidFill>
                <a:schemeClr val="tx1"/>
              </a:solidFill>
              <a:prstDash val="sysDot"/>
              <a:round/>
            </a:ln>
            <a:effectLst/>
          </c:spPr>
          <c:marker>
            <c:symbol val="none"/>
          </c:marker>
          <c:dLbls>
            <c:dLbl>
              <c:idx val="0"/>
              <c:layout>
                <c:manualLayout>
                  <c:x val="-8.2638888888888914E-2"/>
                  <c:y val="-4.629629629629638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5.4166666666666669E-2"/>
                  <c:y val="-4.166666666666666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6.4583333333333437E-2"/>
                  <c:y val="-3.703703703703712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معاشرت!$B$1:$D$1</c:f>
              <c:strCache>
                <c:ptCount val="3"/>
                <c:pt idx="0">
                  <c:v>پیش آزمون</c:v>
                </c:pt>
                <c:pt idx="1">
                  <c:v>پس آزمون</c:v>
                </c:pt>
                <c:pt idx="2">
                  <c:v>پیگیری</c:v>
                </c:pt>
              </c:strCache>
            </c:strRef>
          </c:cat>
          <c:val>
            <c:numRef>
              <c:f>معاشرت!$B$2:$D$2</c:f>
              <c:numCache>
                <c:formatCode>General</c:formatCode>
                <c:ptCount val="3"/>
                <c:pt idx="0">
                  <c:v>61.75</c:v>
                </c:pt>
                <c:pt idx="1">
                  <c:v>59</c:v>
                </c:pt>
                <c:pt idx="2">
                  <c:v>58.9</c:v>
                </c:pt>
              </c:numCache>
            </c:numRef>
          </c:val>
          <c:smooth val="0"/>
        </c:ser>
        <c:ser>
          <c:idx val="1"/>
          <c:order val="1"/>
          <c:tx>
            <c:strRef>
              <c:f>معاشرت!$A$3</c:f>
              <c:strCache>
                <c:ptCount val="1"/>
                <c:pt idx="0">
                  <c:v>آزمایش</c:v>
                </c:pt>
              </c:strCache>
            </c:strRef>
          </c:tx>
          <c:spPr>
            <a:ln w="38100" cap="rnd">
              <a:solidFill>
                <a:schemeClr val="tx1"/>
              </a:solidFill>
              <a:round/>
            </a:ln>
            <a:effectLst/>
          </c:spPr>
          <c:marker>
            <c:symbol val="none"/>
          </c:marker>
          <c:dLbls>
            <c:dLbl>
              <c:idx val="0"/>
              <c:layout>
                <c:manualLayout>
                  <c:x val="-6.736111111111108E-2"/>
                  <c:y val="4.1666666666666581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1076388888888889"/>
                  <c:y val="-2.3148148148148147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5.6250000000000001E-2"/>
                  <c:y val="-3.703703703703705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معاشرت!$B$1:$D$1</c:f>
              <c:strCache>
                <c:ptCount val="3"/>
                <c:pt idx="0">
                  <c:v>پیش آزمون</c:v>
                </c:pt>
                <c:pt idx="1">
                  <c:v>پس آزمون</c:v>
                </c:pt>
                <c:pt idx="2">
                  <c:v>پیگیری</c:v>
                </c:pt>
              </c:strCache>
            </c:strRef>
          </c:cat>
          <c:val>
            <c:numRef>
              <c:f>معاشرت!$B$3:$D$3</c:f>
              <c:numCache>
                <c:formatCode>General</c:formatCode>
                <c:ptCount val="3"/>
                <c:pt idx="0">
                  <c:v>61.6</c:v>
                </c:pt>
                <c:pt idx="1">
                  <c:v>67.25</c:v>
                </c:pt>
                <c:pt idx="2">
                  <c:v>67.099999999999994</c:v>
                </c:pt>
              </c:numCache>
            </c:numRef>
          </c:val>
          <c:smooth val="0"/>
        </c:ser>
        <c:dLbls>
          <c:dLblPos val="ctr"/>
          <c:showLegendKey val="0"/>
          <c:showVal val="1"/>
          <c:showCatName val="0"/>
          <c:showSerName val="0"/>
          <c:showPercent val="0"/>
          <c:showBubbleSize val="0"/>
        </c:dLbls>
        <c:smooth val="0"/>
        <c:axId val="974303808"/>
        <c:axId val="974300000"/>
      </c:lineChart>
      <c:catAx>
        <c:axId val="9743038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cap="none" spc="0" normalizeH="0" baseline="0">
                <a:solidFill>
                  <a:schemeClr val="tx1">
                    <a:lumMod val="65000"/>
                    <a:lumOff val="35000"/>
                  </a:schemeClr>
                </a:solidFill>
                <a:latin typeface="+mn-lt"/>
                <a:ea typeface="+mn-ea"/>
                <a:cs typeface="B Titr" panose="00000700000000000000" pitchFamily="2" charset="-78"/>
              </a:defRPr>
            </a:pPr>
            <a:endParaRPr lang="en-US"/>
          </a:p>
        </c:txPr>
        <c:crossAx val="974300000"/>
        <c:crosses val="autoZero"/>
        <c:auto val="1"/>
        <c:lblAlgn val="ctr"/>
        <c:lblOffset val="100"/>
        <c:noMultiLvlLbl val="0"/>
      </c:catAx>
      <c:valAx>
        <c:axId val="974300000"/>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no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1" u="none" strike="noStrike" kern="1200" baseline="0">
                <a:solidFill>
                  <a:schemeClr val="tx1">
                    <a:lumMod val="65000"/>
                    <a:lumOff val="35000"/>
                  </a:schemeClr>
                </a:solidFill>
                <a:latin typeface="+mn-lt"/>
                <a:ea typeface="+mn-ea"/>
                <a:cs typeface="B Titr" panose="00000700000000000000" pitchFamily="2" charset="-78"/>
              </a:defRPr>
            </a:pPr>
            <a:endParaRPr lang="en-US"/>
          </a:p>
        </c:txPr>
        <c:crossAx val="974303808"/>
        <c:crosses val="autoZero"/>
        <c:crossBetween val="between"/>
      </c:valAx>
      <c:spPr>
        <a:noFill/>
        <a:ln>
          <a:noFill/>
        </a:ln>
        <a:effectLst/>
      </c:spPr>
    </c:plotArea>
    <c:legend>
      <c:legendPos val="t"/>
      <c:legendEntry>
        <c:idx val="0"/>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Entry>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w="25400">
      <a:solidFill>
        <a:schemeClr val="tx1"/>
      </a:solidFill>
      <a:prstDash val="soli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جنسی!$A$2</c:f>
              <c:strCache>
                <c:ptCount val="1"/>
                <c:pt idx="0">
                  <c:v>کنترل</c:v>
                </c:pt>
              </c:strCache>
            </c:strRef>
          </c:tx>
          <c:spPr>
            <a:ln w="44450" cap="rnd">
              <a:solidFill>
                <a:schemeClr val="tx1"/>
              </a:solidFill>
              <a:prstDash val="sysDot"/>
              <a:round/>
            </a:ln>
            <a:effectLst/>
          </c:spPr>
          <c:marker>
            <c:symbol val="none"/>
          </c:marker>
          <c:dLbls>
            <c:dLbl>
              <c:idx val="0"/>
              <c:layout>
                <c:manualLayout>
                  <c:x val="-6.4583333333333354E-2"/>
                  <c:y val="-6.01851851851852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6.458333333333334E-2"/>
                  <c:y val="6.4814814814814728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7.7083333333333337E-2"/>
                  <c:y val="-5.555555555555564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جنسی!$B$1:$D$1</c:f>
              <c:strCache>
                <c:ptCount val="3"/>
                <c:pt idx="0">
                  <c:v>پیش آزمون</c:v>
                </c:pt>
                <c:pt idx="1">
                  <c:v>پس آزمون</c:v>
                </c:pt>
                <c:pt idx="2">
                  <c:v>پیگیری</c:v>
                </c:pt>
              </c:strCache>
            </c:strRef>
          </c:cat>
          <c:val>
            <c:numRef>
              <c:f>جنسی!$B$2:$D$2</c:f>
              <c:numCache>
                <c:formatCode>General</c:formatCode>
                <c:ptCount val="3"/>
                <c:pt idx="0">
                  <c:v>65.099999999999994</c:v>
                </c:pt>
                <c:pt idx="1">
                  <c:v>60.5</c:v>
                </c:pt>
                <c:pt idx="2">
                  <c:v>59.45</c:v>
                </c:pt>
              </c:numCache>
            </c:numRef>
          </c:val>
          <c:smooth val="0"/>
        </c:ser>
        <c:ser>
          <c:idx val="1"/>
          <c:order val="1"/>
          <c:tx>
            <c:strRef>
              <c:f>جنسی!$A$3</c:f>
              <c:strCache>
                <c:ptCount val="1"/>
                <c:pt idx="0">
                  <c:v>آزمایش</c:v>
                </c:pt>
              </c:strCache>
            </c:strRef>
          </c:tx>
          <c:spPr>
            <a:ln w="38100" cap="rnd">
              <a:solidFill>
                <a:schemeClr val="tx1"/>
              </a:solidFill>
              <a:round/>
            </a:ln>
            <a:effectLst/>
          </c:spPr>
          <c:marker>
            <c:symbol val="none"/>
          </c:marker>
          <c:dLbls>
            <c:dLbl>
              <c:idx val="0"/>
              <c:layout>
                <c:manualLayout>
                  <c:x val="-7.1527777777777801E-2"/>
                  <c:y val="4.629629629629629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5.4166666666666669E-2"/>
                  <c:y val="-2.777777777777777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7.1527777777777884E-2"/>
                  <c:y val="-3.7037037037037077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جنسی!$B$1:$D$1</c:f>
              <c:strCache>
                <c:ptCount val="3"/>
                <c:pt idx="0">
                  <c:v>پیش آزمون</c:v>
                </c:pt>
                <c:pt idx="1">
                  <c:v>پس آزمون</c:v>
                </c:pt>
                <c:pt idx="2">
                  <c:v>پیگیری</c:v>
                </c:pt>
              </c:strCache>
            </c:strRef>
          </c:cat>
          <c:val>
            <c:numRef>
              <c:f>جنسی!$B$3:$D$3</c:f>
              <c:numCache>
                <c:formatCode>General</c:formatCode>
                <c:ptCount val="3"/>
                <c:pt idx="0">
                  <c:v>60.75</c:v>
                </c:pt>
                <c:pt idx="1">
                  <c:v>67</c:v>
                </c:pt>
                <c:pt idx="2">
                  <c:v>67.55</c:v>
                </c:pt>
              </c:numCache>
            </c:numRef>
          </c:val>
          <c:smooth val="0"/>
        </c:ser>
        <c:dLbls>
          <c:dLblPos val="ctr"/>
          <c:showLegendKey val="0"/>
          <c:showVal val="1"/>
          <c:showCatName val="0"/>
          <c:showSerName val="0"/>
          <c:showPercent val="0"/>
          <c:showBubbleSize val="0"/>
        </c:dLbls>
        <c:smooth val="0"/>
        <c:axId val="974302720"/>
        <c:axId val="974395568"/>
      </c:lineChart>
      <c:catAx>
        <c:axId val="9743027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cap="none" spc="0" normalizeH="0" baseline="0">
                <a:solidFill>
                  <a:schemeClr val="tx1">
                    <a:lumMod val="65000"/>
                    <a:lumOff val="35000"/>
                  </a:schemeClr>
                </a:solidFill>
                <a:latin typeface="+mn-lt"/>
                <a:ea typeface="+mn-ea"/>
                <a:cs typeface="B Titr" panose="00000700000000000000" pitchFamily="2" charset="-78"/>
              </a:defRPr>
            </a:pPr>
            <a:endParaRPr lang="en-US"/>
          </a:p>
        </c:txPr>
        <c:crossAx val="974395568"/>
        <c:crosses val="autoZero"/>
        <c:auto val="1"/>
        <c:lblAlgn val="ctr"/>
        <c:lblOffset val="100"/>
        <c:noMultiLvlLbl val="0"/>
      </c:catAx>
      <c:valAx>
        <c:axId val="974395568"/>
        <c:scaling>
          <c:orientation val="minMax"/>
        </c:scaling>
        <c:delete val="0"/>
        <c:axPos val="l"/>
        <c:majorGridlines>
          <c:spPr>
            <a:ln w="9525" cap="flat" cmpd="sng" algn="ctr">
              <a:solidFill>
                <a:schemeClr val="tx1">
                  <a:lumMod val="15000"/>
                  <a:lumOff val="85000"/>
                </a:schemeClr>
              </a:solidFill>
              <a:round/>
            </a:ln>
            <a:effectLst/>
          </c:spPr>
        </c:majorGridlines>
        <c:minorGridlines>
          <c:spPr>
            <a:ln w="12700"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1" i="1" u="none" strike="noStrike" kern="1200" baseline="0">
                <a:solidFill>
                  <a:schemeClr val="tx1">
                    <a:lumMod val="65000"/>
                    <a:lumOff val="35000"/>
                  </a:schemeClr>
                </a:solidFill>
                <a:latin typeface="+mn-lt"/>
                <a:ea typeface="+mn-ea"/>
                <a:cs typeface="+mn-cs"/>
              </a:defRPr>
            </a:pPr>
            <a:endParaRPr lang="en-US"/>
          </a:p>
        </c:txPr>
        <c:crossAx val="974302720"/>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solidFill>
        <a:schemeClr val="tx1"/>
      </a:solidFill>
      <a:prstDash val="soli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35">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0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3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35">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0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3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3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smtClean="0"/>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3F90EF-0485-4131-B04C-E6A2696B0828}"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4907B5-6DFF-4EB7-96E6-D62DE938F3D0}" type="slidenum">
              <a:rPr lang="en-US" smtClean="0"/>
              <a:t>‹#›</a:t>
            </a:fld>
            <a:endParaRPr lang="en-US"/>
          </a:p>
        </p:txBody>
      </p:sp>
    </p:spTree>
    <p:extLst>
      <p:ext uri="{BB962C8B-B14F-4D97-AF65-F5344CB8AC3E}">
        <p14:creationId xmlns:p14="http://schemas.microsoft.com/office/powerpoint/2010/main" val="3082867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3F90EF-0485-4131-B04C-E6A2696B0828}"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4907B5-6DFF-4EB7-96E6-D62DE938F3D0}" type="slidenum">
              <a:rPr lang="en-US" smtClean="0"/>
              <a:t>‹#›</a:t>
            </a:fld>
            <a:endParaRPr lang="en-US"/>
          </a:p>
        </p:txBody>
      </p:sp>
    </p:spTree>
    <p:extLst>
      <p:ext uri="{BB962C8B-B14F-4D97-AF65-F5344CB8AC3E}">
        <p14:creationId xmlns:p14="http://schemas.microsoft.com/office/powerpoint/2010/main" val="2321237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3F90EF-0485-4131-B04C-E6A2696B0828}"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4907B5-6DFF-4EB7-96E6-D62DE938F3D0}" type="slidenum">
              <a:rPr lang="en-US" smtClean="0"/>
              <a:t>‹#›</a:t>
            </a:fld>
            <a:endParaRPr lang="en-US"/>
          </a:p>
        </p:txBody>
      </p:sp>
    </p:spTree>
    <p:extLst>
      <p:ext uri="{BB962C8B-B14F-4D97-AF65-F5344CB8AC3E}">
        <p14:creationId xmlns:p14="http://schemas.microsoft.com/office/powerpoint/2010/main" val="2101596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3F90EF-0485-4131-B04C-E6A2696B0828}"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4907B5-6DFF-4EB7-96E6-D62DE938F3D0}" type="slidenum">
              <a:rPr lang="en-US" smtClean="0"/>
              <a:t>‹#›</a:t>
            </a:fld>
            <a:endParaRPr lang="en-US"/>
          </a:p>
        </p:txBody>
      </p:sp>
    </p:spTree>
    <p:extLst>
      <p:ext uri="{BB962C8B-B14F-4D97-AF65-F5344CB8AC3E}">
        <p14:creationId xmlns:p14="http://schemas.microsoft.com/office/powerpoint/2010/main" val="1070660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smtClean="0"/>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3F90EF-0485-4131-B04C-E6A2696B0828}" type="datetimeFigureOut">
              <a:rPr lang="en-US" smtClean="0"/>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4907B5-6DFF-4EB7-96E6-D62DE938F3D0}" type="slidenum">
              <a:rPr lang="en-US" smtClean="0"/>
              <a:t>‹#›</a:t>
            </a:fld>
            <a:endParaRPr lang="en-US"/>
          </a:p>
        </p:txBody>
      </p:sp>
    </p:spTree>
    <p:extLst>
      <p:ext uri="{BB962C8B-B14F-4D97-AF65-F5344CB8AC3E}">
        <p14:creationId xmlns:p14="http://schemas.microsoft.com/office/powerpoint/2010/main" val="3708844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33F90EF-0485-4131-B04C-E6A2696B0828}" type="datetimeFigureOut">
              <a:rPr lang="en-US" smtClean="0"/>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4907B5-6DFF-4EB7-96E6-D62DE938F3D0}" type="slidenum">
              <a:rPr lang="en-US" smtClean="0"/>
              <a:t>‹#›</a:t>
            </a:fld>
            <a:endParaRPr lang="en-US"/>
          </a:p>
        </p:txBody>
      </p:sp>
    </p:spTree>
    <p:extLst>
      <p:ext uri="{BB962C8B-B14F-4D97-AF65-F5344CB8AC3E}">
        <p14:creationId xmlns:p14="http://schemas.microsoft.com/office/powerpoint/2010/main" val="3581665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smtClean="0"/>
              <a:t>Click to 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smtClean="0"/>
              <a:t>Click to 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33F90EF-0485-4131-B04C-E6A2696B0828}" type="datetimeFigureOut">
              <a:rPr lang="en-US" smtClean="0"/>
              <a:t>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4907B5-6DFF-4EB7-96E6-D62DE938F3D0}" type="slidenum">
              <a:rPr lang="en-US" smtClean="0"/>
              <a:t>‹#›</a:t>
            </a:fld>
            <a:endParaRPr lang="en-US"/>
          </a:p>
        </p:txBody>
      </p:sp>
    </p:spTree>
    <p:extLst>
      <p:ext uri="{BB962C8B-B14F-4D97-AF65-F5344CB8AC3E}">
        <p14:creationId xmlns:p14="http://schemas.microsoft.com/office/powerpoint/2010/main" val="1378537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33F90EF-0485-4131-B04C-E6A2696B0828}" type="datetimeFigureOut">
              <a:rPr lang="en-US" smtClean="0"/>
              <a:t>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4907B5-6DFF-4EB7-96E6-D62DE938F3D0}" type="slidenum">
              <a:rPr lang="en-US" smtClean="0"/>
              <a:t>‹#›</a:t>
            </a:fld>
            <a:endParaRPr lang="en-US"/>
          </a:p>
        </p:txBody>
      </p:sp>
    </p:spTree>
    <p:extLst>
      <p:ext uri="{BB962C8B-B14F-4D97-AF65-F5344CB8AC3E}">
        <p14:creationId xmlns:p14="http://schemas.microsoft.com/office/powerpoint/2010/main" val="4087281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3F90EF-0485-4131-B04C-E6A2696B0828}" type="datetimeFigureOut">
              <a:rPr lang="en-US" smtClean="0"/>
              <a:t>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4907B5-6DFF-4EB7-96E6-D62DE938F3D0}" type="slidenum">
              <a:rPr lang="en-US" smtClean="0"/>
              <a:t>‹#›</a:t>
            </a:fld>
            <a:endParaRPr lang="en-US"/>
          </a:p>
        </p:txBody>
      </p:sp>
    </p:spTree>
    <p:extLst>
      <p:ext uri="{BB962C8B-B14F-4D97-AF65-F5344CB8AC3E}">
        <p14:creationId xmlns:p14="http://schemas.microsoft.com/office/powerpoint/2010/main" val="1977529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smtClean="0"/>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3F90EF-0485-4131-B04C-E6A2696B0828}" type="datetimeFigureOut">
              <a:rPr lang="en-US" smtClean="0"/>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4907B5-6DFF-4EB7-96E6-D62DE938F3D0}" type="slidenum">
              <a:rPr lang="en-US" smtClean="0"/>
              <a:t>‹#›</a:t>
            </a:fld>
            <a:endParaRPr lang="en-US"/>
          </a:p>
        </p:txBody>
      </p:sp>
    </p:spTree>
    <p:extLst>
      <p:ext uri="{BB962C8B-B14F-4D97-AF65-F5344CB8AC3E}">
        <p14:creationId xmlns:p14="http://schemas.microsoft.com/office/powerpoint/2010/main" val="1991414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smtClean="0"/>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3F90EF-0485-4131-B04C-E6A2696B0828}" type="datetimeFigureOut">
              <a:rPr lang="en-US" smtClean="0"/>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4907B5-6DFF-4EB7-96E6-D62DE938F3D0}" type="slidenum">
              <a:rPr lang="en-US" smtClean="0"/>
              <a:t>‹#›</a:t>
            </a:fld>
            <a:endParaRPr lang="en-US"/>
          </a:p>
        </p:txBody>
      </p:sp>
    </p:spTree>
    <p:extLst>
      <p:ext uri="{BB962C8B-B14F-4D97-AF65-F5344CB8AC3E}">
        <p14:creationId xmlns:p14="http://schemas.microsoft.com/office/powerpoint/2010/main" val="3695472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833F90EF-0485-4131-B04C-E6A2696B0828}" type="datetimeFigureOut">
              <a:rPr lang="en-US" smtClean="0"/>
              <a:t>12/9/2019</a:t>
            </a:fld>
            <a:endParaRPr 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724907B5-6DFF-4EB7-96E6-D62DE938F3D0}" type="slidenum">
              <a:rPr lang="en-US" smtClean="0"/>
              <a:t>‹#›</a:t>
            </a:fld>
            <a:endParaRPr lang="en-US"/>
          </a:p>
        </p:txBody>
      </p:sp>
    </p:spTree>
    <p:extLst>
      <p:ext uri="{BB962C8B-B14F-4D97-AF65-F5344CB8AC3E}">
        <p14:creationId xmlns:p14="http://schemas.microsoft.com/office/powerpoint/2010/main" val="393613792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1616;yaabufazel@gmail.com" TargetMode="Externa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chart" Target="../charts/chart2.xm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chart" Target="../charts/chart4.xml"/><Relationship Id="rId4" Type="http://schemas.openxmlformats.org/officeDocument/2006/relationships/chart" Target="../charts/chart3.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chart" Target="../charts/chart5.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680" y="0"/>
            <a:ext cx="12908280" cy="960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19943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86730" y="1986664"/>
            <a:ext cx="11875168" cy="6211405"/>
          </a:xfrm>
          <a:prstGeom prst="rect">
            <a:avLst/>
          </a:prstGeom>
        </p:spPr>
        <p:txBody>
          <a:bodyPr>
            <a:normAutofit fontScale="55000" lnSpcReduction="20000"/>
          </a:bodyPr>
          <a:lst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a:lstStyle>
          <a:p>
            <a:pPr marL="0" indent="0" algn="just" rtl="1">
              <a:lnSpc>
                <a:spcPct val="120000"/>
              </a:lnSpc>
              <a:buNone/>
            </a:pPr>
            <a:r>
              <a:rPr lang="fa-IR" sz="8700" b="1" dirty="0" smtClean="0">
                <a:ln>
                  <a:solidFill>
                    <a:srgbClr val="00B05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روش تحقیق و مراحل آن</a:t>
            </a:r>
            <a:endParaRPr lang="fa-IR" sz="8700" b="1" dirty="0" smtClean="0">
              <a:ln>
                <a:solidFill>
                  <a:srgbClr val="00B050"/>
                </a:solidFill>
              </a:ln>
              <a:cs typeface="B Lotus" panose="00000400000000000000" pitchFamily="2" charset="-78"/>
            </a:endParaRPr>
          </a:p>
          <a:p>
            <a:pPr marL="0" indent="0" algn="just" rtl="1">
              <a:lnSpc>
                <a:spcPct val="120000"/>
              </a:lnSpc>
              <a:buFont typeface="Arial" panose="020B0604020202020204" pitchFamily="34" charset="0"/>
              <a:buNone/>
            </a:pPr>
            <a:endParaRPr lang="fa-IR" b="1" dirty="0" smtClean="0">
              <a:cs typeface="B Lotus" panose="00000400000000000000" pitchFamily="2" charset="-78"/>
            </a:endParaRPr>
          </a:p>
          <a:p>
            <a:pPr marL="0" indent="0" algn="just" rtl="1">
              <a:lnSpc>
                <a:spcPct val="120000"/>
              </a:lnSpc>
              <a:buFont typeface="Arial" panose="020B0604020202020204" pitchFamily="34" charset="0"/>
              <a:buNone/>
            </a:pPr>
            <a:r>
              <a:rPr lang="fa-IR" b="1" dirty="0" smtClean="0">
                <a:cs typeface="B Lotus" panose="00000400000000000000" pitchFamily="2" charset="-78"/>
              </a:rPr>
              <a:t>پس از انتخاب نمونه پژوهش و قرار گرفتن تصادفی افراد</a:t>
            </a:r>
            <a:r>
              <a:rPr lang="fa-IR" b="1" dirty="0" smtClean="0">
                <a:solidFill>
                  <a:srgbClr val="FF0000"/>
                </a:solidFill>
                <a:cs typeface="B Lotus" panose="00000400000000000000" pitchFamily="2" charset="-78"/>
              </a:rPr>
              <a:t> در گروه آزمایش (20 نفر) وگروه  کنترل(20 نفر)، پرسشنامه محقق </a:t>
            </a:r>
            <a:r>
              <a:rPr lang="fa-IR" b="1" dirty="0" smtClean="0">
                <a:cs typeface="B Lotus" panose="00000400000000000000" pitchFamily="2" charset="-78"/>
              </a:rPr>
              <a:t>ساخته برای سنجش تربیت اخلاقی دانشجویان در درس آیین زندگی طی سه مرحله بر روی دانشجویان اجرا شد. در مرحله اول قبل از آموزش درس آیین زندگی به منظور ارزیابی تشخیصی از میزان اطلاعات اخلاقی دانشجویان دو گروه، پرسشنامه محقق ساخته </a:t>
            </a:r>
            <a:r>
              <a:rPr lang="fa-IR" b="1" dirty="0" smtClean="0">
                <a:solidFill>
                  <a:srgbClr val="FF0000"/>
                </a:solidFill>
                <a:cs typeface="B Lotus" panose="00000400000000000000" pitchFamily="2" charset="-78"/>
              </a:rPr>
              <a:t>اجرا شد و نتایج ثبت </a:t>
            </a:r>
            <a:r>
              <a:rPr lang="fa-IR" b="1" dirty="0" smtClean="0">
                <a:cs typeface="B Lotus" panose="00000400000000000000" pitchFamily="2" charset="-78"/>
              </a:rPr>
              <a:t>گردید. سپس </a:t>
            </a:r>
            <a:r>
              <a:rPr lang="fa-IR" b="1" dirty="0" smtClean="0">
                <a:solidFill>
                  <a:srgbClr val="FF0000"/>
                </a:solidFill>
                <a:cs typeface="B Lotus" panose="00000400000000000000" pitchFamily="2" charset="-78"/>
              </a:rPr>
              <a:t>گروه آزمایش  در معرض متغیر مستقل(استفاده از روش تدریس نیاز محور) </a:t>
            </a:r>
            <a:r>
              <a:rPr lang="fa-IR" b="1" dirty="0" smtClean="0">
                <a:cs typeface="B Lotus" panose="00000400000000000000" pitchFamily="2" charset="-78"/>
              </a:rPr>
              <a:t>قرار گرفت اما </a:t>
            </a:r>
            <a:r>
              <a:rPr lang="fa-IR" b="1" dirty="0" smtClean="0">
                <a:solidFill>
                  <a:srgbClr val="FF0000"/>
                </a:solidFill>
                <a:cs typeface="B Lotus" panose="00000400000000000000" pitchFamily="2" charset="-78"/>
              </a:rPr>
              <a:t>گروه کنترل با روش سنتی </a:t>
            </a:r>
            <a:r>
              <a:rPr lang="fa-IR" b="1" dirty="0" smtClean="0">
                <a:cs typeface="B Lotus" panose="00000400000000000000" pitchFamily="2" charset="-78"/>
              </a:rPr>
              <a:t>مورد تدریس واقع شدند. آنگاه پس از اعمال متغیر مستقل، پرسشنامه پژوهش در هر دو گروه مجددا اجرا و نتایج ثبت </a:t>
            </a:r>
            <a:r>
              <a:rPr lang="fa-IR" b="1" dirty="0" smtClean="0">
                <a:solidFill>
                  <a:srgbClr val="FF0000"/>
                </a:solidFill>
                <a:cs typeface="B Lotus" panose="00000400000000000000" pitchFamily="2" charset="-78"/>
              </a:rPr>
              <a:t>شد. دو ماه پس از اجرای </a:t>
            </a:r>
            <a:r>
              <a:rPr lang="fa-IR" b="1" dirty="0" smtClean="0">
                <a:cs typeface="B Lotus" panose="00000400000000000000" pitchFamily="2" charset="-78"/>
              </a:rPr>
              <a:t>مجدد   آزمون در هر دو گروه آزمایش و کنترل، در مرحله پیگیری مجددا آزمون اجرا و نتایج ثبت گردید.</a:t>
            </a:r>
          </a:p>
          <a:p>
            <a:pPr marL="0" indent="0" algn="just" rtl="1">
              <a:lnSpc>
                <a:spcPct val="120000"/>
              </a:lnSpc>
              <a:buFont typeface="Arial" panose="020B0604020202020204" pitchFamily="34" charset="0"/>
              <a:buNone/>
            </a:pPr>
            <a:r>
              <a:rPr lang="fa-IR" b="1" dirty="0" smtClean="0">
                <a:solidFill>
                  <a:srgbClr val="FF0000"/>
                </a:solidFill>
                <a:cs typeface="B Lotus" panose="00000400000000000000" pitchFamily="2" charset="-78"/>
              </a:rPr>
              <a:t> محتوای آموزشی </a:t>
            </a:r>
            <a:r>
              <a:rPr lang="fa-IR" b="1" dirty="0" smtClean="0">
                <a:cs typeface="B Lotus" panose="00000400000000000000" pitchFamily="2" charset="-78"/>
              </a:rPr>
              <a:t>در </a:t>
            </a:r>
            <a:r>
              <a:rPr lang="fa-IR" b="1" dirty="0" smtClean="0">
                <a:solidFill>
                  <a:srgbClr val="FF0000"/>
                </a:solidFill>
                <a:cs typeface="B Lotus" panose="00000400000000000000" pitchFamily="2" charset="-78"/>
              </a:rPr>
              <a:t>گروه آزمایش </a:t>
            </a:r>
            <a:r>
              <a:rPr lang="fa-IR" b="1" dirty="0" smtClean="0">
                <a:cs typeface="B Lotus" panose="00000400000000000000" pitchFamily="2" charset="-78"/>
              </a:rPr>
              <a:t>با استفاده از </a:t>
            </a:r>
            <a:r>
              <a:rPr lang="fa-IR" b="1" dirty="0" smtClean="0">
                <a:solidFill>
                  <a:srgbClr val="FF0000"/>
                </a:solidFill>
                <a:cs typeface="B Lotus" panose="00000400000000000000" pitchFamily="2" charset="-78"/>
              </a:rPr>
              <a:t>روش تدریس فعال نیاز محور در 10 جلسه </a:t>
            </a:r>
            <a:r>
              <a:rPr lang="fa-IR" b="1" dirty="0" smtClean="0">
                <a:cs typeface="B Lotus" panose="00000400000000000000" pitchFamily="2" charset="-78"/>
              </a:rPr>
              <a:t>تنظیم شده بودکه با استفاده از شرکت فعال دانشجویان در بحث ها به آموزش درس آیین زندگی در میان دانشجویان گروه آزمایش پرداخته شد  اما </a:t>
            </a:r>
            <a:r>
              <a:rPr lang="fa-IR" b="1" dirty="0" smtClean="0">
                <a:solidFill>
                  <a:srgbClr val="FF0000"/>
                </a:solidFill>
                <a:cs typeface="B Lotus" panose="00000400000000000000" pitchFamily="2" charset="-78"/>
              </a:rPr>
              <a:t>گروه کنترل </a:t>
            </a:r>
            <a:r>
              <a:rPr lang="fa-IR" b="1" dirty="0" smtClean="0">
                <a:cs typeface="B Lotus" panose="00000400000000000000" pitchFamily="2" charset="-78"/>
              </a:rPr>
              <a:t>آموزش خود را به روال گذشته (</a:t>
            </a:r>
            <a:r>
              <a:rPr lang="fa-IR" b="1" dirty="0" smtClean="0">
                <a:solidFill>
                  <a:srgbClr val="FF0000"/>
                </a:solidFill>
                <a:cs typeface="B Lotus" panose="00000400000000000000" pitchFamily="2" charset="-78"/>
              </a:rPr>
              <a:t>روش سنتی کتابخوانی و سخنرانی</a:t>
            </a:r>
            <a:r>
              <a:rPr lang="fa-IR" b="1" dirty="0" smtClean="0">
                <a:cs typeface="B Lotus" panose="00000400000000000000" pitchFamily="2" charset="-78"/>
              </a:rPr>
              <a:t>) دریافت کردند. همچنین برای آنکه درک مشترکی از هدفهای آموزشی و فرایند های یادگیری-یاددهی در استاد و دانشجو بوجود آید، ضمن </a:t>
            </a:r>
            <a:r>
              <a:rPr lang="fa-IR" b="1" dirty="0" smtClean="0">
                <a:solidFill>
                  <a:srgbClr val="FF0000"/>
                </a:solidFill>
                <a:cs typeface="B Lotus" panose="00000400000000000000" pitchFamily="2" charset="-78"/>
              </a:rPr>
              <a:t>تهیه طرح درس </a:t>
            </a:r>
            <a:r>
              <a:rPr lang="fa-IR" b="1" dirty="0" smtClean="0">
                <a:cs typeface="B Lotus" panose="00000400000000000000" pitchFamily="2" charset="-78"/>
              </a:rPr>
              <a:t>از محتوای آموزشی، مطالب هر جلسه تدریس گردید. </a:t>
            </a:r>
            <a:endParaRPr lang="fa-IR" b="1" dirty="0">
              <a:cs typeface="B Lotus" panose="00000400000000000000" pitchFamily="2" charset="-78"/>
            </a:endParaRP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sp>
        <p:nvSpPr>
          <p:cNvPr id="12"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13" name="Rectangle 12"/>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Tree>
    <p:extLst>
      <p:ext uri="{BB962C8B-B14F-4D97-AF65-F5344CB8AC3E}">
        <p14:creationId xmlns:p14="http://schemas.microsoft.com/office/powerpoint/2010/main" val="8711202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86730" y="2114017"/>
            <a:ext cx="11742820" cy="2197625"/>
          </a:xfrm>
          <a:prstGeom prst="rect">
            <a:avLst/>
          </a:prstGeom>
        </p:spPr>
        <p:txBody>
          <a:bodyPr>
            <a:normAutofit/>
          </a:bodyPr>
          <a:lst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a:lstStyle>
          <a:p>
            <a:pPr marL="0" indent="0" algn="just" rtl="1">
              <a:lnSpc>
                <a:spcPct val="150000"/>
              </a:lnSpc>
              <a:buFont typeface="Arial" panose="020B0604020202020204" pitchFamily="34" charset="0"/>
              <a:buNone/>
            </a:pPr>
            <a:r>
              <a:rPr lang="fa-IR" sz="2000" b="1" dirty="0" smtClean="0">
                <a:cs typeface="B Lotus" panose="00000400000000000000" pitchFamily="2" charset="-78"/>
              </a:rPr>
              <a:t>جهت انتخاب افراد نمونه پژوهش با توجه به این که دانشجویان در رشته های مختلف تحصیلی مشغول به تحصیل بودند از </a:t>
            </a:r>
            <a:r>
              <a:rPr lang="fa-IR" sz="2000" b="1" dirty="0" smtClean="0">
                <a:solidFill>
                  <a:srgbClr val="FF0000"/>
                </a:solidFill>
                <a:cs typeface="B Lotus" panose="00000400000000000000" pitchFamily="2" charset="-78"/>
              </a:rPr>
              <a:t>روش نمونه گیری تصادفی طبقه ای </a:t>
            </a:r>
            <a:r>
              <a:rPr lang="fa-IR" sz="2000" b="1" dirty="0" smtClean="0">
                <a:cs typeface="B Lotus" panose="00000400000000000000" pitchFamily="2" charset="-78"/>
              </a:rPr>
              <a:t>استفاده شد. بدین صورت که تعداد 40 نفر از دانشجویان (که شرایط شرکت در پژوهش را داشتند) از هر طبقه ای انتخاب و به صورت </a:t>
            </a:r>
            <a:r>
              <a:rPr lang="fa-IR" sz="2000" b="1" dirty="0" smtClean="0">
                <a:solidFill>
                  <a:srgbClr val="FF0000"/>
                </a:solidFill>
                <a:cs typeface="B Lotus" panose="00000400000000000000" pitchFamily="2" charset="-78"/>
              </a:rPr>
              <a:t>تصادفی </a:t>
            </a:r>
            <a:r>
              <a:rPr lang="fa-IR" sz="2000" b="1" dirty="0" smtClean="0">
                <a:cs typeface="B Lotus" panose="00000400000000000000" pitchFamily="2" charset="-78"/>
              </a:rPr>
              <a:t>در دوگروه آزمایش و کنترل گمارده شدند. در نهایت به دانشجویان منتخب کدهای عددی داده شد.و توسط قرعه کشی افراد هر طبقه که دارای </a:t>
            </a:r>
            <a:r>
              <a:rPr lang="fa-IR" sz="2000" b="1" dirty="0" smtClean="0">
                <a:solidFill>
                  <a:srgbClr val="FF0000"/>
                </a:solidFill>
                <a:cs typeface="B Lotus" panose="00000400000000000000" pitchFamily="2" charset="-78"/>
              </a:rPr>
              <a:t>کد زوج </a:t>
            </a:r>
            <a:r>
              <a:rPr lang="fa-IR" sz="2000" b="1" dirty="0" smtClean="0">
                <a:cs typeface="B Lotus" panose="00000400000000000000" pitchFamily="2" charset="-78"/>
              </a:rPr>
              <a:t>بودند در گروه </a:t>
            </a:r>
            <a:r>
              <a:rPr lang="fa-IR" sz="2000" b="1" dirty="0" smtClean="0">
                <a:solidFill>
                  <a:srgbClr val="FF0000"/>
                </a:solidFill>
                <a:cs typeface="B Lotus" panose="00000400000000000000" pitchFamily="2" charset="-78"/>
              </a:rPr>
              <a:t>کنترل</a:t>
            </a:r>
            <a:r>
              <a:rPr lang="fa-IR" sz="2000" b="1" dirty="0" smtClean="0">
                <a:cs typeface="B Lotus" panose="00000400000000000000" pitchFamily="2" charset="-78"/>
              </a:rPr>
              <a:t> و افرادی که دارای </a:t>
            </a:r>
            <a:r>
              <a:rPr lang="fa-IR" sz="2000" b="1" dirty="0" smtClean="0">
                <a:solidFill>
                  <a:srgbClr val="FF0000"/>
                </a:solidFill>
                <a:cs typeface="B Lotus" panose="00000400000000000000" pitchFamily="2" charset="-78"/>
              </a:rPr>
              <a:t>کد فرد </a:t>
            </a:r>
            <a:r>
              <a:rPr lang="fa-IR" sz="2000" b="1" dirty="0" smtClean="0">
                <a:cs typeface="B Lotus" panose="00000400000000000000" pitchFamily="2" charset="-78"/>
              </a:rPr>
              <a:t>بودند در </a:t>
            </a:r>
            <a:r>
              <a:rPr lang="fa-IR" sz="2000" b="1" dirty="0" smtClean="0">
                <a:solidFill>
                  <a:srgbClr val="FF0000"/>
                </a:solidFill>
                <a:cs typeface="B Lotus" panose="00000400000000000000" pitchFamily="2" charset="-78"/>
              </a:rPr>
              <a:t>گروه آزمایش </a:t>
            </a:r>
            <a:r>
              <a:rPr lang="fa-IR" sz="2000" b="1" dirty="0" smtClean="0">
                <a:cs typeface="B Lotus" panose="00000400000000000000" pitchFamily="2" charset="-78"/>
              </a:rPr>
              <a:t>جایدهی شدند.</a:t>
            </a:r>
            <a:endParaRPr lang="fa-IR" sz="2000" b="1" dirty="0">
              <a:cs typeface="B Lotus" panose="00000400000000000000" pitchFamily="2" charset="-78"/>
            </a:endParaRPr>
          </a:p>
        </p:txBody>
      </p:sp>
      <p:sp>
        <p:nvSpPr>
          <p:cNvPr id="8" name="Title 1"/>
          <p:cNvSpPr txBox="1">
            <a:spLocks/>
          </p:cNvSpPr>
          <p:nvPr/>
        </p:nvSpPr>
        <p:spPr>
          <a:xfrm>
            <a:off x="6480851" y="1229514"/>
            <a:ext cx="4447674" cy="633496"/>
          </a:xfrm>
          <a:prstGeom prst="rect">
            <a:avLst/>
          </a:prstGeom>
        </p:spPr>
        <p:txBody>
          <a:bodyPr anchor="ctr">
            <a:no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r" rtl="1" fontAlgn="base">
              <a:lnSpc>
                <a:spcPct val="170000"/>
              </a:lnSpc>
              <a:spcAft>
                <a:spcPct val="0"/>
              </a:spcAft>
            </a:pPr>
            <a:r>
              <a:rPr lang="fa-IR" sz="4000" b="1" dirty="0">
                <a:solidFill>
                  <a:srgbClr val="FF0000"/>
                </a:solidFill>
                <a:effectLst>
                  <a:outerShdw blurRad="38100" dist="38100" dir="2700000" algn="tl">
                    <a:srgbClr val="000000">
                      <a:alpha val="43137"/>
                    </a:srgbClr>
                  </a:outerShdw>
                </a:effectLst>
                <a:latin typeface="IranNastaliq" pitchFamily="18" charset="0"/>
                <a:cs typeface="IranNastaliq" pitchFamily="18" charset="0"/>
              </a:rPr>
              <a:t>روش</a:t>
            </a:r>
            <a:r>
              <a:rPr lang="fa-IR" sz="4000" b="1" dirty="0" smtClean="0">
                <a:solidFill>
                  <a:srgbClr val="FF0000"/>
                </a:solidFill>
                <a:latin typeface="Verdana" panose="020B0604030504040204" pitchFamily="34" charset="0"/>
                <a:cs typeface="B Titr" panose="00000700000000000000" pitchFamily="2" charset="-78"/>
              </a:rPr>
              <a:t> </a:t>
            </a:r>
            <a:r>
              <a:rPr lang="fa-IR" sz="4000" b="1" dirty="0">
                <a:solidFill>
                  <a:srgbClr val="FF0000"/>
                </a:solidFill>
                <a:effectLst>
                  <a:outerShdw blurRad="38100" dist="38100" dir="2700000" algn="tl">
                    <a:srgbClr val="000000">
                      <a:alpha val="43137"/>
                    </a:srgbClr>
                  </a:outerShdw>
                </a:effectLst>
                <a:latin typeface="IranNastaliq" pitchFamily="18" charset="0"/>
                <a:cs typeface="IranNastaliq" pitchFamily="18" charset="0"/>
              </a:rPr>
              <a:t>نمونه</a:t>
            </a:r>
            <a:r>
              <a:rPr lang="fa-IR" sz="4000" b="1" dirty="0" smtClean="0">
                <a:solidFill>
                  <a:srgbClr val="FF0000"/>
                </a:solidFill>
                <a:latin typeface="Verdana" panose="020B0604030504040204" pitchFamily="34" charset="0"/>
                <a:cs typeface="B Titr" panose="00000700000000000000" pitchFamily="2" charset="-78"/>
              </a:rPr>
              <a:t> </a:t>
            </a:r>
            <a:r>
              <a:rPr lang="fa-IR" sz="4000" b="1" dirty="0">
                <a:solidFill>
                  <a:srgbClr val="FF0000"/>
                </a:solidFill>
                <a:effectLst>
                  <a:outerShdw blurRad="38100" dist="38100" dir="2700000" algn="tl">
                    <a:srgbClr val="000000">
                      <a:alpha val="43137"/>
                    </a:srgbClr>
                  </a:outerShdw>
                </a:effectLst>
                <a:latin typeface="IranNastaliq" pitchFamily="18" charset="0"/>
                <a:cs typeface="IranNastaliq" pitchFamily="18" charset="0"/>
              </a:rPr>
              <a:t>گیری و نمونه ی</a:t>
            </a:r>
            <a:r>
              <a:rPr lang="fa-IR" sz="4000" b="1" dirty="0" smtClean="0">
                <a:solidFill>
                  <a:srgbClr val="FF0000"/>
                </a:solidFill>
                <a:latin typeface="Verdana" panose="020B0604030504040204" pitchFamily="34" charset="0"/>
                <a:cs typeface="B Titr" panose="00000700000000000000" pitchFamily="2" charset="-78"/>
              </a:rPr>
              <a:t> </a:t>
            </a:r>
            <a:r>
              <a:rPr lang="fa-IR" sz="4000" b="1" dirty="0">
                <a:solidFill>
                  <a:srgbClr val="FF0000"/>
                </a:solidFill>
                <a:effectLst>
                  <a:outerShdw blurRad="38100" dist="38100" dir="2700000" algn="tl">
                    <a:srgbClr val="000000">
                      <a:alpha val="43137"/>
                    </a:srgbClr>
                  </a:outerShdw>
                </a:effectLst>
                <a:latin typeface="IranNastaliq" pitchFamily="18" charset="0"/>
                <a:cs typeface="IranNastaliq" pitchFamily="18" charset="0"/>
              </a:rPr>
              <a:t>آماری</a:t>
            </a:r>
            <a:endParaRPr lang="en-US" sz="4000" b="1" dirty="0">
              <a:solidFill>
                <a:srgbClr val="FF0000"/>
              </a:solidFill>
              <a:effectLst>
                <a:outerShdw blurRad="38100" dist="38100" dir="2700000" algn="tl">
                  <a:srgbClr val="000000">
                    <a:alpha val="43137"/>
                  </a:srgbClr>
                </a:outerShdw>
              </a:effectLst>
              <a:latin typeface="IranNastaliq" pitchFamily="18" charset="0"/>
              <a:cs typeface="IranNastaliq" pitchFamily="18" charset="0"/>
            </a:endParaRPr>
          </a:p>
        </p:txBody>
      </p:sp>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sp>
        <p:nvSpPr>
          <p:cNvPr id="15"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16" name="Rectangle 15"/>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
        <p:nvSpPr>
          <p:cNvPr id="17" name="Content Placeholder 2"/>
          <p:cNvSpPr txBox="1">
            <a:spLocks/>
          </p:cNvSpPr>
          <p:nvPr/>
        </p:nvSpPr>
        <p:spPr>
          <a:xfrm>
            <a:off x="556062" y="5220066"/>
            <a:ext cx="11742820" cy="3874492"/>
          </a:xfrm>
          <a:prstGeom prst="rect">
            <a:avLst/>
          </a:prstGeom>
        </p:spPr>
        <p:txBody>
          <a:bodyPr>
            <a:normAutofit/>
          </a:bodyPr>
          <a:lst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a:lstStyle>
          <a:p>
            <a:pPr marL="0" indent="0" algn="r" rtl="1">
              <a:buFont typeface="Arial" panose="020B0604020202020204" pitchFamily="34" charset="0"/>
              <a:buNone/>
            </a:pPr>
            <a:r>
              <a:rPr lang="fa-IR" sz="2000" b="1" dirty="0" smtClean="0">
                <a:solidFill>
                  <a:srgbClr val="FF0000"/>
                </a:solidFill>
                <a:cs typeface="B Lotus" panose="00000400000000000000" pitchFamily="2" charset="-78"/>
              </a:rPr>
              <a:t>پرسشنامه محقق ساخته سنجش عملکرد تربیتی درس آیین زندگی</a:t>
            </a:r>
          </a:p>
          <a:p>
            <a:pPr marL="0" indent="0" algn="just" rtl="1">
              <a:lnSpc>
                <a:spcPct val="150000"/>
              </a:lnSpc>
              <a:buNone/>
            </a:pPr>
            <a:r>
              <a:rPr lang="fa-IR" sz="2000" b="1" dirty="0" smtClean="0">
                <a:cs typeface="B Lotus" panose="00000400000000000000" pitchFamily="2" charset="-78"/>
              </a:rPr>
              <a:t>جهت بررسی عملکرد تربیتی دانشجویان در درس  آیین زندگی از </a:t>
            </a:r>
            <a:r>
              <a:rPr lang="fa-IR" sz="2000" b="1" dirty="0">
                <a:cs typeface="B Lotus" panose="00000400000000000000" pitchFamily="2" charset="-78"/>
              </a:rPr>
              <a:t>یک آزمون محقق ساخته استفاده شد. روایی صوری  آزمون‌ها با توجه به نظر پنج نفر از استادان گروه معارف اسلامی تایید و یا تصحیح شد. در پرسشنامه محقق ساخته سوالات 1 تا 15 متعلق به اخلاق دانش اندوزی، سوالات 16 تا 30 مربوط به اخلاق پژوهش، سوالات 31 تا 45 متعلق به اخلاق نقد، سوالات 46 تا 60 مربوط به اخلاق معاشرت و سوالات 61 الی 75 درباره اخلاق جنسی می­باشد.</a:t>
            </a:r>
          </a:p>
        </p:txBody>
      </p:sp>
      <p:sp>
        <p:nvSpPr>
          <p:cNvPr id="18" name="Title 1"/>
          <p:cNvSpPr txBox="1">
            <a:spLocks/>
          </p:cNvSpPr>
          <p:nvPr/>
        </p:nvSpPr>
        <p:spPr>
          <a:xfrm>
            <a:off x="7781876" y="3739215"/>
            <a:ext cx="4447674" cy="1069714"/>
          </a:xfrm>
          <a:prstGeom prst="rect">
            <a:avLst/>
          </a:prstGeom>
        </p:spPr>
        <p:txBody>
          <a:bodyPr>
            <a:no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r" rtl="1" fontAlgn="base">
              <a:lnSpc>
                <a:spcPct val="170000"/>
              </a:lnSpc>
              <a:spcAft>
                <a:spcPct val="0"/>
              </a:spcAft>
            </a:pPr>
            <a:r>
              <a:rPr lang="fa-IR" sz="4800" b="1" dirty="0" smtClean="0">
                <a:ln>
                  <a:solidFill>
                    <a:schemeClr val="accent6">
                      <a:lumMod val="75000"/>
                    </a:schemeClr>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ابزار پژوهش</a:t>
            </a:r>
            <a:endParaRPr lang="en-US" sz="4800" dirty="0">
              <a:ln>
                <a:solidFill>
                  <a:schemeClr val="accent6">
                    <a:lumMod val="75000"/>
                  </a:schemeClr>
                </a:solidFill>
              </a:ln>
            </a:endParaRPr>
          </a:p>
        </p:txBody>
      </p:sp>
    </p:spTree>
    <p:extLst>
      <p:ext uri="{BB962C8B-B14F-4D97-AF65-F5344CB8AC3E}">
        <p14:creationId xmlns:p14="http://schemas.microsoft.com/office/powerpoint/2010/main" val="24959094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2617355" y="1082037"/>
            <a:ext cx="8052072" cy="1423001"/>
          </a:xfrm>
          <a:prstGeom prst="rect">
            <a:avLst/>
          </a:prstGeom>
          <a:ln>
            <a:noFill/>
          </a:ln>
        </p:spPr>
        <p:txBody>
          <a:bodyPr>
            <a:norm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r" rtl="1" fontAlgn="base">
              <a:lnSpc>
                <a:spcPct val="170000"/>
              </a:lnSpc>
              <a:spcAft>
                <a:spcPct val="0"/>
              </a:spcAft>
            </a:pPr>
            <a:r>
              <a:rPr lang="fa-IR" sz="40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 </a:t>
            </a:r>
            <a:r>
              <a:rPr lang="fa-IR" sz="4000" b="1" dirty="0" smtClean="0">
                <a:ln>
                  <a:solidFill>
                    <a:srgbClr val="00206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مجموعه مواد آموزشی درس آیین زندگی </a:t>
            </a:r>
            <a:endParaRPr lang="en-US" sz="4000" dirty="0">
              <a:ln>
                <a:solidFill>
                  <a:srgbClr val="002060"/>
                </a:solidFill>
              </a:ln>
              <a:latin typeface="IranNastaliq" panose="02020505000000020003" pitchFamily="18" charset="0"/>
              <a:cs typeface="IranNastaliq" panose="02020505000000020003" pitchFamily="18" charset="0"/>
            </a:endParaRPr>
          </a:p>
        </p:txBody>
      </p:sp>
      <p:sp>
        <p:nvSpPr>
          <p:cNvPr id="7" name="Content Placeholder 2"/>
          <p:cNvSpPr txBox="1">
            <a:spLocks/>
          </p:cNvSpPr>
          <p:nvPr/>
        </p:nvSpPr>
        <p:spPr>
          <a:xfrm>
            <a:off x="501413" y="2403241"/>
            <a:ext cx="11742820" cy="1644510"/>
          </a:xfrm>
          <a:prstGeom prst="rect">
            <a:avLst/>
          </a:prstGeom>
        </p:spPr>
        <p:txBody>
          <a:bodyPr>
            <a:noAutofit/>
          </a:bodyPr>
          <a:lst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a:lstStyle>
          <a:p>
            <a:pPr marL="0" indent="0" algn="just" rtl="1">
              <a:lnSpc>
                <a:spcPct val="170000"/>
              </a:lnSpc>
              <a:buFont typeface="Arial" panose="020B0604020202020204" pitchFamily="34" charset="0"/>
              <a:buNone/>
            </a:pPr>
            <a:r>
              <a:rPr lang="fa-IR" sz="2000" b="1" dirty="0" smtClean="0">
                <a:cs typeface="B Lotus" panose="00000400000000000000" pitchFamily="2" charset="-78"/>
              </a:rPr>
              <a:t> محتوای این پکیج که با توجه به سرفصل مصوب دانشگاه فرهنگیان تهیه شده است، شامل تدریس محتوای درس آیین زندگی است. محتوای این درس با استفاده از روش تدریس فعال نیاز محور و براساس جدول آموزشی تنظیم شده ذیل به </a:t>
            </a:r>
            <a:r>
              <a:rPr lang="fa-IR" sz="2000" b="1" dirty="0" smtClean="0">
                <a:solidFill>
                  <a:srgbClr val="FF0000"/>
                </a:solidFill>
                <a:cs typeface="B Lotus" panose="00000400000000000000" pitchFamily="2" charset="-78"/>
              </a:rPr>
              <a:t>دانشجویان گروه آزمایش </a:t>
            </a:r>
            <a:r>
              <a:rPr lang="fa-IR" sz="2000" b="1" dirty="0" smtClean="0">
                <a:cs typeface="B Lotus" panose="00000400000000000000" pitchFamily="2" charset="-78"/>
              </a:rPr>
              <a:t>آموزش داده شد.تمامی محتویات آموزش‌داده شده در یک سی‌دی‌ به گزارش این طرح پژوهشی، پیوست شده است. </a:t>
            </a:r>
            <a:endParaRPr lang="fa-IR" sz="2000" b="1" dirty="0">
              <a:cs typeface="B Lotus" panose="00000400000000000000" pitchFamily="2" charset="-78"/>
            </a:endParaRP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sp>
        <p:nvSpPr>
          <p:cNvPr id="13"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14" name="Rectangle 13"/>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graphicFrame>
        <p:nvGraphicFramePr>
          <p:cNvPr id="15" name="Table 14"/>
          <p:cNvGraphicFramePr>
            <a:graphicFrameLocks noGrp="1"/>
          </p:cNvGraphicFramePr>
          <p:nvPr>
            <p:extLst>
              <p:ext uri="{D42A27DB-BD31-4B8C-83A1-F6EECF244321}">
                <p14:modId xmlns:p14="http://schemas.microsoft.com/office/powerpoint/2010/main" val="3986251756"/>
              </p:ext>
            </p:extLst>
          </p:nvPr>
        </p:nvGraphicFramePr>
        <p:xfrm>
          <a:off x="2705705" y="4439858"/>
          <a:ext cx="7838403" cy="3640774"/>
        </p:xfrm>
        <a:graphic>
          <a:graphicData uri="http://schemas.openxmlformats.org/drawingml/2006/table">
            <a:tbl>
              <a:tblPr rtl="1" firstRow="1" firstCol="1" bandRow="1">
                <a:tableStyleId>{C4B1156A-380E-4F78-BDF5-A606A8083BF9}</a:tableStyleId>
              </a:tblPr>
              <a:tblGrid>
                <a:gridCol w="860321"/>
                <a:gridCol w="1088083"/>
                <a:gridCol w="1072759"/>
                <a:gridCol w="4817240"/>
              </a:tblGrid>
              <a:tr h="349250">
                <a:tc>
                  <a:txBody>
                    <a:bodyPr/>
                    <a:lstStyle/>
                    <a:p>
                      <a:pPr algn="ctr" rtl="1">
                        <a:lnSpc>
                          <a:spcPct val="107000"/>
                        </a:lnSpc>
                        <a:spcAft>
                          <a:spcPts val="800"/>
                        </a:spcAft>
                      </a:pPr>
                      <a:r>
                        <a:rPr lang="fa-IR" sz="1600" b="1" dirty="0">
                          <a:effectLst/>
                          <a:cs typeface="B Badr" panose="00000400000000000000" pitchFamily="2" charset="-78"/>
                        </a:rPr>
                        <a:t>ترتیب جلسات</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a:effectLst/>
                          <a:cs typeface="B Badr" panose="00000400000000000000" pitchFamily="2" charset="-78"/>
                        </a:rPr>
                        <a:t>روز</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a:effectLst/>
                          <a:cs typeface="B Badr" panose="00000400000000000000" pitchFamily="2" charset="-78"/>
                        </a:rPr>
                        <a:t>تاریخ</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a:effectLst/>
                          <a:cs typeface="B Badr" panose="00000400000000000000" pitchFamily="2" charset="-78"/>
                        </a:rPr>
                        <a:t>موضوع مورد تدریس</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r>
              <a:tr h="328295">
                <a:tc>
                  <a:txBody>
                    <a:bodyPr/>
                    <a:lstStyle/>
                    <a:p>
                      <a:pPr algn="ctr" rtl="1">
                        <a:lnSpc>
                          <a:spcPct val="107000"/>
                        </a:lnSpc>
                        <a:spcAft>
                          <a:spcPts val="800"/>
                        </a:spcAft>
                      </a:pPr>
                      <a:r>
                        <a:rPr lang="fa-IR" sz="1600" b="1">
                          <a:effectLst/>
                          <a:cs typeface="B Badr" panose="00000400000000000000" pitchFamily="2" charset="-78"/>
                        </a:rPr>
                        <a:t>1</a:t>
                      </a:r>
                      <a:endParaRPr lang="en-US" sz="1100" b="1">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a:effectLst/>
                          <a:cs typeface="B Badr" panose="00000400000000000000" pitchFamily="2" charset="-78"/>
                        </a:rPr>
                        <a:t>چهارشنبه</a:t>
                      </a:r>
                      <a:endParaRPr lang="en-US" sz="1100" b="1">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smtClean="0">
                          <a:effectLst/>
                          <a:cs typeface="B Badr" panose="00000400000000000000" pitchFamily="2" charset="-78"/>
                        </a:rPr>
                        <a:t>97/7/11</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a:effectLst/>
                          <a:cs typeface="B Badr" panose="00000400000000000000" pitchFamily="2" charset="-78"/>
                        </a:rPr>
                        <a:t>کلیات ضرورت آشنایی با علم اخلاق و پژوهش های اخلاقی</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r>
              <a:tr h="328295">
                <a:tc>
                  <a:txBody>
                    <a:bodyPr/>
                    <a:lstStyle/>
                    <a:p>
                      <a:pPr algn="ctr" rtl="1">
                        <a:lnSpc>
                          <a:spcPct val="107000"/>
                        </a:lnSpc>
                        <a:spcAft>
                          <a:spcPts val="800"/>
                        </a:spcAft>
                      </a:pPr>
                      <a:r>
                        <a:rPr lang="fa-IR" sz="1600" b="1">
                          <a:effectLst/>
                          <a:cs typeface="B Badr" panose="00000400000000000000" pitchFamily="2" charset="-78"/>
                        </a:rPr>
                        <a:t>2</a:t>
                      </a:r>
                      <a:endParaRPr lang="en-US" sz="1100" b="1">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a:effectLst/>
                          <a:cs typeface="B Badr" panose="00000400000000000000" pitchFamily="2" charset="-78"/>
                        </a:rPr>
                        <a:t>چهارشنبه</a:t>
                      </a:r>
                      <a:endParaRPr lang="en-US" sz="1100" b="1">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smtClean="0">
                          <a:effectLst/>
                          <a:cs typeface="B Badr" panose="00000400000000000000" pitchFamily="2" charset="-78"/>
                        </a:rPr>
                        <a:t>97/7/18</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a:effectLst/>
                          <a:cs typeface="B Badr" panose="00000400000000000000" pitchFamily="2" charset="-78"/>
                        </a:rPr>
                        <a:t>آشنایی با اهمیت دانش، شیوه­های اخلاقی کسب فضائل و موانع دستیابی. </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r>
              <a:tr h="328295">
                <a:tc>
                  <a:txBody>
                    <a:bodyPr/>
                    <a:lstStyle/>
                    <a:p>
                      <a:pPr algn="ctr" rtl="1">
                        <a:lnSpc>
                          <a:spcPct val="107000"/>
                        </a:lnSpc>
                        <a:spcAft>
                          <a:spcPts val="800"/>
                        </a:spcAft>
                      </a:pPr>
                      <a:r>
                        <a:rPr lang="fa-IR" sz="1600" b="1">
                          <a:effectLst/>
                          <a:cs typeface="B Badr" panose="00000400000000000000" pitchFamily="2" charset="-78"/>
                        </a:rPr>
                        <a:t>3</a:t>
                      </a:r>
                      <a:endParaRPr lang="en-US" sz="1100" b="1">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a:effectLst/>
                          <a:cs typeface="B Badr" panose="00000400000000000000" pitchFamily="2" charset="-78"/>
                        </a:rPr>
                        <a:t>چهارشنبه</a:t>
                      </a:r>
                      <a:endParaRPr lang="en-US" sz="1100" b="1">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smtClean="0">
                          <a:effectLst/>
                          <a:cs typeface="B Badr" panose="00000400000000000000" pitchFamily="2" charset="-78"/>
                        </a:rPr>
                        <a:t>97/7/25</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a:effectLst/>
                          <a:cs typeface="B Badr" panose="00000400000000000000" pitchFamily="2" charset="-78"/>
                        </a:rPr>
                        <a:t>آشنایی با موانع و لغزشگاه­های دستیابی به علم حقیقی</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r>
              <a:tr h="174625">
                <a:tc>
                  <a:txBody>
                    <a:bodyPr/>
                    <a:lstStyle/>
                    <a:p>
                      <a:pPr algn="ctr" rtl="1">
                        <a:lnSpc>
                          <a:spcPct val="107000"/>
                        </a:lnSpc>
                        <a:spcAft>
                          <a:spcPts val="800"/>
                        </a:spcAft>
                      </a:pPr>
                      <a:r>
                        <a:rPr lang="fa-IR" sz="1600" b="1">
                          <a:effectLst/>
                          <a:cs typeface="B Badr" panose="00000400000000000000" pitchFamily="2" charset="-78"/>
                        </a:rPr>
                        <a:t>4</a:t>
                      </a:r>
                      <a:endParaRPr lang="en-US" sz="1100" b="1">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a:effectLst/>
                          <a:cs typeface="B Badr" panose="00000400000000000000" pitchFamily="2" charset="-78"/>
                        </a:rPr>
                        <a:t>چهارشنبه</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smtClean="0">
                          <a:effectLst/>
                          <a:cs typeface="B Badr" panose="00000400000000000000" pitchFamily="2" charset="-78"/>
                        </a:rPr>
                        <a:t>97/8/2</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a:effectLst/>
                          <a:cs typeface="B Badr" panose="00000400000000000000" pitchFamily="2" charset="-78"/>
                        </a:rPr>
                        <a:t>آشنایی با ادامه فضیلت­های اخلاقی در مسیر دانش آموختن</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r>
              <a:tr h="328295">
                <a:tc>
                  <a:txBody>
                    <a:bodyPr/>
                    <a:lstStyle/>
                    <a:p>
                      <a:pPr algn="ctr" rtl="1">
                        <a:lnSpc>
                          <a:spcPct val="107000"/>
                        </a:lnSpc>
                        <a:spcAft>
                          <a:spcPts val="800"/>
                        </a:spcAft>
                      </a:pPr>
                      <a:r>
                        <a:rPr lang="fa-IR" sz="1600" b="1">
                          <a:effectLst/>
                          <a:cs typeface="B Badr" panose="00000400000000000000" pitchFamily="2" charset="-78"/>
                        </a:rPr>
                        <a:t>5</a:t>
                      </a:r>
                      <a:endParaRPr lang="en-US" sz="1100" b="1">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a:effectLst/>
                          <a:cs typeface="B Badr" panose="00000400000000000000" pitchFamily="2" charset="-78"/>
                        </a:rPr>
                        <a:t>چهارشنبه</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smtClean="0">
                          <a:effectLst/>
                          <a:cs typeface="B Badr" panose="00000400000000000000" pitchFamily="2" charset="-78"/>
                        </a:rPr>
                        <a:t>97/8/9</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a:effectLst/>
                          <a:cs typeface="B Badr" panose="00000400000000000000" pitchFamily="2" charset="-78"/>
                        </a:rPr>
                        <a:t>آشنایی و بکارگیری فضائل اخلاقی در پژوهش </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r>
              <a:tr h="328295">
                <a:tc>
                  <a:txBody>
                    <a:bodyPr/>
                    <a:lstStyle/>
                    <a:p>
                      <a:pPr algn="ctr" rtl="1">
                        <a:lnSpc>
                          <a:spcPct val="107000"/>
                        </a:lnSpc>
                        <a:spcAft>
                          <a:spcPts val="800"/>
                        </a:spcAft>
                      </a:pPr>
                      <a:r>
                        <a:rPr lang="fa-IR" sz="1600" b="1">
                          <a:effectLst/>
                          <a:cs typeface="B Badr" panose="00000400000000000000" pitchFamily="2" charset="-78"/>
                        </a:rPr>
                        <a:t>6</a:t>
                      </a:r>
                      <a:endParaRPr lang="en-US" sz="1100" b="1">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a:effectLst/>
                          <a:cs typeface="B Badr" panose="00000400000000000000" pitchFamily="2" charset="-78"/>
                        </a:rPr>
                        <a:t>چهارشنبه</a:t>
                      </a:r>
                      <a:endParaRPr lang="en-US" sz="1100" b="1">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smtClean="0">
                          <a:effectLst/>
                          <a:cs typeface="B Badr" panose="00000400000000000000" pitchFamily="2" charset="-78"/>
                        </a:rPr>
                        <a:t>97/8/23</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a:effectLst/>
                          <a:cs typeface="B Badr" panose="00000400000000000000" pitchFamily="2" charset="-78"/>
                        </a:rPr>
                        <a:t>آشنایی با فضائل و رذائل اخلاقی در حوزه نقد و گفتگو </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r>
              <a:tr h="328295">
                <a:tc>
                  <a:txBody>
                    <a:bodyPr/>
                    <a:lstStyle/>
                    <a:p>
                      <a:pPr algn="ctr" rtl="1">
                        <a:lnSpc>
                          <a:spcPct val="107000"/>
                        </a:lnSpc>
                        <a:spcAft>
                          <a:spcPts val="800"/>
                        </a:spcAft>
                      </a:pPr>
                      <a:r>
                        <a:rPr lang="fa-IR" sz="1600" b="1">
                          <a:effectLst/>
                          <a:cs typeface="B Badr" panose="00000400000000000000" pitchFamily="2" charset="-78"/>
                        </a:rPr>
                        <a:t>7</a:t>
                      </a:r>
                      <a:endParaRPr lang="en-US" sz="1100" b="1">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a:effectLst/>
                          <a:cs typeface="B Badr" panose="00000400000000000000" pitchFamily="2" charset="-78"/>
                        </a:rPr>
                        <a:t>چهارشنبه</a:t>
                      </a:r>
                      <a:endParaRPr lang="en-US" sz="1100" b="1">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smtClean="0">
                          <a:effectLst/>
                          <a:cs typeface="B Badr" panose="00000400000000000000" pitchFamily="2" charset="-78"/>
                        </a:rPr>
                        <a:t>97/8/30</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a:effectLst/>
                          <a:cs typeface="B Badr" panose="00000400000000000000" pitchFamily="2" charset="-78"/>
                        </a:rPr>
                        <a:t>آشنایی با تاثیر معاشرت در شخصیت و فضائل اخلاقی </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r>
              <a:tr h="174625">
                <a:tc>
                  <a:txBody>
                    <a:bodyPr/>
                    <a:lstStyle/>
                    <a:p>
                      <a:pPr algn="ctr" rtl="1">
                        <a:lnSpc>
                          <a:spcPct val="107000"/>
                        </a:lnSpc>
                        <a:spcAft>
                          <a:spcPts val="800"/>
                        </a:spcAft>
                      </a:pPr>
                      <a:r>
                        <a:rPr lang="fa-IR" sz="1600" b="1">
                          <a:effectLst/>
                          <a:cs typeface="B Badr" panose="00000400000000000000" pitchFamily="2" charset="-78"/>
                        </a:rPr>
                        <a:t>8</a:t>
                      </a:r>
                      <a:endParaRPr lang="en-US" sz="1100" b="1">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a:effectLst/>
                          <a:cs typeface="B Badr" panose="00000400000000000000" pitchFamily="2" charset="-78"/>
                        </a:rPr>
                        <a:t>چهارشنبه</a:t>
                      </a:r>
                      <a:endParaRPr lang="en-US" sz="1100" b="1">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smtClean="0">
                          <a:effectLst/>
                          <a:cs typeface="B Badr" panose="00000400000000000000" pitchFamily="2" charset="-78"/>
                        </a:rPr>
                        <a:t>97/9/7</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a:effectLst/>
                          <a:cs typeface="B Badr" panose="00000400000000000000" pitchFamily="2" charset="-78"/>
                        </a:rPr>
                        <a:t>آشنایی با امر به معروف و نهی از منکر و نقد و بررسی آن­ها</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r>
              <a:tr h="174625">
                <a:tc>
                  <a:txBody>
                    <a:bodyPr/>
                    <a:lstStyle/>
                    <a:p>
                      <a:pPr algn="ctr" rtl="1">
                        <a:lnSpc>
                          <a:spcPct val="107000"/>
                        </a:lnSpc>
                        <a:spcAft>
                          <a:spcPts val="800"/>
                        </a:spcAft>
                      </a:pPr>
                      <a:r>
                        <a:rPr lang="fa-IR" sz="1600" b="1">
                          <a:effectLst/>
                          <a:cs typeface="B Badr" panose="00000400000000000000" pitchFamily="2" charset="-78"/>
                        </a:rPr>
                        <a:t>9</a:t>
                      </a:r>
                      <a:endParaRPr lang="en-US" sz="1100" b="1">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a:effectLst/>
                          <a:cs typeface="B Badr" panose="00000400000000000000" pitchFamily="2" charset="-78"/>
                        </a:rPr>
                        <a:t>چهارشنبه</a:t>
                      </a:r>
                      <a:endParaRPr lang="en-US" sz="1100" b="1">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smtClean="0">
                          <a:effectLst/>
                          <a:cs typeface="B Badr" panose="00000400000000000000" pitchFamily="2" charset="-78"/>
                        </a:rPr>
                        <a:t>97/9/14</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a:effectLst/>
                          <a:cs typeface="B Badr" panose="00000400000000000000" pitchFamily="2" charset="-78"/>
                        </a:rPr>
                        <a:t>آشنایی با نظریه­های مختلف در مورد غریزه جنسی و نقد و بررسی آن­ها</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r>
              <a:tr h="328295">
                <a:tc>
                  <a:txBody>
                    <a:bodyPr/>
                    <a:lstStyle/>
                    <a:p>
                      <a:pPr algn="ctr" rtl="1">
                        <a:lnSpc>
                          <a:spcPct val="107000"/>
                        </a:lnSpc>
                        <a:spcAft>
                          <a:spcPts val="800"/>
                        </a:spcAft>
                      </a:pPr>
                      <a:r>
                        <a:rPr lang="fa-IR" sz="1600" b="1">
                          <a:effectLst/>
                          <a:cs typeface="B Badr" panose="00000400000000000000" pitchFamily="2" charset="-78"/>
                        </a:rPr>
                        <a:t>10</a:t>
                      </a:r>
                      <a:endParaRPr lang="en-US" sz="1100" b="1">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a:effectLst/>
                          <a:cs typeface="B Badr" panose="00000400000000000000" pitchFamily="2" charset="-78"/>
                        </a:rPr>
                        <a:t>چهارشنبه</a:t>
                      </a:r>
                      <a:endParaRPr lang="en-US" sz="1100" b="1">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smtClean="0">
                          <a:effectLst/>
                          <a:cs typeface="B Badr" panose="00000400000000000000" pitchFamily="2" charset="-78"/>
                        </a:rPr>
                        <a:t>97/9/21</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tc>
                <a:tc>
                  <a:txBody>
                    <a:bodyPr/>
                    <a:lstStyle/>
                    <a:p>
                      <a:pPr algn="ctr" rtl="1">
                        <a:lnSpc>
                          <a:spcPct val="107000"/>
                        </a:lnSpc>
                        <a:spcAft>
                          <a:spcPts val="800"/>
                        </a:spcAft>
                      </a:pPr>
                      <a:r>
                        <a:rPr lang="fa-IR" sz="1600" b="1" dirty="0">
                          <a:effectLst/>
                          <a:cs typeface="B Badr" panose="00000400000000000000" pitchFamily="2" charset="-78"/>
                        </a:rPr>
                        <a:t>آشنایی با اهمیت ازدواج و فضایل اخلاقی مربوط به غریزه جنسی</a:t>
                      </a:r>
                      <a:endParaRPr lang="en-US" sz="1100" b="1" dirty="0">
                        <a:effectLst/>
                        <a:latin typeface="Calibri" panose="020F0502020204030204" pitchFamily="34" charset="0"/>
                        <a:ea typeface="Calibri" panose="020F0502020204030204" pitchFamily="34" charset="0"/>
                        <a:cs typeface="B Badr" panose="00000400000000000000" pitchFamily="2" charset="-78"/>
                      </a:endParaRPr>
                    </a:p>
                  </a:txBody>
                  <a:tcPr marL="64770" marR="64770" marT="9525" marB="0" anchor="ctr"/>
                </a:tc>
              </a:tr>
            </a:tbl>
          </a:graphicData>
        </a:graphic>
      </p:graphicFrame>
    </p:spTree>
    <p:extLst>
      <p:ext uri="{BB962C8B-B14F-4D97-AF65-F5344CB8AC3E}">
        <p14:creationId xmlns:p14="http://schemas.microsoft.com/office/powerpoint/2010/main" val="20909029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819263" y="974811"/>
            <a:ext cx="8193505" cy="7360476"/>
          </a:xfrm>
          <a:prstGeom prst="rect">
            <a:avLst/>
          </a:prstGeom>
        </p:spPr>
        <p:txBody>
          <a:bodyPr wrap="square">
            <a:spAutoFit/>
          </a:bodyPr>
          <a:lstStyle/>
          <a:p>
            <a:pPr algn="ctr" rtl="1">
              <a:lnSpc>
                <a:spcPct val="115000"/>
              </a:lnSpc>
              <a:spcAft>
                <a:spcPts val="1000"/>
              </a:spcAft>
            </a:pPr>
            <a:r>
              <a:rPr lang="fa-IR" sz="1400" dirty="0">
                <a:solidFill>
                  <a:srgbClr val="070707"/>
                </a:solidFill>
                <a:ea typeface="Calibri" panose="020F0502020204030204" pitchFamily="34" charset="0"/>
                <a:cs typeface="B Badr" panose="00000400000000000000" pitchFamily="2" charset="-78"/>
              </a:rPr>
              <a:t> </a:t>
            </a:r>
            <a:endParaRPr lang="en-US" sz="1400" dirty="0">
              <a:solidFill>
                <a:srgbClr val="070707"/>
              </a:solidFill>
              <a:ea typeface="Calibri" panose="020F0502020204030204" pitchFamily="34" charset="0"/>
              <a:cs typeface="B Badr" panose="00000400000000000000" pitchFamily="2" charset="-78"/>
            </a:endParaRPr>
          </a:p>
          <a:p>
            <a:pPr algn="ctr" rtl="1">
              <a:lnSpc>
                <a:spcPct val="115000"/>
              </a:lnSpc>
              <a:spcAft>
                <a:spcPts val="1000"/>
              </a:spcAft>
            </a:pPr>
            <a:r>
              <a:rPr lang="fa-IR" sz="1800" dirty="0">
                <a:solidFill>
                  <a:srgbClr val="070707"/>
                </a:solidFill>
                <a:ea typeface="Calibri" panose="020F0502020204030204" pitchFamily="34" charset="0"/>
                <a:cs typeface="B Badr" panose="00000400000000000000" pitchFamily="2" charset="-78"/>
              </a:rPr>
              <a:t>به نام </a:t>
            </a:r>
            <a:r>
              <a:rPr lang="fa-IR" sz="1800" dirty="0" smtClean="0">
                <a:solidFill>
                  <a:srgbClr val="070707"/>
                </a:solidFill>
                <a:ea typeface="Calibri" panose="020F0502020204030204" pitchFamily="34" charset="0"/>
                <a:cs typeface="B Badr" panose="00000400000000000000" pitchFamily="2" charset="-78"/>
              </a:rPr>
              <a:t>خدا</a:t>
            </a:r>
            <a:endParaRPr lang="en-US" sz="1800" dirty="0">
              <a:solidFill>
                <a:srgbClr val="070707"/>
              </a:solidFill>
              <a:ea typeface="Calibri" panose="020F0502020204030204" pitchFamily="34" charset="0"/>
              <a:cs typeface="B Badr" panose="00000400000000000000" pitchFamily="2" charset="-78"/>
            </a:endParaRPr>
          </a:p>
          <a:p>
            <a:pPr algn="ctr" rtl="1">
              <a:lnSpc>
                <a:spcPct val="115000"/>
              </a:lnSpc>
              <a:spcAft>
                <a:spcPts val="1000"/>
              </a:spcAft>
            </a:pPr>
            <a:r>
              <a:rPr lang="fa-IR" sz="1800" dirty="0">
                <a:solidFill>
                  <a:srgbClr val="070707"/>
                </a:solidFill>
                <a:ea typeface="Calibri" panose="020F0502020204030204" pitchFamily="34" charset="0"/>
                <a:cs typeface="B Badr" panose="00000400000000000000" pitchFamily="2" charset="-78"/>
              </a:rPr>
              <a:t>دانشگاه فرهنگیان پردیس بنت الهدی صدر گیلان (خواهران)</a:t>
            </a:r>
            <a:endParaRPr lang="en-US" sz="1800" dirty="0">
              <a:solidFill>
                <a:srgbClr val="070707"/>
              </a:solidFill>
              <a:ea typeface="Calibri" panose="020F0502020204030204" pitchFamily="34" charset="0"/>
              <a:cs typeface="B Badr" panose="00000400000000000000" pitchFamily="2" charset="-78"/>
            </a:endParaRPr>
          </a:p>
          <a:p>
            <a:pPr algn="r" rtl="1">
              <a:lnSpc>
                <a:spcPct val="115000"/>
              </a:lnSpc>
              <a:spcAft>
                <a:spcPts val="1000"/>
              </a:spcAft>
            </a:pPr>
            <a:r>
              <a:rPr lang="fa-IR" sz="1800" b="1" u="sng" dirty="0">
                <a:solidFill>
                  <a:srgbClr val="070707"/>
                </a:solidFill>
                <a:ea typeface="Calibri" panose="020F0502020204030204" pitchFamily="34" charset="0"/>
                <a:cs typeface="B Badr" panose="00000400000000000000" pitchFamily="2" charset="-78"/>
              </a:rPr>
              <a:t>مشخصات درس:</a:t>
            </a:r>
            <a:endParaRPr lang="en-US" sz="1800" dirty="0">
              <a:solidFill>
                <a:srgbClr val="070707"/>
              </a:solidFill>
              <a:ea typeface="Calibri" panose="020F0502020204030204" pitchFamily="34" charset="0"/>
              <a:cs typeface="B Badr" panose="00000400000000000000" pitchFamily="2" charset="-78"/>
            </a:endParaRPr>
          </a:p>
          <a:p>
            <a:pPr algn="r" rtl="1">
              <a:lnSpc>
                <a:spcPct val="115000"/>
              </a:lnSpc>
              <a:spcAft>
                <a:spcPts val="1000"/>
              </a:spcAft>
            </a:pPr>
            <a:r>
              <a:rPr lang="fa-IR" sz="1800" dirty="0">
                <a:solidFill>
                  <a:srgbClr val="070707"/>
                </a:solidFill>
                <a:ea typeface="Calibri" panose="020F0502020204030204" pitchFamily="34" charset="0"/>
                <a:cs typeface="B Badr" panose="00000400000000000000" pitchFamily="2" charset="-78"/>
              </a:rPr>
              <a:t>نام درس: </a:t>
            </a:r>
            <a:r>
              <a:rPr lang="fa-IR" sz="1800" dirty="0" smtClean="0">
                <a:solidFill>
                  <a:srgbClr val="070707"/>
                </a:solidFill>
                <a:ea typeface="Calibri" panose="020F0502020204030204" pitchFamily="34" charset="0"/>
                <a:cs typeface="B Badr" panose="00000400000000000000" pitchFamily="2" charset="-78"/>
              </a:rPr>
              <a:t>آیین زندگی</a:t>
            </a:r>
            <a:endParaRPr lang="en-US" sz="1800" dirty="0">
              <a:solidFill>
                <a:srgbClr val="070707"/>
              </a:solidFill>
              <a:ea typeface="Calibri" panose="020F0502020204030204" pitchFamily="34" charset="0"/>
              <a:cs typeface="B Badr" panose="00000400000000000000" pitchFamily="2" charset="-78"/>
            </a:endParaRPr>
          </a:p>
          <a:p>
            <a:pPr algn="r" rtl="1">
              <a:lnSpc>
                <a:spcPct val="115000"/>
              </a:lnSpc>
              <a:spcAft>
                <a:spcPts val="1000"/>
              </a:spcAft>
            </a:pPr>
            <a:r>
              <a:rPr lang="fa-IR" sz="1800" b="1" dirty="0" smtClean="0">
                <a:solidFill>
                  <a:srgbClr val="070707"/>
                </a:solidFill>
                <a:ea typeface="Calibri" panose="020F0502020204030204" pitchFamily="34" charset="0"/>
                <a:cs typeface="B Badr" panose="00000400000000000000" pitchFamily="2" charset="-78"/>
              </a:rPr>
              <a:t>تعداد </a:t>
            </a:r>
            <a:r>
              <a:rPr lang="fa-IR" sz="1800" b="1" dirty="0">
                <a:solidFill>
                  <a:srgbClr val="070707"/>
                </a:solidFill>
                <a:ea typeface="Calibri" panose="020F0502020204030204" pitchFamily="34" charset="0"/>
                <a:cs typeface="B Badr" panose="00000400000000000000" pitchFamily="2" charset="-78"/>
              </a:rPr>
              <a:t>واحد: دو واحد نظری</a:t>
            </a:r>
            <a:endParaRPr lang="en-US" sz="1800" b="1" dirty="0">
              <a:solidFill>
                <a:srgbClr val="070707"/>
              </a:solidFill>
              <a:ea typeface="Calibri" panose="020F0502020204030204" pitchFamily="34" charset="0"/>
              <a:cs typeface="B Badr" panose="00000400000000000000" pitchFamily="2" charset="-78"/>
            </a:endParaRPr>
          </a:p>
          <a:p>
            <a:pPr algn="r" rtl="1">
              <a:lnSpc>
                <a:spcPct val="115000"/>
              </a:lnSpc>
              <a:spcAft>
                <a:spcPts val="1000"/>
              </a:spcAft>
            </a:pPr>
            <a:r>
              <a:rPr lang="fa-IR" sz="1800" b="1" dirty="0">
                <a:solidFill>
                  <a:srgbClr val="070707"/>
                </a:solidFill>
                <a:ea typeface="Calibri" panose="020F0502020204030204" pitchFamily="34" charset="0"/>
                <a:cs typeface="B Badr" panose="00000400000000000000" pitchFamily="2" charset="-78"/>
              </a:rPr>
              <a:t>رشته تحصیلی: </a:t>
            </a:r>
            <a:r>
              <a:rPr lang="fa-IR" sz="1800" b="1" dirty="0" smtClean="0">
                <a:solidFill>
                  <a:srgbClr val="070707"/>
                </a:solidFill>
                <a:ea typeface="Calibri" panose="020F0502020204030204" pitchFamily="34" charset="0"/>
                <a:cs typeface="B Badr" panose="00000400000000000000" pitchFamily="2" charset="-78"/>
              </a:rPr>
              <a:t>آموزش ابتدایی، آموزش کودکان استثنایی و مشاوره</a:t>
            </a:r>
            <a:endParaRPr lang="en-US" sz="1800" b="1" dirty="0">
              <a:solidFill>
                <a:srgbClr val="070707"/>
              </a:solidFill>
              <a:ea typeface="Calibri" panose="020F0502020204030204" pitchFamily="34" charset="0"/>
              <a:cs typeface="B Badr" panose="00000400000000000000" pitchFamily="2" charset="-78"/>
            </a:endParaRPr>
          </a:p>
          <a:p>
            <a:pPr algn="r" rtl="1">
              <a:lnSpc>
                <a:spcPct val="115000"/>
              </a:lnSpc>
              <a:spcAft>
                <a:spcPts val="1000"/>
              </a:spcAft>
            </a:pPr>
            <a:r>
              <a:rPr lang="fa-IR" sz="1800" b="1" dirty="0">
                <a:solidFill>
                  <a:srgbClr val="070707"/>
                </a:solidFill>
                <a:ea typeface="Calibri" panose="020F0502020204030204" pitchFamily="34" charset="0"/>
                <a:cs typeface="B Badr" panose="00000400000000000000" pitchFamily="2" charset="-78"/>
              </a:rPr>
              <a:t>مقطع تحصیلی: کارشناسی پیوسته</a:t>
            </a:r>
            <a:endParaRPr lang="en-US" sz="1800" b="1" dirty="0">
              <a:solidFill>
                <a:srgbClr val="070707"/>
              </a:solidFill>
              <a:ea typeface="Calibri" panose="020F0502020204030204" pitchFamily="34" charset="0"/>
              <a:cs typeface="B Badr" panose="00000400000000000000" pitchFamily="2" charset="-78"/>
            </a:endParaRPr>
          </a:p>
          <a:p>
            <a:pPr algn="r" rtl="1">
              <a:lnSpc>
                <a:spcPct val="115000"/>
              </a:lnSpc>
              <a:spcAft>
                <a:spcPts val="1000"/>
              </a:spcAft>
            </a:pPr>
            <a:r>
              <a:rPr lang="fa-IR" sz="1800" b="1" dirty="0">
                <a:solidFill>
                  <a:srgbClr val="070707"/>
                </a:solidFill>
                <a:ea typeface="Calibri" panose="020F0502020204030204" pitchFamily="34" charset="0"/>
                <a:cs typeface="B Badr" panose="00000400000000000000" pitchFamily="2" charset="-78"/>
              </a:rPr>
              <a:t>روزها و ساعات تدریس: </a:t>
            </a:r>
            <a:r>
              <a:rPr lang="fa-IR" sz="1800" b="1" dirty="0" smtClean="0">
                <a:solidFill>
                  <a:srgbClr val="070707"/>
                </a:solidFill>
                <a:ea typeface="Calibri" panose="020F0502020204030204" pitchFamily="34" charset="0"/>
                <a:cs typeface="B Badr" panose="00000400000000000000" pitchFamily="2" charset="-78"/>
              </a:rPr>
              <a:t>چهار شنبه </a:t>
            </a:r>
            <a:r>
              <a:rPr lang="fa-IR" sz="1800" b="1" dirty="0">
                <a:solidFill>
                  <a:srgbClr val="070707"/>
                </a:solidFill>
                <a:ea typeface="Calibri" panose="020F0502020204030204" pitchFamily="34" charset="0"/>
                <a:cs typeface="B Badr" panose="00000400000000000000" pitchFamily="2" charset="-78"/>
              </a:rPr>
              <a:t>ها (ساعت </a:t>
            </a:r>
            <a:r>
              <a:rPr lang="fa-IR" sz="1800" b="1" dirty="0" smtClean="0">
                <a:solidFill>
                  <a:srgbClr val="070707"/>
                </a:solidFill>
                <a:ea typeface="Calibri" panose="020F0502020204030204" pitchFamily="34" charset="0"/>
                <a:cs typeface="B Badr" panose="00000400000000000000" pitchFamily="2" charset="-78"/>
              </a:rPr>
              <a:t>10-8)</a:t>
            </a:r>
            <a:endParaRPr lang="en-US" sz="1800" b="1" dirty="0">
              <a:solidFill>
                <a:srgbClr val="070707"/>
              </a:solidFill>
              <a:ea typeface="Calibri" panose="020F0502020204030204" pitchFamily="34" charset="0"/>
              <a:cs typeface="B Badr" panose="00000400000000000000" pitchFamily="2" charset="-78"/>
            </a:endParaRPr>
          </a:p>
          <a:p>
            <a:pPr algn="r" rtl="1">
              <a:lnSpc>
                <a:spcPct val="115000"/>
              </a:lnSpc>
              <a:spcAft>
                <a:spcPts val="1000"/>
              </a:spcAft>
            </a:pPr>
            <a:r>
              <a:rPr lang="fa-IR" sz="1800" dirty="0">
                <a:solidFill>
                  <a:srgbClr val="070707"/>
                </a:solidFill>
                <a:ea typeface="Calibri" panose="020F0502020204030204" pitchFamily="34" charset="0"/>
                <a:cs typeface="B Badr" panose="00000400000000000000" pitchFamily="2" charset="-78"/>
              </a:rPr>
              <a:t>روش ارائه­ی درس</a:t>
            </a:r>
            <a:r>
              <a:rPr lang="fa-IR" sz="1800" dirty="0" smtClean="0">
                <a:solidFill>
                  <a:srgbClr val="070707"/>
                </a:solidFill>
                <a:ea typeface="Calibri" panose="020F0502020204030204" pitchFamily="34" charset="0"/>
                <a:cs typeface="B Badr" panose="00000400000000000000" pitchFamily="2" charset="-78"/>
              </a:rPr>
              <a:t>: روش تدریس فعال با توجه به نیازهای معنوی و مادی دانشجویان با توجه به سرفصل های درس آیین زندگی</a:t>
            </a:r>
            <a:endParaRPr lang="en-US" sz="1800" dirty="0">
              <a:solidFill>
                <a:srgbClr val="070707"/>
              </a:solidFill>
              <a:ea typeface="Calibri" panose="020F0502020204030204" pitchFamily="34" charset="0"/>
              <a:cs typeface="B Badr" panose="00000400000000000000" pitchFamily="2" charset="-78"/>
            </a:endParaRPr>
          </a:p>
          <a:p>
            <a:pPr algn="r" rtl="1">
              <a:lnSpc>
                <a:spcPct val="115000"/>
              </a:lnSpc>
              <a:spcAft>
                <a:spcPts val="1000"/>
              </a:spcAft>
            </a:pPr>
            <a:r>
              <a:rPr lang="fa-IR" sz="1800" b="1" dirty="0">
                <a:solidFill>
                  <a:srgbClr val="070707"/>
                </a:solidFill>
                <a:ea typeface="Calibri" panose="020F0502020204030204" pitchFamily="34" charset="0"/>
                <a:cs typeface="B Badr" panose="00000400000000000000" pitchFamily="2" charset="-78"/>
              </a:rPr>
              <a:t>سال تحصیلی: </a:t>
            </a:r>
            <a:r>
              <a:rPr lang="fa-IR" sz="1800" b="1" dirty="0" smtClean="0">
                <a:solidFill>
                  <a:srgbClr val="070707"/>
                </a:solidFill>
                <a:ea typeface="Calibri" panose="020F0502020204030204" pitchFamily="34" charset="0"/>
                <a:cs typeface="B Badr" panose="00000400000000000000" pitchFamily="2" charset="-78"/>
              </a:rPr>
              <a:t>98-97 نیمسال </a:t>
            </a:r>
            <a:r>
              <a:rPr lang="fa-IR" sz="1800" b="1" dirty="0">
                <a:solidFill>
                  <a:srgbClr val="070707"/>
                </a:solidFill>
                <a:ea typeface="Calibri" panose="020F0502020204030204" pitchFamily="34" charset="0"/>
                <a:cs typeface="B Badr" panose="00000400000000000000" pitchFamily="2" charset="-78"/>
              </a:rPr>
              <a:t>تحصیلی: دوم</a:t>
            </a:r>
            <a:endParaRPr lang="en-US" sz="1800" b="1" dirty="0">
              <a:solidFill>
                <a:srgbClr val="070707"/>
              </a:solidFill>
              <a:ea typeface="Calibri" panose="020F0502020204030204" pitchFamily="34" charset="0"/>
              <a:cs typeface="B Badr" panose="00000400000000000000" pitchFamily="2" charset="-78"/>
            </a:endParaRPr>
          </a:p>
          <a:p>
            <a:pPr algn="r" rtl="1">
              <a:lnSpc>
                <a:spcPct val="115000"/>
              </a:lnSpc>
              <a:spcAft>
                <a:spcPts val="1000"/>
              </a:spcAft>
            </a:pPr>
            <a:r>
              <a:rPr lang="fa-IR" sz="1800" b="1" dirty="0">
                <a:solidFill>
                  <a:srgbClr val="070707"/>
                </a:solidFill>
                <a:ea typeface="Calibri" panose="020F0502020204030204" pitchFamily="34" charset="0"/>
                <a:cs typeface="B Badr" panose="00000400000000000000" pitchFamily="2" charset="-78"/>
              </a:rPr>
              <a:t>نام پردیس : پردیس بنت الهدی صدر گیلان</a:t>
            </a:r>
            <a:endParaRPr lang="en-US" sz="1800" b="1" dirty="0">
              <a:solidFill>
                <a:srgbClr val="070707"/>
              </a:solidFill>
              <a:ea typeface="Calibri" panose="020F0502020204030204" pitchFamily="34" charset="0"/>
              <a:cs typeface="B Badr" panose="00000400000000000000" pitchFamily="2" charset="-78"/>
            </a:endParaRPr>
          </a:p>
          <a:p>
            <a:pPr algn="r" rtl="1">
              <a:lnSpc>
                <a:spcPct val="115000"/>
              </a:lnSpc>
              <a:spcAft>
                <a:spcPts val="1000"/>
              </a:spcAft>
            </a:pPr>
            <a:r>
              <a:rPr lang="fa-IR" sz="1800" b="1" dirty="0">
                <a:solidFill>
                  <a:srgbClr val="070707"/>
                </a:solidFill>
                <a:ea typeface="Calibri" panose="020F0502020204030204" pitchFamily="34" charset="0"/>
                <a:cs typeface="B Badr" panose="00000400000000000000" pitchFamily="2" charset="-78"/>
              </a:rPr>
              <a:t>نام گروه در طرح</a:t>
            </a:r>
            <a:r>
              <a:rPr lang="fa-IR" sz="1800" b="1" u="sng" dirty="0">
                <a:solidFill>
                  <a:srgbClr val="070707"/>
                </a:solidFill>
                <a:ea typeface="Calibri" panose="020F0502020204030204" pitchFamily="34" charset="0"/>
                <a:cs typeface="B Badr" panose="00000400000000000000" pitchFamily="2" charset="-78"/>
              </a:rPr>
              <a:t>: طرح درس کلی گروه آزمایش</a:t>
            </a:r>
            <a:endParaRPr lang="en-US" sz="1800" dirty="0">
              <a:solidFill>
                <a:srgbClr val="070707"/>
              </a:solidFill>
              <a:ea typeface="Calibri" panose="020F0502020204030204" pitchFamily="34" charset="0"/>
              <a:cs typeface="B Badr" panose="00000400000000000000" pitchFamily="2" charset="-78"/>
            </a:endParaRPr>
          </a:p>
          <a:p>
            <a:pPr algn="r" rtl="1">
              <a:lnSpc>
                <a:spcPct val="115000"/>
              </a:lnSpc>
              <a:spcAft>
                <a:spcPts val="1000"/>
              </a:spcAft>
            </a:pPr>
            <a:r>
              <a:rPr lang="fa-IR" sz="1800" b="1" u="sng" dirty="0">
                <a:solidFill>
                  <a:srgbClr val="070707"/>
                </a:solidFill>
                <a:ea typeface="Calibri" panose="020F0502020204030204" pitchFamily="34" charset="0"/>
                <a:cs typeface="B Badr" panose="00000400000000000000" pitchFamily="2" charset="-78"/>
              </a:rPr>
              <a:t>مشخصات مدرس:</a:t>
            </a:r>
            <a:endParaRPr lang="en-US" sz="1800" dirty="0">
              <a:solidFill>
                <a:srgbClr val="070707"/>
              </a:solidFill>
              <a:ea typeface="Calibri" panose="020F0502020204030204" pitchFamily="34" charset="0"/>
              <a:cs typeface="B Badr" panose="00000400000000000000" pitchFamily="2" charset="-78"/>
            </a:endParaRPr>
          </a:p>
          <a:p>
            <a:pPr algn="r" rtl="1">
              <a:lnSpc>
                <a:spcPct val="115000"/>
              </a:lnSpc>
              <a:spcAft>
                <a:spcPts val="1000"/>
              </a:spcAft>
            </a:pPr>
            <a:r>
              <a:rPr lang="fa-IR" sz="1800" b="1" dirty="0">
                <a:solidFill>
                  <a:srgbClr val="070707"/>
                </a:solidFill>
                <a:ea typeface="Calibri" panose="020F0502020204030204" pitchFamily="34" charset="0"/>
                <a:cs typeface="B Badr" panose="00000400000000000000" pitchFamily="2" charset="-78"/>
              </a:rPr>
              <a:t>نام و نام خانوادگی مدرس: صونیا زارع مرتبه علمی: استادیار  سمت اجرایی: عضو هیات علمی</a:t>
            </a:r>
            <a:endParaRPr lang="en-US" sz="1800" b="1" dirty="0">
              <a:solidFill>
                <a:srgbClr val="070707"/>
              </a:solidFill>
              <a:ea typeface="Calibri" panose="020F0502020204030204" pitchFamily="34" charset="0"/>
              <a:cs typeface="B Badr" panose="00000400000000000000" pitchFamily="2" charset="-78"/>
            </a:endParaRPr>
          </a:p>
          <a:p>
            <a:pPr algn="r" rtl="1">
              <a:lnSpc>
                <a:spcPct val="115000"/>
              </a:lnSpc>
              <a:spcAft>
                <a:spcPts val="1000"/>
              </a:spcAft>
            </a:pPr>
            <a:r>
              <a:rPr lang="fa-IR" sz="1800" b="1" dirty="0">
                <a:solidFill>
                  <a:srgbClr val="070707"/>
                </a:solidFill>
                <a:ea typeface="Calibri" panose="020F0502020204030204" pitchFamily="34" charset="0"/>
                <a:cs typeface="B Badr" panose="00000400000000000000" pitchFamily="2" charset="-78"/>
              </a:rPr>
              <a:t>پست الکترونیک</a:t>
            </a:r>
            <a:r>
              <a:rPr lang="fa-IR" sz="1800" dirty="0">
                <a:solidFill>
                  <a:srgbClr val="070707"/>
                </a:solidFill>
                <a:ea typeface="Calibri" panose="020F0502020204030204" pitchFamily="34" charset="0"/>
                <a:cs typeface="B Badr" panose="00000400000000000000" pitchFamily="2" charset="-78"/>
              </a:rPr>
              <a:t>: </a:t>
            </a:r>
            <a:r>
              <a:rPr lang="fa-IR" sz="1800" dirty="0" smtClean="0">
                <a:solidFill>
                  <a:srgbClr val="070707"/>
                </a:solidFill>
                <a:ea typeface="Calibri" panose="020F0502020204030204" pitchFamily="34" charset="0"/>
                <a:cs typeface="B Badr" panose="00000400000000000000" pitchFamily="2" charset="-78"/>
                <a:hlinkClick r:id="rId2"/>
              </a:rPr>
              <a:t>ِ</a:t>
            </a:r>
            <a:r>
              <a:rPr lang="en-US" sz="1800" dirty="0" smtClean="0">
                <a:solidFill>
                  <a:srgbClr val="070707"/>
                </a:solidFill>
                <a:ea typeface="Calibri" panose="020F0502020204030204" pitchFamily="34" charset="0"/>
                <a:cs typeface="B Badr" panose="00000400000000000000" pitchFamily="2" charset="-78"/>
                <a:hlinkClick r:id="rId2"/>
              </a:rPr>
              <a:t>yaabufazel@gmail.com</a:t>
            </a:r>
            <a:r>
              <a:rPr lang="en-US" sz="1800" dirty="0" smtClean="0">
                <a:solidFill>
                  <a:srgbClr val="070707"/>
                </a:solidFill>
                <a:ea typeface="Calibri" panose="020F0502020204030204" pitchFamily="34" charset="0"/>
                <a:cs typeface="B Badr" panose="00000400000000000000" pitchFamily="2" charset="-78"/>
              </a:rPr>
              <a:t> </a:t>
            </a: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sp>
        <p:nvSpPr>
          <p:cNvPr id="13"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14" name="Rectangle 13"/>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Tree>
    <p:extLst>
      <p:ext uri="{BB962C8B-B14F-4D97-AF65-F5344CB8AC3E}">
        <p14:creationId xmlns:p14="http://schemas.microsoft.com/office/powerpoint/2010/main" val="10280745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7756554" y="562912"/>
            <a:ext cx="3719029" cy="566588"/>
          </a:xfrm>
          <a:prstGeom prst="rect">
            <a:avLst/>
          </a:prstGeom>
          <a:effectLst>
            <a:glow rad="127000">
              <a:srgbClr val="002060"/>
            </a:glow>
          </a:effectLst>
        </p:spPr>
        <p:txBody>
          <a:bodyPr>
            <a:no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r" rtl="1" fontAlgn="base">
              <a:lnSpc>
                <a:spcPct val="170000"/>
              </a:lnSpc>
              <a:spcAft>
                <a:spcPct val="0"/>
              </a:spcAft>
            </a:pPr>
            <a:r>
              <a:rPr lang="fa-IR" sz="3600" b="1" dirty="0" smtClean="0">
                <a:solidFill>
                  <a:srgbClr val="FF0000"/>
                </a:solidFill>
                <a:latin typeface="IranNastaliq" panose="02020505000000020003" pitchFamily="18" charset="0"/>
                <a:cs typeface="IranNastaliq" panose="02020505000000020003" pitchFamily="18" charset="0"/>
              </a:rPr>
              <a:t/>
            </a:r>
            <a:br>
              <a:rPr lang="fa-IR" sz="3600" b="1" dirty="0" smtClean="0">
                <a:solidFill>
                  <a:srgbClr val="FF0000"/>
                </a:solidFill>
                <a:latin typeface="IranNastaliq" panose="02020505000000020003" pitchFamily="18" charset="0"/>
                <a:cs typeface="IranNastaliq" panose="02020505000000020003" pitchFamily="18" charset="0"/>
              </a:rPr>
            </a:br>
            <a:r>
              <a:rPr lang="fa-IR" sz="3600" b="1" dirty="0" smtClean="0">
                <a:solidFill>
                  <a:srgbClr val="FF0000"/>
                </a:solidFill>
                <a:effectLst>
                  <a:glow>
                    <a:srgbClr val="002060"/>
                  </a:glow>
                  <a:outerShdw blurRad="50800" dist="50800" dir="5400000" algn="ctr" rotWithShape="0">
                    <a:srgbClr val="002060"/>
                  </a:outerShdw>
                </a:effectLst>
                <a:latin typeface="IranNastaliq" panose="02020505000000020003" pitchFamily="18" charset="0"/>
                <a:cs typeface="IranNastaliq" panose="02020505000000020003" pitchFamily="18" charset="0"/>
              </a:rPr>
              <a:t>روال اجرای پژوهش</a:t>
            </a:r>
            <a:r>
              <a:rPr lang="en-US" sz="3600" b="1" dirty="0" smtClean="0">
                <a:solidFill>
                  <a:srgbClr val="003366"/>
                </a:solidFill>
                <a:latin typeface="IranNastaliq" panose="02020505000000020003" pitchFamily="18" charset="0"/>
                <a:cs typeface="IranNastaliq" panose="02020505000000020003" pitchFamily="18" charset="0"/>
              </a:rPr>
              <a:t/>
            </a:r>
            <a:br>
              <a:rPr lang="en-US" sz="3600" b="1" dirty="0" smtClean="0">
                <a:solidFill>
                  <a:srgbClr val="003366"/>
                </a:solidFill>
                <a:latin typeface="IranNastaliq" panose="02020505000000020003" pitchFamily="18" charset="0"/>
                <a:cs typeface="IranNastaliq" panose="02020505000000020003" pitchFamily="18" charset="0"/>
              </a:rPr>
            </a:br>
            <a:endParaRPr lang="en-US" sz="3600" dirty="0">
              <a:latin typeface="IranNastaliq" panose="02020505000000020003" pitchFamily="18" charset="0"/>
              <a:cs typeface="IranNastaliq" panose="02020505000000020003" pitchFamily="18" charset="0"/>
            </a:endParaRPr>
          </a:p>
        </p:txBody>
      </p:sp>
      <p:sp>
        <p:nvSpPr>
          <p:cNvPr id="7" name="Content Placeholder 2"/>
          <p:cNvSpPr txBox="1">
            <a:spLocks/>
          </p:cNvSpPr>
          <p:nvPr/>
        </p:nvSpPr>
        <p:spPr>
          <a:xfrm>
            <a:off x="486730" y="2631976"/>
            <a:ext cx="11742820" cy="5855782"/>
          </a:xfrm>
          <a:prstGeom prst="rect">
            <a:avLst/>
          </a:prstGeom>
        </p:spPr>
        <p:txBody>
          <a:bodyPr>
            <a:normAutofit lnSpcReduction="10000"/>
          </a:bodyPr>
          <a:lst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a:lstStyle>
          <a:p>
            <a:pPr marL="0" indent="0" algn="just" rtl="1">
              <a:lnSpc>
                <a:spcPct val="120000"/>
              </a:lnSpc>
              <a:buFont typeface="Arial" panose="020B0604020202020204" pitchFamily="34" charset="0"/>
              <a:buNone/>
            </a:pPr>
            <a:r>
              <a:rPr lang="fa-IR" sz="1900" b="1" dirty="0" smtClean="0">
                <a:cs typeface="B Lotus" panose="00000400000000000000" pitchFamily="2" charset="-78"/>
              </a:rPr>
              <a:t> پژوهش حاضر شبه آزمایشی و طرح آن به‌صورت پیش آزمون -پس آزمون با گروه گواه و آزمایش  و مرحله‌ی پیگیری بود. جامعه‌ی آماری شامل  دانشجویان رشته های آموزش ابتدایی، آموزش کودکان استثنایی و مشاوره ورودی 97 بود که تعداد آن ها 164 نفر می باشد. جهت انجام پژوهش حاضر، از بین جامعه‌ی آماری تعداد 40 دانشجو، انتخاب شد. </a:t>
            </a:r>
          </a:p>
          <a:p>
            <a:pPr marL="0" indent="0" algn="just" rtl="1">
              <a:lnSpc>
                <a:spcPct val="120000"/>
              </a:lnSpc>
              <a:buNone/>
            </a:pPr>
            <a:r>
              <a:rPr lang="fa-IR" sz="1900" b="1" dirty="0">
                <a:cs typeface="B Lotus" panose="00000400000000000000" pitchFamily="2" charset="-78"/>
              </a:rPr>
              <a:t>با استفاده از روش نمونه گیری تصادفی طبقه­ای به ترتیب به نسبت­های  </a:t>
            </a:r>
            <a:r>
              <a:rPr lang="fa-IR" sz="1900" b="1" dirty="0" smtClean="0">
                <a:cs typeface="B Lotus" panose="00000400000000000000" pitchFamily="2" charset="-78"/>
              </a:rPr>
              <a:t>0/57 </a:t>
            </a:r>
            <a:r>
              <a:rPr lang="fa-IR" sz="1900" b="1" dirty="0">
                <a:cs typeface="B Lotus" panose="00000400000000000000" pitchFamily="2" charset="-78"/>
              </a:rPr>
              <a:t>(آموزش ابتدایی)، </a:t>
            </a:r>
            <a:r>
              <a:rPr lang="fa-IR" sz="1900" b="1" dirty="0" smtClean="0">
                <a:cs typeface="B Lotus" panose="00000400000000000000" pitchFamily="2" charset="-78"/>
              </a:rPr>
              <a:t>0/27 </a:t>
            </a:r>
            <a:r>
              <a:rPr lang="fa-IR" sz="1900" b="1" dirty="0">
                <a:cs typeface="B Lotus" panose="00000400000000000000" pitchFamily="2" charset="-78"/>
              </a:rPr>
              <a:t>(مشاوره) و </a:t>
            </a:r>
            <a:r>
              <a:rPr lang="fa-IR" sz="1900" b="1" dirty="0" smtClean="0">
                <a:cs typeface="B Lotus" panose="00000400000000000000" pitchFamily="2" charset="-78"/>
              </a:rPr>
              <a:t>0/16 </a:t>
            </a:r>
            <a:r>
              <a:rPr lang="fa-IR" sz="1900" b="1" dirty="0">
                <a:cs typeface="B Lotus" panose="00000400000000000000" pitchFamily="2" charset="-78"/>
              </a:rPr>
              <a:t>(آموزش کودکان استثنایی) از بین این دانشجویان تعداد 40 دانشجو معلم به عنوان نمونه انتخاب شدند و آنگاه دو گروه کنترل و آزمایش تشکیل شده و به طور تصادفی نمونه­های درون هر طبقه انتخاب و به طور مساوی در درون دو گروه مورد نظر قرار گرفتند.  در نهایت دو گروه 20 نفری کنترل و گروه 20 نفری آزمایش با این روش انتخاب شدند.گروه آزمایش با استفاده از روش تدریس نیاز محور در درس آیین زندگی  تحت آموزش قرار گرفتند. این نوع آموزش در 10 جلسه </a:t>
            </a:r>
            <a:r>
              <a:rPr lang="fa-IR" sz="1900" b="1" dirty="0" smtClean="0">
                <a:cs typeface="B Lotus" panose="00000400000000000000" pitchFamily="2" charset="-78"/>
              </a:rPr>
              <a:t>100 دقیقه­ای </a:t>
            </a:r>
            <a:r>
              <a:rPr lang="fa-IR" sz="1900" b="1" dirty="0">
                <a:cs typeface="B Lotus" panose="00000400000000000000" pitchFamily="2" charset="-78"/>
              </a:rPr>
              <a:t>به صورت یک جلسه در هر هفته برگزار گردید.</a:t>
            </a:r>
          </a:p>
          <a:p>
            <a:pPr marL="0" indent="0" algn="just" rtl="1">
              <a:lnSpc>
                <a:spcPct val="120000"/>
              </a:lnSpc>
              <a:buNone/>
            </a:pPr>
            <a:r>
              <a:rPr lang="fa-IR" sz="1900" b="1" dirty="0">
                <a:cs typeface="B Lotus" panose="00000400000000000000" pitchFamily="2" charset="-78"/>
              </a:rPr>
              <a:t>ابزارهای مورد استفاده در این پژوهش پرسشنامه‌ی محقق ساخته از درس آیین زندگی با تعداد 75 سوال بود. برای اطمینان از روایی پرسشنامه­ها از روش اعتبار محتوی استفاده گردید  و روایی صوری آزمونها با توجه به نظر پنج نفر از استادان گروه معارف اسلامی تایید و یا تصحیح شد.  همچنین برای پایایی آزمون­ها برای نمونه هدف از آزمون آلفای کرونباخ استفاده شد. </a:t>
            </a:r>
            <a:r>
              <a:rPr lang="fa-IR" sz="1900" b="1" dirty="0" smtClean="0">
                <a:cs typeface="B Lotus" panose="00000400000000000000" pitchFamily="2" charset="-78"/>
              </a:rPr>
              <a:t>اگر ضریب آلفا بیشتر از 0/7 باشد آزمون از پایایی قابل قبولی برخوردار است. پرسشنامه </a:t>
            </a:r>
            <a:r>
              <a:rPr lang="fa-IR" sz="1900" b="1" dirty="0">
                <a:cs typeface="B Lotus" panose="00000400000000000000" pitchFamily="2" charset="-78"/>
              </a:rPr>
              <a:t>شامل 75 سوال به کمک آلفای کرونباخ به میزان </a:t>
            </a:r>
            <a:r>
              <a:rPr lang="fa-IR" sz="1900" b="1" dirty="0" smtClean="0">
                <a:cs typeface="B Lotus" panose="00000400000000000000" pitchFamily="2" charset="-78"/>
              </a:rPr>
              <a:t>0/875 محاسبه </a:t>
            </a:r>
            <a:r>
              <a:rPr lang="fa-IR" sz="1900" b="1" dirty="0">
                <a:cs typeface="B Lotus" panose="00000400000000000000" pitchFamily="2" charset="-78"/>
              </a:rPr>
              <a:t>گردید. پس از تای</a:t>
            </a:r>
            <a:r>
              <a:rPr lang="fa-IR" sz="1900" b="1" dirty="0" smtClean="0">
                <a:cs typeface="B Lotus" panose="00000400000000000000" pitchFamily="2" charset="-78"/>
              </a:rPr>
              <a:t>ید و تصحیح سوالات، پرسشنامه در سه مرحله اجرای آزمون( پیش آزمون ،پس آزمون و پیگیری)قرار داده شد. پس از اجرای پیش آزمون، گروه آزمایش  با استفاده از روش تدریس فعال نیاز محور طی 10جلسه 100 دقیقه‌ای </a:t>
            </a:r>
            <a:r>
              <a:rPr lang="fa-IR" sz="1900" b="1" dirty="0" smtClean="0">
                <a:solidFill>
                  <a:srgbClr val="FF0000"/>
                </a:solidFill>
                <a:cs typeface="B Lotus" panose="00000400000000000000" pitchFamily="2" charset="-78"/>
              </a:rPr>
              <a:t>در طی 10 هفته (از 1397/7/11  تا 1397/9/21 </a:t>
            </a:r>
            <a:r>
              <a:rPr lang="fa-IR" sz="1900" b="1" dirty="0" smtClean="0">
                <a:cs typeface="B Lotus" panose="00000400000000000000" pitchFamily="2" charset="-78"/>
              </a:rPr>
              <a:t>) تدریس انجام گردید، در حالی که گروه کنترل  در طی فرآیند انجام پژوهش، از روش سخنرانی در تدریس استفاده گردید. پس از اتمام جلسات ، افراد هر دو گروه تحت انجام پس آزمون قرار گرفتند (تاریخ </a:t>
            </a:r>
            <a:r>
              <a:rPr lang="fa-IR" sz="1900" b="1" dirty="0" smtClean="0">
                <a:solidFill>
                  <a:srgbClr val="FF0000"/>
                </a:solidFill>
                <a:cs typeface="B Lotus" panose="00000400000000000000" pitchFamily="2" charset="-78"/>
              </a:rPr>
              <a:t>1397/9/22). پس از دو ماه آزمون پیگیری (تاریخ 1397/11/24) نیز صورت پذیرفت</a:t>
            </a:r>
            <a:r>
              <a:rPr lang="fa-IR" sz="1900" b="1" dirty="0" smtClean="0">
                <a:cs typeface="B Lotus" panose="00000400000000000000" pitchFamily="2" charset="-78"/>
              </a:rPr>
              <a:t>. </a:t>
            </a:r>
          </a:p>
          <a:p>
            <a:pPr marL="0" indent="0" algn="r" rtl="1">
              <a:buFont typeface="Arial" panose="020B0604020202020204" pitchFamily="34" charset="0"/>
              <a:buNone/>
            </a:pPr>
            <a:endParaRPr lang="fa-IR" sz="1900" b="1" dirty="0" smtClean="0">
              <a:cs typeface="B Lotus" panose="00000400000000000000" pitchFamily="2" charset="-78"/>
            </a:endParaRPr>
          </a:p>
          <a:p>
            <a:pPr marL="0" indent="0" algn="r" rtl="1">
              <a:buFont typeface="Arial" panose="020B0604020202020204" pitchFamily="34" charset="0"/>
              <a:buNone/>
            </a:pPr>
            <a:endParaRPr lang="fa-IR" sz="1900" b="1" dirty="0">
              <a:cs typeface="B Lotus" panose="00000400000000000000" pitchFamily="2" charset="-78"/>
            </a:endParaRP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sp>
        <p:nvSpPr>
          <p:cNvPr id="14"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15" name="Rectangle 14"/>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Tree>
    <p:extLst>
      <p:ext uri="{BB962C8B-B14F-4D97-AF65-F5344CB8AC3E}">
        <p14:creationId xmlns:p14="http://schemas.microsoft.com/office/powerpoint/2010/main" val="37804138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31406" y="2297648"/>
            <a:ext cx="8318310" cy="3877985"/>
          </a:xfrm>
          <a:prstGeom prst="rect">
            <a:avLst/>
          </a:prstGeom>
        </p:spPr>
        <p:txBody>
          <a:bodyPr wrap="square">
            <a:spAutoFit/>
          </a:bodyPr>
          <a:lstStyle/>
          <a:p>
            <a:pPr algn="r" rtl="1">
              <a:lnSpc>
                <a:spcPct val="150000"/>
              </a:lnSpc>
            </a:pPr>
            <a:r>
              <a:rPr lang="fa-IR" sz="4400" b="1" dirty="0" smtClean="0">
                <a:solidFill>
                  <a:srgbClr val="FF0000"/>
                </a:solidFill>
                <a:effectLst>
                  <a:outerShdw blurRad="50800" dist="50800" dir="5400000" algn="ctr" rotWithShape="0">
                    <a:srgbClr val="002060"/>
                  </a:outerShdw>
                </a:effectLst>
                <a:latin typeface="IranNastaliq" panose="02020505000000020003" pitchFamily="18" charset="0"/>
                <a:cs typeface="IranNastaliq" panose="02020505000000020003" pitchFamily="18" charset="0"/>
              </a:rPr>
              <a:t>تجزیه و تحلیل داده ها</a:t>
            </a:r>
            <a:endParaRPr lang="fa-IR" sz="4400" b="1" dirty="0" smtClean="0">
              <a:effectLst>
                <a:outerShdw blurRad="50800" dist="50800" dir="5400000" algn="ctr" rotWithShape="0">
                  <a:srgbClr val="002060"/>
                </a:outerShdw>
              </a:effectLst>
              <a:latin typeface="IranNastaliq" panose="02020505000000020003" pitchFamily="18" charset="0"/>
              <a:cs typeface="IranNastaliq" panose="02020505000000020003" pitchFamily="18" charset="0"/>
            </a:endParaRPr>
          </a:p>
          <a:p>
            <a:pPr algn="just" rtl="1">
              <a:lnSpc>
                <a:spcPct val="150000"/>
              </a:lnSpc>
            </a:pPr>
            <a:r>
              <a:rPr lang="fa-IR" sz="2400" b="1" dirty="0" smtClean="0">
                <a:ln>
                  <a:solidFill>
                    <a:srgbClr val="C00000"/>
                  </a:solidFill>
                </a:ln>
                <a:cs typeface="B Lotus" panose="00000400000000000000" pitchFamily="2" charset="-78"/>
              </a:rPr>
              <a:t>در اين پژوهش براي تجزيه و تحليل داده ها در سطح آمار توصيفي از شاخص های ميانگين و انحراف استاندارد و ترسیم نمودار چندضلعی همراه با میانگین نقاط عملکرد استفاده شد. داده‌ها در پژوهش حاضر از نوع فاصله اي بوده و براي تجزيه و تحليل آنها در سطح آمار استنباطي، از تحليل کواريانس چند متغیره</a:t>
            </a:r>
            <a:r>
              <a:rPr lang="en-US" sz="2000" b="1" dirty="0" smtClean="0">
                <a:ln>
                  <a:solidFill>
                    <a:srgbClr val="C00000"/>
                  </a:solidFill>
                </a:ln>
                <a:latin typeface="Times New Roman" panose="02020603050405020304" pitchFamily="18" charset="0"/>
                <a:cs typeface="Times New Roman" panose="02020603050405020304" pitchFamily="18" charset="0"/>
              </a:rPr>
              <a:t>(MANCOVA</a:t>
            </a:r>
            <a:r>
              <a:rPr lang="en-US" sz="2400" b="1" dirty="0" smtClean="0">
                <a:ln>
                  <a:solidFill>
                    <a:srgbClr val="C00000"/>
                  </a:solidFill>
                </a:ln>
                <a:latin typeface="Times New Roman" panose="02020603050405020304" pitchFamily="18" charset="0"/>
                <a:cs typeface="Times New Roman" panose="02020603050405020304" pitchFamily="18" charset="0"/>
              </a:rPr>
              <a:t>)</a:t>
            </a:r>
            <a:r>
              <a:rPr lang="en-US" sz="2400" b="1" dirty="0" smtClean="0">
                <a:ln>
                  <a:solidFill>
                    <a:srgbClr val="C00000"/>
                  </a:solidFill>
                </a:ln>
                <a:cs typeface="B Lotus" panose="00000400000000000000" pitchFamily="2" charset="-78"/>
              </a:rPr>
              <a:t> </a:t>
            </a:r>
            <a:r>
              <a:rPr lang="fa-IR" sz="2400" b="1" dirty="0" smtClean="0">
                <a:ln>
                  <a:solidFill>
                    <a:srgbClr val="C00000"/>
                  </a:solidFill>
                </a:ln>
                <a:cs typeface="B Lotus" panose="00000400000000000000" pitchFamily="2" charset="-78"/>
              </a:rPr>
              <a:t> استفاده شد. ضمنا تجزيه و تحليل داده ها از طريق نرم افزار </a:t>
            </a:r>
            <a:r>
              <a:rPr lang="en-US" sz="2000" b="1" dirty="0">
                <a:ln>
                  <a:solidFill>
                    <a:srgbClr val="C00000"/>
                  </a:solidFill>
                </a:ln>
                <a:latin typeface="Times New Roman" panose="02020603050405020304" pitchFamily="18" charset="0"/>
                <a:cs typeface="Times New Roman" panose="02020603050405020304" pitchFamily="18" charset="0"/>
              </a:rPr>
              <a:t>SPSS.22</a:t>
            </a:r>
            <a:r>
              <a:rPr lang="en-US" sz="2400" b="1" dirty="0" smtClean="0">
                <a:ln>
                  <a:solidFill>
                    <a:srgbClr val="C00000"/>
                  </a:solidFill>
                </a:ln>
                <a:cs typeface="B Lotus" panose="00000400000000000000" pitchFamily="2" charset="-78"/>
              </a:rPr>
              <a:t> </a:t>
            </a:r>
            <a:r>
              <a:rPr lang="fa-IR" sz="2400" b="1" dirty="0" smtClean="0">
                <a:ln>
                  <a:solidFill>
                    <a:srgbClr val="C00000"/>
                  </a:solidFill>
                </a:ln>
                <a:cs typeface="B Lotus" panose="00000400000000000000" pitchFamily="2" charset="-78"/>
              </a:rPr>
              <a:t> انجام گرفت.</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6" name="Rectangle 5"/>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Tree>
    <p:extLst>
      <p:ext uri="{BB962C8B-B14F-4D97-AF65-F5344CB8AC3E}">
        <p14:creationId xmlns:p14="http://schemas.microsoft.com/office/powerpoint/2010/main" val="32750446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403610" y="1434669"/>
            <a:ext cx="4855299" cy="2254457"/>
          </a:xfrm>
          <a:prstGeom prst="rect">
            <a:avLst/>
          </a:prstGeom>
        </p:spPr>
        <p:txBody>
          <a:bodyPr>
            <a:normAutofit lnSpcReduction="10000"/>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r" rtl="1" fontAlgn="base">
              <a:lnSpc>
                <a:spcPct val="170000"/>
              </a:lnSpc>
              <a:spcAft>
                <a:spcPct val="0"/>
              </a:spcAft>
            </a:pPr>
            <a:r>
              <a:rPr lang="fa-IR" sz="2800" b="1" dirty="0" smtClean="0">
                <a:ln>
                  <a:solidFill>
                    <a:srgbClr val="7030A0"/>
                  </a:solidFill>
                </a:ln>
                <a:solidFill>
                  <a:srgbClr val="FF0000"/>
                </a:solidFill>
                <a:latin typeface="Verdana" panose="020B0604030504040204" pitchFamily="34" charset="0"/>
                <a:cs typeface="B Titr" panose="00000700000000000000" pitchFamily="2" charset="-78"/>
              </a:rPr>
              <a:t/>
            </a:r>
            <a:br>
              <a:rPr lang="fa-IR" sz="2800" b="1" dirty="0" smtClean="0">
                <a:ln>
                  <a:solidFill>
                    <a:srgbClr val="7030A0"/>
                  </a:solidFill>
                </a:ln>
                <a:solidFill>
                  <a:srgbClr val="FF0000"/>
                </a:solidFill>
                <a:latin typeface="Verdana" panose="020B0604030504040204" pitchFamily="34" charset="0"/>
                <a:cs typeface="B Titr" panose="00000700000000000000" pitchFamily="2" charset="-78"/>
              </a:rPr>
            </a:br>
            <a:r>
              <a:rPr lang="fa-IR" sz="2800" b="1" dirty="0" smtClean="0">
                <a:ln>
                  <a:solidFill>
                    <a:srgbClr val="7030A0"/>
                  </a:solidFill>
                </a:ln>
                <a:solidFill>
                  <a:srgbClr val="FF0000"/>
                </a:solidFill>
                <a:latin typeface="Verdana" panose="020B0604030504040204" pitchFamily="34" charset="0"/>
                <a:cs typeface="B Titr" panose="00000700000000000000" pitchFamily="2" charset="-78"/>
              </a:rPr>
              <a:t>یافته های تحقیق</a:t>
            </a:r>
            <a:r>
              <a:rPr lang="en-US" sz="2800" b="1" dirty="0" smtClean="0">
                <a:ln>
                  <a:solidFill>
                    <a:srgbClr val="7030A0"/>
                  </a:solidFill>
                </a:ln>
                <a:solidFill>
                  <a:srgbClr val="003366"/>
                </a:solidFill>
                <a:latin typeface="Verdana" panose="020B0604030504040204" pitchFamily="34" charset="0"/>
                <a:cs typeface="B Zar" panose="00000400000000000000" pitchFamily="2" charset="-78"/>
              </a:rPr>
              <a:t/>
            </a:r>
            <a:br>
              <a:rPr lang="en-US" sz="2800" b="1" dirty="0" smtClean="0">
                <a:ln>
                  <a:solidFill>
                    <a:srgbClr val="7030A0"/>
                  </a:solidFill>
                </a:ln>
                <a:solidFill>
                  <a:srgbClr val="003366"/>
                </a:solidFill>
                <a:latin typeface="Verdana" panose="020B0604030504040204" pitchFamily="34" charset="0"/>
                <a:cs typeface="B Zar" panose="00000400000000000000" pitchFamily="2" charset="-78"/>
              </a:rPr>
            </a:br>
            <a:endParaRPr lang="en-US" sz="2800" dirty="0">
              <a:ln>
                <a:solidFill>
                  <a:srgbClr val="7030A0"/>
                </a:solidFill>
              </a:ln>
            </a:endParaRPr>
          </a:p>
        </p:txBody>
      </p:sp>
      <p:sp>
        <p:nvSpPr>
          <p:cNvPr id="7" name="Content Placeholder 2"/>
          <p:cNvSpPr txBox="1">
            <a:spLocks/>
          </p:cNvSpPr>
          <p:nvPr/>
        </p:nvSpPr>
        <p:spPr>
          <a:xfrm>
            <a:off x="313127" y="3431103"/>
            <a:ext cx="5867349" cy="4219015"/>
          </a:xfrm>
          <a:prstGeom prst="rect">
            <a:avLst/>
          </a:prstGeom>
        </p:spPr>
        <p:txBody>
          <a:bodyPr>
            <a:normAutofit lnSpcReduction="10000"/>
          </a:bodyPr>
          <a:lst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a:lstStyle>
          <a:p>
            <a:pPr marL="0" indent="0" algn="r" rtl="1">
              <a:buFont typeface="Arial" panose="020B0604020202020204" pitchFamily="34" charset="0"/>
              <a:buNone/>
            </a:pPr>
            <a:r>
              <a:rPr lang="fa-IR" sz="2800" b="1" dirty="0" smtClean="0">
                <a:ln>
                  <a:solidFill>
                    <a:srgbClr val="7030A0"/>
                  </a:solidFill>
                </a:ln>
                <a:solidFill>
                  <a:srgbClr val="FF0000"/>
                </a:solidFill>
                <a:cs typeface="B Lotus" panose="00000400000000000000" pitchFamily="2" charset="-78"/>
              </a:rPr>
              <a:t>یافته های توصیفی متغیرهای پژوهش</a:t>
            </a:r>
          </a:p>
          <a:p>
            <a:pPr marL="0" indent="0" algn="just" rtl="1">
              <a:lnSpc>
                <a:spcPct val="150000"/>
              </a:lnSpc>
              <a:buFont typeface="Arial" panose="020B0604020202020204" pitchFamily="34" charset="0"/>
              <a:buNone/>
            </a:pPr>
            <a:r>
              <a:rPr lang="fa-IR" sz="2400" dirty="0" smtClean="0">
                <a:ln>
                  <a:solidFill>
                    <a:schemeClr val="accent1">
                      <a:lumMod val="50000"/>
                    </a:schemeClr>
                  </a:solidFill>
                </a:ln>
                <a:latin typeface="Times New Roman" panose="02020603050405020304" pitchFamily="18" charset="0"/>
                <a:cs typeface="B Lotus" panose="00000400000000000000" pitchFamily="2" charset="-78"/>
              </a:rPr>
              <a:t>در این بخش ابتدا در جدول 1 </a:t>
            </a:r>
            <a:r>
              <a:rPr lang="fa-IR" sz="2400" dirty="0" smtClean="0">
                <a:ln>
                  <a:solidFill>
                    <a:schemeClr val="accent1">
                      <a:lumMod val="50000"/>
                    </a:schemeClr>
                  </a:solidFill>
                </a:ln>
                <a:solidFill>
                  <a:srgbClr val="FF0000"/>
                </a:solidFill>
                <a:latin typeface="Times New Roman" panose="02020603050405020304" pitchFamily="18" charset="0"/>
                <a:cs typeface="B Lotus" panose="00000400000000000000" pitchFamily="2" charset="-78"/>
              </a:rPr>
              <a:t>نمرات خام دانشجویان</a:t>
            </a:r>
            <a:r>
              <a:rPr lang="fa-IR" sz="2400" dirty="0" smtClean="0">
                <a:ln>
                  <a:solidFill>
                    <a:schemeClr val="accent1">
                      <a:lumMod val="50000"/>
                    </a:schemeClr>
                  </a:solidFill>
                </a:ln>
                <a:latin typeface="Times New Roman" panose="02020603050405020304" pitchFamily="18" charset="0"/>
                <a:cs typeface="B Lotus" panose="00000400000000000000" pitchFamily="2" charset="-78"/>
              </a:rPr>
              <a:t> در پیش آزمون،پس آزمون و پیگیری برای درس آیین زندگی به تفکیک گروهای آزمایش و گواه ارایه می شود. و آنگاه  در جدول 2 شاخص های توصیفی متغیرهای پژوهش شامل میانگین و انحراف استاندارد برای گروه های آزمایش و کنترل در سه مرحله پیش آزمون، پس آزمون و پیگیری گزارش شده است.</a:t>
            </a:r>
            <a:endParaRPr lang="en-US" sz="2400" dirty="0">
              <a:ln>
                <a:solidFill>
                  <a:schemeClr val="accent1">
                    <a:lumMod val="50000"/>
                  </a:schemeClr>
                </a:solidFill>
              </a:ln>
            </a:endParaRPr>
          </a:p>
        </p:txBody>
      </p:sp>
      <p:sp>
        <p:nvSpPr>
          <p:cNvPr id="10" name="Rectangle 9"/>
          <p:cNvSpPr/>
          <p:nvPr/>
        </p:nvSpPr>
        <p:spPr>
          <a:xfrm>
            <a:off x="6645847" y="2108457"/>
            <a:ext cx="5618846" cy="276999"/>
          </a:xfrm>
          <a:prstGeom prst="rect">
            <a:avLst/>
          </a:prstGeom>
        </p:spPr>
        <p:txBody>
          <a:bodyPr wrap="none">
            <a:spAutoFit/>
          </a:bodyPr>
          <a:lstStyle/>
          <a:p>
            <a:r>
              <a:rPr lang="fa-IR" sz="1200" b="1" dirty="0" smtClean="0">
                <a:solidFill>
                  <a:srgbClr val="FF0000"/>
                </a:solidFill>
                <a:latin typeface="Times New Roman" panose="02020603050405020304" pitchFamily="18" charset="0"/>
                <a:ea typeface="Calibri" panose="020F0502020204030204" pitchFamily="34" charset="0"/>
                <a:cs typeface="B Titr" panose="00000700000000000000" pitchFamily="2" charset="-78"/>
              </a:rPr>
              <a:t>جدول 1 - نمرات </a:t>
            </a:r>
            <a:r>
              <a:rPr lang="fa-IR" sz="1200" b="1" dirty="0">
                <a:solidFill>
                  <a:srgbClr val="FF0000"/>
                </a:solidFill>
                <a:latin typeface="Times New Roman" panose="02020603050405020304" pitchFamily="18" charset="0"/>
                <a:ea typeface="Calibri" panose="020F0502020204030204" pitchFamily="34" charset="0"/>
                <a:cs typeface="B Titr" panose="00000700000000000000" pitchFamily="2" charset="-78"/>
              </a:rPr>
              <a:t>پیش آزمون و پس آزمون و پیگیری درس </a:t>
            </a:r>
            <a:r>
              <a:rPr lang="fa-IR" sz="1200" b="1" dirty="0" smtClean="0">
                <a:solidFill>
                  <a:srgbClr val="FF0000"/>
                </a:solidFill>
                <a:latin typeface="Times New Roman" panose="02020603050405020304" pitchFamily="18" charset="0"/>
                <a:ea typeface="Calibri" panose="020F0502020204030204" pitchFamily="34" charset="0"/>
                <a:cs typeface="B Titr" panose="00000700000000000000" pitchFamily="2" charset="-78"/>
              </a:rPr>
              <a:t>آیین زندگی در </a:t>
            </a:r>
            <a:r>
              <a:rPr lang="fa-IR" sz="1200" b="1" dirty="0">
                <a:solidFill>
                  <a:srgbClr val="FF0000"/>
                </a:solidFill>
                <a:latin typeface="Times New Roman" panose="02020603050405020304" pitchFamily="18" charset="0"/>
                <a:ea typeface="Calibri" panose="020F0502020204030204" pitchFamily="34" charset="0"/>
                <a:cs typeface="B Titr" panose="00000700000000000000" pitchFamily="2" charset="-78"/>
              </a:rPr>
              <a:t>کل گروه آزمایش و کنترل</a:t>
            </a:r>
            <a:endParaRPr lang="en-US" sz="1200" dirty="0">
              <a:solidFill>
                <a:srgbClr val="FF0000"/>
              </a:solidFill>
              <a:cs typeface="B Titr" panose="00000700000000000000" pitchFamily="2" charset="-78"/>
            </a:endParaRPr>
          </a:p>
        </p:txBody>
      </p:sp>
      <p:graphicFrame>
        <p:nvGraphicFramePr>
          <p:cNvPr id="11" name="Table 10"/>
          <p:cNvGraphicFramePr>
            <a:graphicFrameLocks noGrp="1"/>
          </p:cNvGraphicFramePr>
          <p:nvPr>
            <p:extLst>
              <p:ext uri="{D42A27DB-BD31-4B8C-83A1-F6EECF244321}">
                <p14:modId xmlns:p14="http://schemas.microsoft.com/office/powerpoint/2010/main" val="1958720878"/>
              </p:ext>
            </p:extLst>
          </p:nvPr>
        </p:nvGraphicFramePr>
        <p:xfrm>
          <a:off x="6815044" y="2501419"/>
          <a:ext cx="5161776" cy="6957891"/>
        </p:xfrm>
        <a:graphic>
          <a:graphicData uri="http://schemas.openxmlformats.org/drawingml/2006/table">
            <a:tbl>
              <a:tblPr firstRow="1" firstCol="1" bandRow="1">
                <a:tableStyleId>{91EBBBCC-DAD2-459C-BE2E-F6DE35CF9A28}</a:tableStyleId>
              </a:tblPr>
              <a:tblGrid>
                <a:gridCol w="992984"/>
                <a:gridCol w="864070"/>
                <a:gridCol w="872782"/>
                <a:gridCol w="656763"/>
                <a:gridCol w="834455"/>
                <a:gridCol w="940722"/>
              </a:tblGrid>
              <a:tr h="287693">
                <a:tc gridSpan="3">
                  <a:txBody>
                    <a:bodyPr/>
                    <a:lstStyle/>
                    <a:p>
                      <a:pPr algn="ctr" rtl="1">
                        <a:lnSpc>
                          <a:spcPct val="115000"/>
                        </a:lnSpc>
                        <a:spcAft>
                          <a:spcPts val="0"/>
                        </a:spcAft>
                      </a:pPr>
                      <a:r>
                        <a:rPr lang="ar-SA" sz="1100" dirty="0">
                          <a:effectLst/>
                          <a:cs typeface="B Titr" panose="00000700000000000000" pitchFamily="2" charset="-78"/>
                        </a:rPr>
                        <a:t>گروه آزمایش</a:t>
                      </a:r>
                      <a:endParaRPr lang="en-US" sz="1400" b="1"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hMerge="1">
                  <a:txBody>
                    <a:bodyPr/>
                    <a:lstStyle/>
                    <a:p>
                      <a:endParaRPr lang="en-US"/>
                    </a:p>
                  </a:txBody>
                  <a:tcPr/>
                </a:tc>
                <a:tc hMerge="1">
                  <a:txBody>
                    <a:bodyPr/>
                    <a:lstStyle/>
                    <a:p>
                      <a:endParaRPr lang="en-US"/>
                    </a:p>
                  </a:txBody>
                  <a:tcPr/>
                </a:tc>
                <a:tc gridSpan="3">
                  <a:txBody>
                    <a:bodyPr/>
                    <a:lstStyle/>
                    <a:p>
                      <a:pPr algn="ctr" rtl="1">
                        <a:lnSpc>
                          <a:spcPct val="115000"/>
                        </a:lnSpc>
                        <a:spcAft>
                          <a:spcPts val="0"/>
                        </a:spcAft>
                      </a:pPr>
                      <a:r>
                        <a:rPr lang="ar-SA" sz="1100" dirty="0">
                          <a:effectLst/>
                          <a:cs typeface="B Titr" panose="00000700000000000000" pitchFamily="2" charset="-78"/>
                        </a:rPr>
                        <a:t>گروه کنترل</a:t>
                      </a:r>
                      <a:endParaRPr lang="en-US" sz="1400" b="1"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hMerge="1">
                  <a:txBody>
                    <a:bodyPr/>
                    <a:lstStyle/>
                    <a:p>
                      <a:endParaRPr lang="en-US"/>
                    </a:p>
                  </a:txBody>
                  <a:tcPr/>
                </a:tc>
                <a:tc hMerge="1">
                  <a:txBody>
                    <a:bodyPr/>
                    <a:lstStyle/>
                    <a:p>
                      <a:endParaRPr lang="en-US"/>
                    </a:p>
                  </a:txBody>
                  <a:tcPr/>
                </a:tc>
              </a:tr>
              <a:tr h="287693">
                <a:tc>
                  <a:txBody>
                    <a:bodyPr/>
                    <a:lstStyle/>
                    <a:p>
                      <a:pPr algn="ctr" rtl="1">
                        <a:lnSpc>
                          <a:spcPct val="115000"/>
                        </a:lnSpc>
                        <a:spcAft>
                          <a:spcPts val="0"/>
                        </a:spcAft>
                      </a:pPr>
                      <a:r>
                        <a:rPr lang="ar-SA" sz="1100" dirty="0">
                          <a:solidFill>
                            <a:srgbClr val="7030A0"/>
                          </a:solidFill>
                          <a:effectLst/>
                          <a:cs typeface="B Titr" panose="00000700000000000000" pitchFamily="2" charset="-78"/>
                        </a:rPr>
                        <a:t>پیگیری</a:t>
                      </a:r>
                      <a:endParaRPr lang="en-US" sz="1400" b="1"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ar-SA" sz="1100" dirty="0">
                          <a:solidFill>
                            <a:srgbClr val="FF0000"/>
                          </a:solidFill>
                          <a:effectLst/>
                          <a:cs typeface="B Titr" panose="00000700000000000000" pitchFamily="2" charset="-78"/>
                        </a:rPr>
                        <a:t>پس آزمون</a:t>
                      </a:r>
                      <a:endParaRPr lang="en-US" sz="14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r" rtl="1">
                        <a:lnSpc>
                          <a:spcPct val="115000"/>
                        </a:lnSpc>
                        <a:spcAft>
                          <a:spcPts val="0"/>
                        </a:spcAft>
                      </a:pPr>
                      <a:r>
                        <a:rPr lang="ar-SA" sz="1100" dirty="0">
                          <a:effectLst/>
                          <a:cs typeface="B Titr" panose="00000700000000000000" pitchFamily="2" charset="-78"/>
                        </a:rPr>
                        <a:t>پیش آزمون</a:t>
                      </a:r>
                      <a:endParaRPr lang="en-US" sz="1400" b="1" dirty="0">
                        <a:solidFill>
                          <a:srgbClr val="0070C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r" rtl="1">
                        <a:lnSpc>
                          <a:spcPct val="115000"/>
                        </a:lnSpc>
                        <a:spcAft>
                          <a:spcPts val="0"/>
                        </a:spcAft>
                      </a:pPr>
                      <a:r>
                        <a:rPr lang="ar-SA" sz="1100" dirty="0">
                          <a:solidFill>
                            <a:srgbClr val="7030A0"/>
                          </a:solidFill>
                          <a:effectLst/>
                          <a:cs typeface="B Titr" panose="00000700000000000000" pitchFamily="2" charset="-78"/>
                        </a:rPr>
                        <a:t>پیگیری</a:t>
                      </a:r>
                      <a:endParaRPr lang="en-US" sz="1400" b="1"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r" rtl="1">
                        <a:lnSpc>
                          <a:spcPct val="115000"/>
                        </a:lnSpc>
                        <a:spcAft>
                          <a:spcPts val="0"/>
                        </a:spcAft>
                      </a:pPr>
                      <a:r>
                        <a:rPr lang="ar-SA" sz="1100" dirty="0">
                          <a:solidFill>
                            <a:srgbClr val="FF0000"/>
                          </a:solidFill>
                          <a:effectLst/>
                          <a:cs typeface="B Titr" panose="00000700000000000000" pitchFamily="2" charset="-78"/>
                        </a:rPr>
                        <a:t>پس آزمون</a:t>
                      </a:r>
                      <a:endParaRPr lang="en-US" sz="14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r" rtl="1">
                        <a:lnSpc>
                          <a:spcPct val="115000"/>
                        </a:lnSpc>
                        <a:spcAft>
                          <a:spcPts val="0"/>
                        </a:spcAft>
                      </a:pPr>
                      <a:r>
                        <a:rPr lang="ar-SA" sz="1100" dirty="0">
                          <a:effectLst/>
                          <a:cs typeface="B Titr" panose="00000700000000000000" pitchFamily="2" charset="-78"/>
                        </a:rPr>
                        <a:t>پیش آزمون</a:t>
                      </a:r>
                      <a:endParaRPr lang="en-US" sz="1400" b="1" dirty="0">
                        <a:solidFill>
                          <a:srgbClr val="0070C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r>
              <a:tr h="311192">
                <a:tc>
                  <a:txBody>
                    <a:bodyPr/>
                    <a:lstStyle/>
                    <a:p>
                      <a:pPr algn="ctr" rtl="1">
                        <a:lnSpc>
                          <a:spcPct val="115000"/>
                        </a:lnSpc>
                        <a:spcAft>
                          <a:spcPts val="0"/>
                        </a:spcAft>
                      </a:pPr>
                      <a:r>
                        <a:rPr lang="fa-IR" sz="1200" b="1"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325</a:t>
                      </a:r>
                      <a:endParaRPr lang="en-US" sz="1200" b="1"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solidFill>
                            <a:srgbClr val="FF0000"/>
                          </a:solidFill>
                          <a:effectLst/>
                          <a:latin typeface="Calibri" panose="020F0502020204030204" pitchFamily="34" charset="0"/>
                          <a:ea typeface="Calibri" panose="020F0502020204030204" pitchFamily="34" charset="0"/>
                          <a:cs typeface="B Titr" panose="00000700000000000000" pitchFamily="2" charset="-78"/>
                        </a:rPr>
                        <a:t>336</a:t>
                      </a:r>
                      <a:endParaRPr lang="en-US" sz="12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effectLst/>
                          <a:latin typeface="Calibri" panose="020F0502020204030204" pitchFamily="34" charset="0"/>
                          <a:ea typeface="Calibri" panose="020F0502020204030204" pitchFamily="34" charset="0"/>
                          <a:cs typeface="B Titr" panose="00000700000000000000" pitchFamily="2" charset="-78"/>
                        </a:rPr>
                        <a:t>316</a:t>
                      </a:r>
                      <a:endParaRPr lang="en-US" sz="1600" b="1"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lnSpc>
                          <a:spcPct val="115000"/>
                        </a:lnSpc>
                        <a:spcAft>
                          <a:spcPts val="0"/>
                        </a:spcAft>
                      </a:pPr>
                      <a:r>
                        <a:rPr lang="fa-IR" sz="1200" b="1" kern="1200"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316</a:t>
                      </a:r>
                      <a:endParaRPr lang="en-US" sz="1200" b="1" kern="1200"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0" dirty="0" smtClean="0">
                          <a:solidFill>
                            <a:srgbClr val="FF0000"/>
                          </a:solidFill>
                          <a:effectLst/>
                          <a:latin typeface="+mn-lt"/>
                          <a:ea typeface="+mn-ea"/>
                          <a:cs typeface="B Titr" panose="00000700000000000000" pitchFamily="2" charset="-78"/>
                        </a:rPr>
                        <a:t>320</a:t>
                      </a:r>
                      <a:endParaRPr lang="en-US" sz="16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0" dirty="0" smtClean="0">
                          <a:solidFill>
                            <a:schemeClr val="dk1"/>
                          </a:solidFill>
                          <a:effectLst/>
                          <a:latin typeface="+mn-lt"/>
                          <a:ea typeface="+mn-ea"/>
                          <a:cs typeface="B Titr" panose="00000700000000000000" pitchFamily="2" charset="-78"/>
                        </a:rPr>
                        <a:t>329</a:t>
                      </a:r>
                      <a:endParaRPr lang="en-US" sz="1600" b="1"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r>
              <a:tr h="311192">
                <a:tc>
                  <a:txBody>
                    <a:bodyPr/>
                    <a:lstStyle/>
                    <a:p>
                      <a:pPr algn="ctr" rtl="1">
                        <a:lnSpc>
                          <a:spcPct val="115000"/>
                        </a:lnSpc>
                        <a:spcAft>
                          <a:spcPts val="0"/>
                        </a:spcAft>
                      </a:pPr>
                      <a:r>
                        <a:rPr lang="fa-IR" sz="1200" b="1"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330</a:t>
                      </a:r>
                      <a:endParaRPr lang="en-US" sz="1200" b="1"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solidFill>
                            <a:srgbClr val="FF0000"/>
                          </a:solidFill>
                          <a:effectLst/>
                          <a:latin typeface="Calibri" panose="020F0502020204030204" pitchFamily="34" charset="0"/>
                          <a:ea typeface="Calibri" panose="020F0502020204030204" pitchFamily="34" charset="0"/>
                          <a:cs typeface="B Titr" panose="00000700000000000000" pitchFamily="2" charset="-78"/>
                        </a:rPr>
                        <a:t>307</a:t>
                      </a:r>
                      <a:endParaRPr lang="en-US" sz="12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effectLst/>
                          <a:latin typeface="Calibri" panose="020F0502020204030204" pitchFamily="34" charset="0"/>
                          <a:ea typeface="Calibri" panose="020F0502020204030204" pitchFamily="34" charset="0"/>
                          <a:cs typeface="B Titr" panose="00000700000000000000" pitchFamily="2" charset="-78"/>
                        </a:rPr>
                        <a:t>270</a:t>
                      </a:r>
                      <a:endParaRPr lang="en-US" sz="1200" b="1"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lnSpc>
                          <a:spcPct val="115000"/>
                        </a:lnSpc>
                        <a:spcAft>
                          <a:spcPts val="0"/>
                        </a:spcAft>
                      </a:pPr>
                      <a:r>
                        <a:rPr lang="fa-IR" sz="1200" b="1" kern="1200"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310</a:t>
                      </a:r>
                      <a:endParaRPr lang="en-US" sz="1200" b="1" kern="1200"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0" kern="1200" dirty="0" smtClean="0">
                          <a:solidFill>
                            <a:srgbClr val="FF0000"/>
                          </a:solidFill>
                          <a:effectLst/>
                          <a:latin typeface="+mn-lt"/>
                          <a:ea typeface="+mn-ea"/>
                          <a:cs typeface="B Titr" panose="00000700000000000000" pitchFamily="2" charset="-78"/>
                        </a:rPr>
                        <a:t>342</a:t>
                      </a:r>
                      <a:endParaRPr lang="en-US" sz="1200" b="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rtl="1">
                        <a:lnSpc>
                          <a:spcPct val="115000"/>
                        </a:lnSpc>
                        <a:spcAft>
                          <a:spcPts val="0"/>
                        </a:spcAft>
                      </a:pPr>
                      <a:r>
                        <a:rPr lang="fa-IR" sz="1200" b="0" dirty="0" smtClean="0">
                          <a:solidFill>
                            <a:schemeClr val="dk1"/>
                          </a:solidFill>
                          <a:effectLst/>
                          <a:latin typeface="+mn-lt"/>
                          <a:ea typeface="+mn-ea"/>
                          <a:cs typeface="B Titr" panose="00000700000000000000" pitchFamily="2" charset="-78"/>
                        </a:rPr>
                        <a:t>296</a:t>
                      </a:r>
                      <a:endParaRPr lang="en-US" sz="1600" b="1"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r>
              <a:tr h="311192">
                <a:tc>
                  <a:txBody>
                    <a:bodyPr/>
                    <a:lstStyle/>
                    <a:p>
                      <a:pPr algn="ctr" rtl="1">
                        <a:lnSpc>
                          <a:spcPct val="115000"/>
                        </a:lnSpc>
                        <a:spcAft>
                          <a:spcPts val="0"/>
                        </a:spcAft>
                      </a:pPr>
                      <a:r>
                        <a:rPr lang="fa-IR" sz="1200" b="1"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329</a:t>
                      </a:r>
                      <a:endParaRPr lang="en-US" sz="1200" b="1"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solidFill>
                            <a:srgbClr val="FF0000"/>
                          </a:solidFill>
                          <a:effectLst/>
                          <a:latin typeface="Calibri" panose="020F0502020204030204" pitchFamily="34" charset="0"/>
                          <a:ea typeface="Calibri" panose="020F0502020204030204" pitchFamily="34" charset="0"/>
                          <a:cs typeface="B Titr" panose="00000700000000000000" pitchFamily="2" charset="-78"/>
                        </a:rPr>
                        <a:t>339</a:t>
                      </a:r>
                      <a:endParaRPr lang="en-US" sz="12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effectLst/>
                          <a:latin typeface="Calibri" panose="020F0502020204030204" pitchFamily="34" charset="0"/>
                          <a:ea typeface="Calibri" panose="020F0502020204030204" pitchFamily="34" charset="0"/>
                          <a:cs typeface="B Titr" panose="00000700000000000000" pitchFamily="2" charset="-78"/>
                        </a:rPr>
                        <a:t>289</a:t>
                      </a:r>
                      <a:endParaRPr lang="en-US" sz="1200" b="1"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lnSpc>
                          <a:spcPct val="115000"/>
                        </a:lnSpc>
                        <a:spcAft>
                          <a:spcPts val="0"/>
                        </a:spcAft>
                      </a:pPr>
                      <a:r>
                        <a:rPr lang="fa-IR" sz="1200" b="1"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289</a:t>
                      </a:r>
                      <a:endParaRPr lang="en-US" sz="1200" b="1"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0" kern="1200" dirty="0" smtClean="0">
                          <a:solidFill>
                            <a:srgbClr val="FF0000"/>
                          </a:solidFill>
                          <a:effectLst/>
                          <a:latin typeface="+mn-lt"/>
                          <a:ea typeface="+mn-ea"/>
                          <a:cs typeface="B Titr" panose="00000700000000000000" pitchFamily="2" charset="-78"/>
                        </a:rPr>
                        <a:t>300</a:t>
                      </a:r>
                      <a:endParaRPr lang="en-US" sz="1200" b="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rtl="1">
                        <a:lnSpc>
                          <a:spcPct val="115000"/>
                        </a:lnSpc>
                        <a:spcAft>
                          <a:spcPts val="0"/>
                        </a:spcAft>
                      </a:pPr>
                      <a:r>
                        <a:rPr lang="fa-IR" sz="1200" b="0" dirty="0" smtClean="0">
                          <a:solidFill>
                            <a:schemeClr val="dk1"/>
                          </a:solidFill>
                          <a:effectLst/>
                          <a:latin typeface="+mn-lt"/>
                          <a:ea typeface="+mn-ea"/>
                          <a:cs typeface="B Titr" panose="00000700000000000000" pitchFamily="2" charset="-78"/>
                        </a:rPr>
                        <a:t>292</a:t>
                      </a:r>
                      <a:endParaRPr lang="en-US" sz="1600" b="1"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r>
              <a:tr h="311192">
                <a:tc>
                  <a:txBody>
                    <a:bodyPr/>
                    <a:lstStyle/>
                    <a:p>
                      <a:pPr algn="ctr" rtl="1">
                        <a:lnSpc>
                          <a:spcPct val="115000"/>
                        </a:lnSpc>
                        <a:spcAft>
                          <a:spcPts val="0"/>
                        </a:spcAft>
                      </a:pPr>
                      <a:r>
                        <a:rPr lang="fa-IR" sz="1200" b="1"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325</a:t>
                      </a:r>
                      <a:endParaRPr lang="en-US" sz="1200" b="1"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solidFill>
                            <a:srgbClr val="FF0000"/>
                          </a:solidFill>
                          <a:effectLst/>
                          <a:latin typeface="Calibri" panose="020F0502020204030204" pitchFamily="34" charset="0"/>
                          <a:ea typeface="Calibri" panose="020F0502020204030204" pitchFamily="34" charset="0"/>
                          <a:cs typeface="B Titr" panose="00000700000000000000" pitchFamily="2" charset="-78"/>
                        </a:rPr>
                        <a:t>313</a:t>
                      </a:r>
                      <a:endParaRPr lang="en-US" sz="12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effectLst/>
                          <a:latin typeface="Calibri" panose="020F0502020204030204" pitchFamily="34" charset="0"/>
                          <a:ea typeface="Calibri" panose="020F0502020204030204" pitchFamily="34" charset="0"/>
                          <a:cs typeface="B Titr" panose="00000700000000000000" pitchFamily="2" charset="-78"/>
                        </a:rPr>
                        <a:t>312</a:t>
                      </a:r>
                      <a:endParaRPr lang="en-US" sz="1200" b="1"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lnSpc>
                          <a:spcPct val="115000"/>
                        </a:lnSpc>
                        <a:spcAft>
                          <a:spcPts val="0"/>
                        </a:spcAft>
                      </a:pPr>
                      <a:r>
                        <a:rPr lang="fa-IR" sz="1200" b="1"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287</a:t>
                      </a:r>
                      <a:endParaRPr lang="en-US" sz="1200" b="1"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0" kern="1200" dirty="0" smtClean="0">
                          <a:solidFill>
                            <a:srgbClr val="FF0000"/>
                          </a:solidFill>
                          <a:effectLst/>
                          <a:latin typeface="+mn-lt"/>
                          <a:ea typeface="+mn-ea"/>
                          <a:cs typeface="B Titr" panose="00000700000000000000" pitchFamily="2" charset="-78"/>
                        </a:rPr>
                        <a:t>304</a:t>
                      </a:r>
                      <a:endParaRPr lang="en-US" sz="1200" b="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rtl="1">
                        <a:lnSpc>
                          <a:spcPct val="115000"/>
                        </a:lnSpc>
                        <a:spcAft>
                          <a:spcPts val="0"/>
                        </a:spcAft>
                      </a:pPr>
                      <a:r>
                        <a:rPr lang="fa-IR" sz="1200" b="0" dirty="0" smtClean="0">
                          <a:solidFill>
                            <a:schemeClr val="dk1"/>
                          </a:solidFill>
                          <a:effectLst/>
                          <a:latin typeface="+mn-lt"/>
                          <a:ea typeface="+mn-ea"/>
                          <a:cs typeface="B Titr" panose="00000700000000000000" pitchFamily="2" charset="-78"/>
                        </a:rPr>
                        <a:t>310</a:t>
                      </a:r>
                      <a:endParaRPr lang="en-US" sz="1600" b="1"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r>
              <a:tr h="311192">
                <a:tc>
                  <a:txBody>
                    <a:bodyPr/>
                    <a:lstStyle/>
                    <a:p>
                      <a:pPr algn="ctr" rtl="1">
                        <a:lnSpc>
                          <a:spcPct val="115000"/>
                        </a:lnSpc>
                        <a:spcAft>
                          <a:spcPts val="0"/>
                        </a:spcAft>
                      </a:pPr>
                      <a:r>
                        <a:rPr lang="fa-IR" sz="1200" b="1"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341</a:t>
                      </a:r>
                      <a:endParaRPr lang="en-US" sz="1200" b="1"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solidFill>
                            <a:srgbClr val="FF0000"/>
                          </a:solidFill>
                          <a:effectLst/>
                          <a:latin typeface="Calibri" panose="020F0502020204030204" pitchFamily="34" charset="0"/>
                          <a:ea typeface="Calibri" panose="020F0502020204030204" pitchFamily="34" charset="0"/>
                          <a:cs typeface="B Titr" panose="00000700000000000000" pitchFamily="2" charset="-78"/>
                        </a:rPr>
                        <a:t>357</a:t>
                      </a:r>
                      <a:endParaRPr lang="en-US" sz="12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effectLst/>
                          <a:latin typeface="Calibri" panose="020F0502020204030204" pitchFamily="34" charset="0"/>
                          <a:ea typeface="Calibri" panose="020F0502020204030204" pitchFamily="34" charset="0"/>
                          <a:cs typeface="B Titr" panose="00000700000000000000" pitchFamily="2" charset="-78"/>
                        </a:rPr>
                        <a:t>337</a:t>
                      </a:r>
                      <a:endParaRPr lang="en-US" sz="1200" b="1"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lnSpc>
                          <a:spcPct val="115000"/>
                        </a:lnSpc>
                        <a:spcAft>
                          <a:spcPts val="0"/>
                        </a:spcAft>
                      </a:pPr>
                      <a:r>
                        <a:rPr lang="fa-IR" sz="1200" b="1"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297</a:t>
                      </a:r>
                      <a:endParaRPr lang="en-US" sz="1200" b="1"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0" kern="1200" dirty="0" smtClean="0">
                          <a:solidFill>
                            <a:srgbClr val="FF0000"/>
                          </a:solidFill>
                          <a:effectLst/>
                          <a:latin typeface="+mn-lt"/>
                          <a:ea typeface="+mn-ea"/>
                          <a:cs typeface="B Titr" panose="00000700000000000000" pitchFamily="2" charset="-78"/>
                        </a:rPr>
                        <a:t>317</a:t>
                      </a:r>
                      <a:endParaRPr lang="en-US" sz="1200" b="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rtl="1">
                        <a:lnSpc>
                          <a:spcPct val="115000"/>
                        </a:lnSpc>
                        <a:spcAft>
                          <a:spcPts val="0"/>
                        </a:spcAft>
                      </a:pPr>
                      <a:r>
                        <a:rPr lang="fa-IR" sz="1200" b="0" dirty="0" smtClean="0">
                          <a:solidFill>
                            <a:schemeClr val="dk1"/>
                          </a:solidFill>
                          <a:effectLst/>
                          <a:latin typeface="+mn-lt"/>
                          <a:ea typeface="+mn-ea"/>
                          <a:cs typeface="B Titr" panose="00000700000000000000" pitchFamily="2" charset="-78"/>
                        </a:rPr>
                        <a:t>296</a:t>
                      </a:r>
                      <a:endParaRPr lang="en-US" sz="1600" b="1"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r>
              <a:tr h="311192">
                <a:tc>
                  <a:txBody>
                    <a:bodyPr/>
                    <a:lstStyle/>
                    <a:p>
                      <a:pPr algn="ctr" rtl="1">
                        <a:lnSpc>
                          <a:spcPct val="115000"/>
                        </a:lnSpc>
                        <a:spcAft>
                          <a:spcPts val="0"/>
                        </a:spcAft>
                      </a:pPr>
                      <a:r>
                        <a:rPr lang="fa-IR" sz="1200" b="1"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326</a:t>
                      </a:r>
                      <a:endParaRPr lang="en-US" sz="1200" b="1"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solidFill>
                            <a:srgbClr val="FF0000"/>
                          </a:solidFill>
                          <a:effectLst/>
                          <a:latin typeface="Calibri" panose="020F0502020204030204" pitchFamily="34" charset="0"/>
                          <a:ea typeface="Calibri" panose="020F0502020204030204" pitchFamily="34" charset="0"/>
                          <a:cs typeface="B Titr" panose="00000700000000000000" pitchFamily="2" charset="-78"/>
                        </a:rPr>
                        <a:t>309</a:t>
                      </a:r>
                      <a:endParaRPr lang="en-US" sz="12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effectLst/>
                          <a:latin typeface="Calibri" panose="020F0502020204030204" pitchFamily="34" charset="0"/>
                          <a:ea typeface="Calibri" panose="020F0502020204030204" pitchFamily="34" charset="0"/>
                          <a:cs typeface="B Titr" panose="00000700000000000000" pitchFamily="2" charset="-78"/>
                        </a:rPr>
                        <a:t>307</a:t>
                      </a:r>
                      <a:endParaRPr lang="en-US" sz="1200" b="1"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lnSpc>
                          <a:spcPct val="115000"/>
                        </a:lnSpc>
                        <a:spcAft>
                          <a:spcPts val="0"/>
                        </a:spcAft>
                      </a:pPr>
                      <a:r>
                        <a:rPr lang="fa-IR" sz="1200" b="1"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305</a:t>
                      </a:r>
                      <a:endParaRPr lang="en-US" sz="1200" b="1"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0" kern="1200" dirty="0" smtClean="0">
                          <a:solidFill>
                            <a:srgbClr val="FF0000"/>
                          </a:solidFill>
                          <a:effectLst/>
                          <a:latin typeface="+mn-lt"/>
                          <a:ea typeface="+mn-ea"/>
                          <a:cs typeface="B Titr" panose="00000700000000000000" pitchFamily="2" charset="-78"/>
                        </a:rPr>
                        <a:t>350</a:t>
                      </a:r>
                      <a:endParaRPr lang="en-US" sz="1200" b="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rtl="1">
                        <a:lnSpc>
                          <a:spcPct val="115000"/>
                        </a:lnSpc>
                        <a:spcAft>
                          <a:spcPts val="0"/>
                        </a:spcAft>
                      </a:pPr>
                      <a:r>
                        <a:rPr lang="fa-IR" sz="1200" b="0" dirty="0" smtClean="0">
                          <a:solidFill>
                            <a:schemeClr val="dk1"/>
                          </a:solidFill>
                          <a:effectLst/>
                          <a:latin typeface="+mn-lt"/>
                          <a:ea typeface="+mn-ea"/>
                          <a:cs typeface="B Titr" panose="00000700000000000000" pitchFamily="2" charset="-78"/>
                        </a:rPr>
                        <a:t>324</a:t>
                      </a:r>
                      <a:endParaRPr lang="en-US" sz="1600" b="1"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r>
              <a:tr h="311192">
                <a:tc>
                  <a:txBody>
                    <a:bodyPr/>
                    <a:lstStyle/>
                    <a:p>
                      <a:pPr algn="ctr" rtl="1">
                        <a:lnSpc>
                          <a:spcPct val="115000"/>
                        </a:lnSpc>
                        <a:spcAft>
                          <a:spcPts val="0"/>
                        </a:spcAft>
                      </a:pPr>
                      <a:r>
                        <a:rPr lang="fa-IR" sz="1200" b="1"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338</a:t>
                      </a:r>
                      <a:endParaRPr lang="en-US" sz="1200" b="1"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solidFill>
                            <a:srgbClr val="FF0000"/>
                          </a:solidFill>
                          <a:effectLst/>
                          <a:latin typeface="Calibri" panose="020F0502020204030204" pitchFamily="34" charset="0"/>
                          <a:ea typeface="Calibri" panose="020F0502020204030204" pitchFamily="34" charset="0"/>
                          <a:cs typeface="B Titr" panose="00000700000000000000" pitchFamily="2" charset="-78"/>
                        </a:rPr>
                        <a:t>350</a:t>
                      </a:r>
                      <a:endParaRPr lang="en-US" sz="12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effectLst/>
                          <a:latin typeface="Calibri" panose="020F0502020204030204" pitchFamily="34" charset="0"/>
                          <a:ea typeface="Calibri" panose="020F0502020204030204" pitchFamily="34" charset="0"/>
                          <a:cs typeface="B Titr" panose="00000700000000000000" pitchFamily="2" charset="-78"/>
                        </a:rPr>
                        <a:t>333</a:t>
                      </a:r>
                      <a:endParaRPr lang="en-US" sz="1200" b="1"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lnSpc>
                          <a:spcPct val="115000"/>
                        </a:lnSpc>
                        <a:spcAft>
                          <a:spcPts val="0"/>
                        </a:spcAft>
                      </a:pPr>
                      <a:r>
                        <a:rPr lang="fa-IR" sz="1200" b="1"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283</a:t>
                      </a:r>
                      <a:endParaRPr lang="en-US" sz="1200" b="1"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0" kern="1200" dirty="0" smtClean="0">
                          <a:solidFill>
                            <a:srgbClr val="FF0000"/>
                          </a:solidFill>
                          <a:effectLst/>
                          <a:latin typeface="+mn-lt"/>
                          <a:ea typeface="+mn-ea"/>
                          <a:cs typeface="B Titr" panose="00000700000000000000" pitchFamily="2" charset="-78"/>
                        </a:rPr>
                        <a:t>295</a:t>
                      </a:r>
                      <a:endParaRPr lang="en-US" sz="1200" b="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rtl="1">
                        <a:lnSpc>
                          <a:spcPct val="115000"/>
                        </a:lnSpc>
                        <a:spcAft>
                          <a:spcPts val="0"/>
                        </a:spcAft>
                      </a:pPr>
                      <a:r>
                        <a:rPr lang="fa-IR" sz="1200" b="0" dirty="0" smtClean="0">
                          <a:solidFill>
                            <a:schemeClr val="dk1"/>
                          </a:solidFill>
                          <a:effectLst/>
                          <a:latin typeface="+mn-lt"/>
                          <a:ea typeface="+mn-ea"/>
                          <a:cs typeface="B Titr" panose="00000700000000000000" pitchFamily="2" charset="-78"/>
                        </a:rPr>
                        <a:t>292</a:t>
                      </a:r>
                      <a:endParaRPr lang="en-US" sz="1600" b="1"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r>
              <a:tr h="311192">
                <a:tc>
                  <a:txBody>
                    <a:bodyPr/>
                    <a:lstStyle/>
                    <a:p>
                      <a:pPr algn="ctr" rtl="1">
                        <a:lnSpc>
                          <a:spcPct val="115000"/>
                        </a:lnSpc>
                        <a:spcAft>
                          <a:spcPts val="0"/>
                        </a:spcAft>
                      </a:pPr>
                      <a:r>
                        <a:rPr lang="fa-IR" sz="1200" b="1"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324</a:t>
                      </a:r>
                      <a:endParaRPr lang="en-US" sz="1200" b="1"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solidFill>
                            <a:srgbClr val="FF0000"/>
                          </a:solidFill>
                          <a:effectLst/>
                          <a:latin typeface="Calibri" panose="020F0502020204030204" pitchFamily="34" charset="0"/>
                          <a:ea typeface="Calibri" panose="020F0502020204030204" pitchFamily="34" charset="0"/>
                          <a:cs typeface="B Titr" panose="00000700000000000000" pitchFamily="2" charset="-78"/>
                        </a:rPr>
                        <a:t>309</a:t>
                      </a:r>
                      <a:endParaRPr lang="en-US" sz="12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effectLst/>
                          <a:latin typeface="Calibri" panose="020F0502020204030204" pitchFamily="34" charset="0"/>
                          <a:ea typeface="Calibri" panose="020F0502020204030204" pitchFamily="34" charset="0"/>
                          <a:cs typeface="B Titr" panose="00000700000000000000" pitchFamily="2" charset="-78"/>
                        </a:rPr>
                        <a:t>292</a:t>
                      </a:r>
                      <a:endParaRPr lang="en-US" sz="1200" b="1"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lnSpc>
                          <a:spcPct val="115000"/>
                        </a:lnSpc>
                        <a:spcAft>
                          <a:spcPts val="0"/>
                        </a:spcAft>
                      </a:pPr>
                      <a:r>
                        <a:rPr lang="fa-IR" sz="1200" b="1"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264</a:t>
                      </a:r>
                      <a:endParaRPr lang="en-US" sz="1200" b="1"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0" kern="1200" dirty="0" smtClean="0">
                          <a:solidFill>
                            <a:srgbClr val="FF0000"/>
                          </a:solidFill>
                          <a:effectLst/>
                          <a:latin typeface="+mn-lt"/>
                          <a:ea typeface="+mn-ea"/>
                          <a:cs typeface="B Titr" panose="00000700000000000000" pitchFamily="2" charset="-78"/>
                        </a:rPr>
                        <a:t>287</a:t>
                      </a:r>
                      <a:endParaRPr lang="en-US" sz="1200" b="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rtl="1">
                        <a:lnSpc>
                          <a:spcPct val="115000"/>
                        </a:lnSpc>
                        <a:spcAft>
                          <a:spcPts val="0"/>
                        </a:spcAft>
                      </a:pPr>
                      <a:r>
                        <a:rPr lang="fa-IR" sz="1200" b="0" dirty="0" smtClean="0">
                          <a:solidFill>
                            <a:schemeClr val="dk1"/>
                          </a:solidFill>
                          <a:effectLst/>
                          <a:latin typeface="+mn-lt"/>
                          <a:ea typeface="+mn-ea"/>
                          <a:cs typeface="B Titr" panose="00000700000000000000" pitchFamily="2" charset="-78"/>
                        </a:rPr>
                        <a:t>294</a:t>
                      </a:r>
                      <a:endParaRPr lang="en-US" sz="1600" b="1"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r>
              <a:tr h="311192">
                <a:tc>
                  <a:txBody>
                    <a:bodyPr/>
                    <a:lstStyle/>
                    <a:p>
                      <a:pPr algn="ctr" rtl="1">
                        <a:lnSpc>
                          <a:spcPct val="115000"/>
                        </a:lnSpc>
                        <a:spcAft>
                          <a:spcPts val="0"/>
                        </a:spcAft>
                      </a:pPr>
                      <a:r>
                        <a:rPr lang="fa-IR" sz="1200" b="1"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327</a:t>
                      </a:r>
                      <a:endParaRPr lang="en-US" sz="1200" b="1"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solidFill>
                            <a:srgbClr val="FF0000"/>
                          </a:solidFill>
                          <a:effectLst/>
                          <a:latin typeface="Calibri" panose="020F0502020204030204" pitchFamily="34" charset="0"/>
                          <a:ea typeface="Calibri" panose="020F0502020204030204" pitchFamily="34" charset="0"/>
                          <a:cs typeface="B Titr" panose="00000700000000000000" pitchFamily="2" charset="-78"/>
                        </a:rPr>
                        <a:t>311</a:t>
                      </a:r>
                      <a:endParaRPr lang="en-US" sz="12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effectLst/>
                          <a:latin typeface="Calibri" panose="020F0502020204030204" pitchFamily="34" charset="0"/>
                          <a:ea typeface="Calibri" panose="020F0502020204030204" pitchFamily="34" charset="0"/>
                          <a:cs typeface="B Titr" panose="00000700000000000000" pitchFamily="2" charset="-78"/>
                        </a:rPr>
                        <a:t>306</a:t>
                      </a:r>
                      <a:endParaRPr lang="en-US" sz="1200" b="1"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lnSpc>
                          <a:spcPct val="115000"/>
                        </a:lnSpc>
                        <a:spcAft>
                          <a:spcPts val="0"/>
                        </a:spcAft>
                      </a:pPr>
                      <a:r>
                        <a:rPr lang="fa-IR" sz="1200" b="1"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309</a:t>
                      </a:r>
                      <a:endParaRPr lang="en-US" sz="1200" b="1"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0" kern="1200" dirty="0" smtClean="0">
                          <a:solidFill>
                            <a:srgbClr val="FF0000"/>
                          </a:solidFill>
                          <a:effectLst/>
                          <a:latin typeface="+mn-lt"/>
                          <a:ea typeface="+mn-ea"/>
                          <a:cs typeface="B Titr" panose="00000700000000000000" pitchFamily="2" charset="-78"/>
                        </a:rPr>
                        <a:t>322</a:t>
                      </a:r>
                      <a:endParaRPr lang="en-US" sz="1200" b="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rtl="1">
                        <a:lnSpc>
                          <a:spcPct val="115000"/>
                        </a:lnSpc>
                        <a:spcAft>
                          <a:spcPts val="0"/>
                        </a:spcAft>
                      </a:pPr>
                      <a:r>
                        <a:rPr lang="fa-IR" sz="1200" b="0" dirty="0" smtClean="0">
                          <a:solidFill>
                            <a:schemeClr val="dk1"/>
                          </a:solidFill>
                          <a:effectLst/>
                          <a:latin typeface="+mn-lt"/>
                          <a:ea typeface="+mn-ea"/>
                          <a:cs typeface="B Titr" panose="00000700000000000000" pitchFamily="2" charset="-78"/>
                        </a:rPr>
                        <a:t>304</a:t>
                      </a:r>
                      <a:endParaRPr lang="en-US" sz="1600" b="1"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r>
              <a:tr h="311192">
                <a:tc>
                  <a:txBody>
                    <a:bodyPr/>
                    <a:lstStyle/>
                    <a:p>
                      <a:pPr algn="ctr" rtl="1">
                        <a:lnSpc>
                          <a:spcPct val="115000"/>
                        </a:lnSpc>
                        <a:spcAft>
                          <a:spcPts val="0"/>
                        </a:spcAft>
                      </a:pPr>
                      <a:r>
                        <a:rPr lang="fa-IR" sz="1200" b="1"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333</a:t>
                      </a:r>
                      <a:endParaRPr lang="en-US" sz="1200" b="1"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solidFill>
                            <a:srgbClr val="FF0000"/>
                          </a:solidFill>
                          <a:effectLst/>
                          <a:latin typeface="Calibri" panose="020F0502020204030204" pitchFamily="34" charset="0"/>
                          <a:ea typeface="Calibri" panose="020F0502020204030204" pitchFamily="34" charset="0"/>
                          <a:cs typeface="B Titr" panose="00000700000000000000" pitchFamily="2" charset="-78"/>
                        </a:rPr>
                        <a:t>352</a:t>
                      </a:r>
                      <a:endParaRPr lang="en-US" sz="12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effectLst/>
                          <a:latin typeface="Calibri" panose="020F0502020204030204" pitchFamily="34" charset="0"/>
                          <a:ea typeface="Calibri" panose="020F0502020204030204" pitchFamily="34" charset="0"/>
                          <a:cs typeface="B Titr" panose="00000700000000000000" pitchFamily="2" charset="-78"/>
                        </a:rPr>
                        <a:t>316</a:t>
                      </a:r>
                      <a:endParaRPr lang="en-US" sz="1200" b="1"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lnSpc>
                          <a:spcPct val="115000"/>
                        </a:lnSpc>
                        <a:spcAft>
                          <a:spcPts val="0"/>
                        </a:spcAft>
                      </a:pPr>
                      <a:r>
                        <a:rPr lang="fa-IR" sz="1200" b="1"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310</a:t>
                      </a:r>
                      <a:endParaRPr lang="en-US" sz="1200" b="1"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0" kern="1200" dirty="0" smtClean="0">
                          <a:solidFill>
                            <a:srgbClr val="FF0000"/>
                          </a:solidFill>
                          <a:effectLst/>
                          <a:latin typeface="+mn-lt"/>
                          <a:ea typeface="+mn-ea"/>
                          <a:cs typeface="B Titr" panose="00000700000000000000" pitchFamily="2" charset="-78"/>
                        </a:rPr>
                        <a:t>367</a:t>
                      </a:r>
                      <a:endParaRPr lang="en-US" sz="1200" b="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rtl="1">
                        <a:lnSpc>
                          <a:spcPct val="115000"/>
                        </a:lnSpc>
                        <a:spcAft>
                          <a:spcPts val="0"/>
                        </a:spcAft>
                      </a:pPr>
                      <a:r>
                        <a:rPr lang="fa-IR" sz="1200" b="0" dirty="0" smtClean="0">
                          <a:solidFill>
                            <a:schemeClr val="dk1"/>
                          </a:solidFill>
                          <a:effectLst/>
                          <a:latin typeface="+mn-lt"/>
                          <a:ea typeface="+mn-ea"/>
                          <a:cs typeface="B Titr" panose="00000700000000000000" pitchFamily="2" charset="-78"/>
                        </a:rPr>
                        <a:t>343</a:t>
                      </a:r>
                      <a:endParaRPr lang="en-US" sz="1600" b="1"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r>
              <a:tr h="311192">
                <a:tc>
                  <a:txBody>
                    <a:bodyPr/>
                    <a:lstStyle/>
                    <a:p>
                      <a:pPr algn="ctr" rtl="1">
                        <a:lnSpc>
                          <a:spcPct val="115000"/>
                        </a:lnSpc>
                        <a:spcAft>
                          <a:spcPts val="0"/>
                        </a:spcAft>
                      </a:pPr>
                      <a:r>
                        <a:rPr lang="fa-IR" sz="1200" b="1" kern="1200"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328</a:t>
                      </a:r>
                      <a:endParaRPr lang="en-US" sz="1200" b="1" kern="1200"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solidFill>
                            <a:srgbClr val="FF0000"/>
                          </a:solidFill>
                          <a:effectLst/>
                          <a:latin typeface="Calibri" panose="020F0502020204030204" pitchFamily="34" charset="0"/>
                          <a:ea typeface="Calibri" panose="020F0502020204030204" pitchFamily="34" charset="0"/>
                          <a:cs typeface="B Titr" panose="00000700000000000000" pitchFamily="2" charset="-78"/>
                        </a:rPr>
                        <a:t>302</a:t>
                      </a:r>
                      <a:endParaRPr lang="en-US" sz="12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effectLst/>
                          <a:latin typeface="Calibri" panose="020F0502020204030204" pitchFamily="34" charset="0"/>
                          <a:ea typeface="Calibri" panose="020F0502020204030204" pitchFamily="34" charset="0"/>
                          <a:cs typeface="B Titr" panose="00000700000000000000" pitchFamily="2" charset="-78"/>
                        </a:rPr>
                        <a:t>306</a:t>
                      </a:r>
                      <a:endParaRPr lang="en-US" sz="1200" b="1"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r>
                        <a:rPr lang="fa-IR" sz="1200" b="1" kern="1200"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296</a:t>
                      </a:r>
                      <a:endParaRPr lang="en-US" sz="1200" b="1" kern="1200"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r>
                        <a:rPr lang="fa-IR" sz="1200" b="0" kern="1200" dirty="0" smtClean="0">
                          <a:solidFill>
                            <a:srgbClr val="FF0000"/>
                          </a:solidFill>
                          <a:effectLst/>
                          <a:latin typeface="+mn-lt"/>
                          <a:ea typeface="+mn-ea"/>
                          <a:cs typeface="B Titr" panose="00000700000000000000" pitchFamily="2" charset="-78"/>
                        </a:rPr>
                        <a:t>339</a:t>
                      </a:r>
                      <a:endParaRPr lang="en-US" sz="1200" b="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a:r>
                        <a:rPr lang="fa-IR" sz="1200" b="1" dirty="0" smtClean="0">
                          <a:effectLst/>
                          <a:latin typeface="Calibri" panose="020F0502020204030204" pitchFamily="34" charset="0"/>
                          <a:cs typeface="B Titr" panose="00000700000000000000" pitchFamily="2" charset="-78"/>
                        </a:rPr>
                        <a:t>304</a:t>
                      </a:r>
                      <a:endParaRPr lang="en-US" sz="1200" b="1" dirty="0">
                        <a:effectLst/>
                        <a:latin typeface="Calibri" panose="020F0502020204030204" pitchFamily="34" charset="0"/>
                        <a:cs typeface="B Titr" panose="00000700000000000000" pitchFamily="2" charset="-78"/>
                      </a:endParaRPr>
                    </a:p>
                  </a:txBody>
                  <a:tcPr marL="68580" marR="68580" marT="0" marB="0"/>
                </a:tc>
              </a:tr>
              <a:tr h="311192">
                <a:tc>
                  <a:txBody>
                    <a:bodyPr/>
                    <a:lstStyle/>
                    <a:p>
                      <a:pPr algn="ctr" rtl="1">
                        <a:lnSpc>
                          <a:spcPct val="115000"/>
                        </a:lnSpc>
                        <a:spcAft>
                          <a:spcPts val="0"/>
                        </a:spcAft>
                      </a:pPr>
                      <a:r>
                        <a:rPr lang="fa-IR" sz="1200" b="1" kern="1200"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326</a:t>
                      </a:r>
                      <a:endParaRPr lang="en-US" sz="1200" b="1" kern="1200"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solidFill>
                            <a:srgbClr val="FF0000"/>
                          </a:solidFill>
                          <a:effectLst/>
                          <a:latin typeface="Calibri" panose="020F0502020204030204" pitchFamily="34" charset="0"/>
                          <a:ea typeface="Calibri" panose="020F0502020204030204" pitchFamily="34" charset="0"/>
                          <a:cs typeface="B Titr" panose="00000700000000000000" pitchFamily="2" charset="-78"/>
                        </a:rPr>
                        <a:t>336</a:t>
                      </a:r>
                      <a:endParaRPr lang="en-US" sz="12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effectLst/>
                          <a:latin typeface="Calibri" panose="020F0502020204030204" pitchFamily="34" charset="0"/>
                          <a:ea typeface="Calibri" panose="020F0502020204030204" pitchFamily="34" charset="0"/>
                          <a:cs typeface="B Titr" panose="00000700000000000000" pitchFamily="2" charset="-78"/>
                        </a:rPr>
                        <a:t>309</a:t>
                      </a:r>
                      <a:endParaRPr lang="en-US" sz="1200" b="1"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r>
                        <a:rPr lang="fa-IR" sz="1200" b="1" kern="1200"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302</a:t>
                      </a:r>
                      <a:endParaRPr lang="en-US" sz="1200" b="1" kern="1200"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r>
                        <a:rPr lang="fa-IR" sz="1200" b="0" kern="1200" dirty="0" smtClean="0">
                          <a:solidFill>
                            <a:srgbClr val="FF0000"/>
                          </a:solidFill>
                          <a:effectLst/>
                          <a:latin typeface="+mn-lt"/>
                          <a:ea typeface="+mn-ea"/>
                          <a:cs typeface="B Titr" panose="00000700000000000000" pitchFamily="2" charset="-78"/>
                        </a:rPr>
                        <a:t>314</a:t>
                      </a:r>
                      <a:endParaRPr lang="en-US" sz="1200" b="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a:r>
                        <a:rPr lang="fa-IR" sz="1200" b="1" dirty="0" smtClean="0">
                          <a:effectLst/>
                          <a:latin typeface="Calibri" panose="020F0502020204030204" pitchFamily="34" charset="0"/>
                          <a:cs typeface="B Titr" panose="00000700000000000000" pitchFamily="2" charset="-78"/>
                        </a:rPr>
                        <a:t>305</a:t>
                      </a:r>
                      <a:endParaRPr lang="en-US" sz="1200" b="1" dirty="0">
                        <a:effectLst/>
                        <a:latin typeface="Calibri" panose="020F0502020204030204" pitchFamily="34" charset="0"/>
                        <a:cs typeface="B Titr" panose="00000700000000000000" pitchFamily="2" charset="-78"/>
                      </a:endParaRPr>
                    </a:p>
                  </a:txBody>
                  <a:tcPr marL="68580" marR="68580" marT="0" marB="0"/>
                </a:tc>
              </a:tr>
              <a:tr h="311192">
                <a:tc>
                  <a:txBody>
                    <a:bodyPr/>
                    <a:lstStyle/>
                    <a:p>
                      <a:pPr algn="ctr" rtl="1">
                        <a:lnSpc>
                          <a:spcPct val="115000"/>
                        </a:lnSpc>
                        <a:spcAft>
                          <a:spcPts val="0"/>
                        </a:spcAft>
                      </a:pPr>
                      <a:r>
                        <a:rPr lang="fa-IR" sz="1200" b="1" kern="1200"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329</a:t>
                      </a:r>
                      <a:endParaRPr lang="en-US" sz="1200" b="1" kern="1200"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solidFill>
                            <a:srgbClr val="FF0000"/>
                          </a:solidFill>
                          <a:effectLst/>
                          <a:latin typeface="Calibri" panose="020F0502020204030204" pitchFamily="34" charset="0"/>
                          <a:ea typeface="Calibri" panose="020F0502020204030204" pitchFamily="34" charset="0"/>
                          <a:cs typeface="B Titr" panose="00000700000000000000" pitchFamily="2" charset="-78"/>
                        </a:rPr>
                        <a:t>335</a:t>
                      </a:r>
                      <a:endParaRPr lang="en-US" sz="12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effectLst/>
                          <a:latin typeface="Calibri" panose="020F0502020204030204" pitchFamily="34" charset="0"/>
                          <a:ea typeface="Calibri" panose="020F0502020204030204" pitchFamily="34" charset="0"/>
                          <a:cs typeface="B Titr" panose="00000700000000000000" pitchFamily="2" charset="-78"/>
                        </a:rPr>
                        <a:t>321</a:t>
                      </a:r>
                      <a:endParaRPr lang="en-US" sz="1200" b="1"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r>
                        <a:rPr lang="fa-IR" sz="1200" b="1" kern="1200"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304</a:t>
                      </a:r>
                      <a:endParaRPr lang="en-US" sz="1200" b="1" kern="1200"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r>
                        <a:rPr lang="fa-IR" sz="1200" b="0" kern="1200" dirty="0" smtClean="0">
                          <a:solidFill>
                            <a:srgbClr val="FF0000"/>
                          </a:solidFill>
                          <a:effectLst/>
                          <a:latin typeface="+mn-lt"/>
                          <a:ea typeface="+mn-ea"/>
                          <a:cs typeface="B Titr" panose="00000700000000000000" pitchFamily="2" charset="-78"/>
                        </a:rPr>
                        <a:t>345</a:t>
                      </a:r>
                      <a:endParaRPr lang="en-US" sz="1200" b="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a:r>
                        <a:rPr lang="fa-IR" sz="1200" b="1" dirty="0" smtClean="0">
                          <a:effectLst/>
                          <a:latin typeface="Calibri" panose="020F0502020204030204" pitchFamily="34" charset="0"/>
                          <a:cs typeface="B Titr" panose="00000700000000000000" pitchFamily="2" charset="-78"/>
                        </a:rPr>
                        <a:t>318</a:t>
                      </a:r>
                      <a:endParaRPr lang="en-US" sz="1200" b="1" dirty="0">
                        <a:effectLst/>
                        <a:latin typeface="Calibri" panose="020F0502020204030204" pitchFamily="34" charset="0"/>
                        <a:cs typeface="B Titr" panose="00000700000000000000" pitchFamily="2" charset="-78"/>
                      </a:endParaRPr>
                    </a:p>
                  </a:txBody>
                  <a:tcPr marL="68580" marR="68580" marT="0" marB="0"/>
                </a:tc>
              </a:tr>
              <a:tr h="311192">
                <a:tc>
                  <a:txBody>
                    <a:bodyPr/>
                    <a:lstStyle/>
                    <a:p>
                      <a:pPr algn="ctr" rtl="1">
                        <a:lnSpc>
                          <a:spcPct val="115000"/>
                        </a:lnSpc>
                        <a:spcAft>
                          <a:spcPts val="0"/>
                        </a:spcAft>
                      </a:pPr>
                      <a:r>
                        <a:rPr lang="fa-IR" sz="1200" b="1" kern="1200"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339</a:t>
                      </a:r>
                      <a:endParaRPr lang="en-US" sz="1200" b="1" kern="1200"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solidFill>
                            <a:srgbClr val="FF0000"/>
                          </a:solidFill>
                          <a:effectLst/>
                          <a:latin typeface="Calibri" panose="020F0502020204030204" pitchFamily="34" charset="0"/>
                          <a:ea typeface="Calibri" panose="020F0502020204030204" pitchFamily="34" charset="0"/>
                          <a:cs typeface="B Titr" panose="00000700000000000000" pitchFamily="2" charset="-78"/>
                        </a:rPr>
                        <a:t>320</a:t>
                      </a:r>
                      <a:endParaRPr lang="en-US" sz="12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effectLst/>
                          <a:latin typeface="Calibri" panose="020F0502020204030204" pitchFamily="34" charset="0"/>
                          <a:ea typeface="Calibri" panose="020F0502020204030204" pitchFamily="34" charset="0"/>
                          <a:cs typeface="B Titr" panose="00000700000000000000" pitchFamily="2" charset="-78"/>
                        </a:rPr>
                        <a:t>323</a:t>
                      </a:r>
                      <a:endParaRPr lang="en-US" sz="1200" b="1"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r>
                        <a:rPr lang="fa-IR" sz="1200" b="1" kern="1200"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284</a:t>
                      </a:r>
                      <a:endParaRPr lang="en-US" sz="1200" b="1" kern="1200"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r>
                        <a:rPr lang="fa-IR" sz="1200" b="0" kern="1200" dirty="0" smtClean="0">
                          <a:solidFill>
                            <a:srgbClr val="FF0000"/>
                          </a:solidFill>
                          <a:effectLst/>
                          <a:latin typeface="+mn-lt"/>
                          <a:ea typeface="+mn-ea"/>
                          <a:cs typeface="B Titr" panose="00000700000000000000" pitchFamily="2" charset="-78"/>
                        </a:rPr>
                        <a:t>271</a:t>
                      </a:r>
                      <a:endParaRPr lang="en-US" sz="1200" b="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a:r>
                        <a:rPr lang="fa-IR" sz="1200" b="1" dirty="0" smtClean="0">
                          <a:effectLst/>
                          <a:latin typeface="Calibri" panose="020F0502020204030204" pitchFamily="34" charset="0"/>
                          <a:cs typeface="B Titr" panose="00000700000000000000" pitchFamily="2" charset="-78"/>
                        </a:rPr>
                        <a:t>294</a:t>
                      </a:r>
                      <a:endParaRPr lang="en-US" sz="1200" b="1" dirty="0">
                        <a:effectLst/>
                        <a:latin typeface="Calibri" panose="020F0502020204030204" pitchFamily="34" charset="0"/>
                        <a:cs typeface="B Titr" panose="00000700000000000000" pitchFamily="2" charset="-78"/>
                      </a:endParaRPr>
                    </a:p>
                  </a:txBody>
                  <a:tcPr marL="68580" marR="68580" marT="0" marB="0"/>
                </a:tc>
              </a:tr>
              <a:tr h="311192">
                <a:tc>
                  <a:txBody>
                    <a:bodyPr/>
                    <a:lstStyle/>
                    <a:p>
                      <a:pPr algn="ctr" rtl="1">
                        <a:lnSpc>
                          <a:spcPct val="115000"/>
                        </a:lnSpc>
                        <a:spcAft>
                          <a:spcPts val="0"/>
                        </a:spcAft>
                      </a:pPr>
                      <a:r>
                        <a:rPr lang="fa-IR" sz="1200" b="1" kern="1200"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341</a:t>
                      </a:r>
                      <a:endParaRPr lang="en-US" sz="1200" b="1" kern="1200"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solidFill>
                            <a:srgbClr val="FF0000"/>
                          </a:solidFill>
                          <a:effectLst/>
                          <a:latin typeface="Calibri" panose="020F0502020204030204" pitchFamily="34" charset="0"/>
                          <a:ea typeface="Calibri" panose="020F0502020204030204" pitchFamily="34" charset="0"/>
                          <a:cs typeface="B Titr" panose="00000700000000000000" pitchFamily="2" charset="-78"/>
                        </a:rPr>
                        <a:t>339</a:t>
                      </a:r>
                      <a:endParaRPr lang="en-US" sz="12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effectLst/>
                          <a:latin typeface="Calibri" panose="020F0502020204030204" pitchFamily="34" charset="0"/>
                          <a:ea typeface="Calibri" panose="020F0502020204030204" pitchFamily="34" charset="0"/>
                          <a:cs typeface="B Titr" panose="00000700000000000000" pitchFamily="2" charset="-78"/>
                        </a:rPr>
                        <a:t>344</a:t>
                      </a:r>
                      <a:endParaRPr lang="en-US" sz="1200" b="1"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r>
                        <a:rPr lang="fa-IR" sz="1200" b="1" kern="1200"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312</a:t>
                      </a:r>
                      <a:endParaRPr lang="en-US" sz="1200" b="1" kern="1200"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r>
                        <a:rPr lang="fa-IR" sz="1200" b="0" kern="1200" dirty="0" smtClean="0">
                          <a:solidFill>
                            <a:srgbClr val="FF0000"/>
                          </a:solidFill>
                          <a:effectLst/>
                          <a:latin typeface="+mn-lt"/>
                          <a:ea typeface="+mn-ea"/>
                          <a:cs typeface="B Titr" panose="00000700000000000000" pitchFamily="2" charset="-78"/>
                        </a:rPr>
                        <a:t>330</a:t>
                      </a:r>
                      <a:endParaRPr lang="en-US" sz="1200" b="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a:r>
                        <a:rPr lang="fa-IR" sz="1200" b="1" dirty="0" smtClean="0">
                          <a:effectLst/>
                          <a:latin typeface="Calibri" panose="020F0502020204030204" pitchFamily="34" charset="0"/>
                          <a:cs typeface="B Titr" panose="00000700000000000000" pitchFamily="2" charset="-78"/>
                        </a:rPr>
                        <a:t>295</a:t>
                      </a:r>
                      <a:endParaRPr lang="en-US" sz="1200" b="1" dirty="0">
                        <a:effectLst/>
                        <a:latin typeface="Calibri" panose="020F0502020204030204" pitchFamily="34" charset="0"/>
                        <a:cs typeface="B Titr" panose="00000700000000000000" pitchFamily="2" charset="-78"/>
                      </a:endParaRPr>
                    </a:p>
                  </a:txBody>
                  <a:tcPr marL="68580" marR="68580" marT="0" marB="0"/>
                </a:tc>
              </a:tr>
              <a:tr h="311192">
                <a:tc>
                  <a:txBody>
                    <a:bodyPr/>
                    <a:lstStyle/>
                    <a:p>
                      <a:pPr algn="ctr" rtl="1">
                        <a:lnSpc>
                          <a:spcPct val="115000"/>
                        </a:lnSpc>
                        <a:spcAft>
                          <a:spcPts val="0"/>
                        </a:spcAft>
                      </a:pPr>
                      <a:r>
                        <a:rPr lang="fa-IR" sz="1200" b="1" kern="1200"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328</a:t>
                      </a:r>
                      <a:endParaRPr lang="en-US" sz="1200" b="1" kern="1200"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solidFill>
                            <a:srgbClr val="FF0000"/>
                          </a:solidFill>
                          <a:effectLst/>
                          <a:latin typeface="Calibri" panose="020F0502020204030204" pitchFamily="34" charset="0"/>
                          <a:ea typeface="Calibri" panose="020F0502020204030204" pitchFamily="34" charset="0"/>
                          <a:cs typeface="B Titr" panose="00000700000000000000" pitchFamily="2" charset="-78"/>
                        </a:rPr>
                        <a:t>314</a:t>
                      </a:r>
                      <a:endParaRPr lang="en-US" sz="12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effectLst/>
                          <a:latin typeface="Calibri" panose="020F0502020204030204" pitchFamily="34" charset="0"/>
                          <a:ea typeface="Calibri" panose="020F0502020204030204" pitchFamily="34" charset="0"/>
                          <a:cs typeface="B Titr" panose="00000700000000000000" pitchFamily="2" charset="-78"/>
                        </a:rPr>
                        <a:t>306</a:t>
                      </a:r>
                      <a:endParaRPr lang="en-US" sz="1200" b="1"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r>
                        <a:rPr lang="fa-IR" sz="1200" b="1" kern="1200"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299</a:t>
                      </a:r>
                      <a:endParaRPr lang="en-US" sz="1200" b="1" kern="1200"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r>
                        <a:rPr lang="fa-IR" sz="1200" b="0" kern="1200" dirty="0" smtClean="0">
                          <a:solidFill>
                            <a:srgbClr val="FF0000"/>
                          </a:solidFill>
                          <a:effectLst/>
                          <a:latin typeface="+mn-lt"/>
                          <a:ea typeface="+mn-ea"/>
                          <a:cs typeface="B Titr" panose="00000700000000000000" pitchFamily="2" charset="-78"/>
                        </a:rPr>
                        <a:t>317</a:t>
                      </a:r>
                      <a:endParaRPr lang="en-US" sz="1200" b="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a:r>
                        <a:rPr lang="fa-IR" sz="1200" b="1" dirty="0" smtClean="0">
                          <a:effectLst/>
                          <a:latin typeface="Calibri" panose="020F0502020204030204" pitchFamily="34" charset="0"/>
                          <a:cs typeface="B Titr" panose="00000700000000000000" pitchFamily="2" charset="-78"/>
                        </a:rPr>
                        <a:t>308</a:t>
                      </a:r>
                      <a:endParaRPr lang="en-US" sz="1200" b="1" dirty="0">
                        <a:effectLst/>
                        <a:latin typeface="Calibri" panose="020F0502020204030204" pitchFamily="34" charset="0"/>
                        <a:cs typeface="B Titr" panose="00000700000000000000" pitchFamily="2" charset="-78"/>
                      </a:endParaRPr>
                    </a:p>
                  </a:txBody>
                  <a:tcPr marL="68580" marR="68580" marT="0" marB="0"/>
                </a:tc>
              </a:tr>
              <a:tr h="311192">
                <a:tc>
                  <a:txBody>
                    <a:bodyPr/>
                    <a:lstStyle/>
                    <a:p>
                      <a:pPr algn="ctr" rtl="1">
                        <a:lnSpc>
                          <a:spcPct val="115000"/>
                        </a:lnSpc>
                        <a:spcAft>
                          <a:spcPts val="0"/>
                        </a:spcAft>
                      </a:pPr>
                      <a:r>
                        <a:rPr lang="fa-IR" sz="1200" b="1" kern="1200"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327</a:t>
                      </a:r>
                      <a:endParaRPr lang="en-US" sz="1200" b="1" kern="1200"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solidFill>
                            <a:srgbClr val="FF0000"/>
                          </a:solidFill>
                          <a:effectLst/>
                          <a:latin typeface="Calibri" panose="020F0502020204030204" pitchFamily="34" charset="0"/>
                          <a:ea typeface="Calibri" panose="020F0502020204030204" pitchFamily="34" charset="0"/>
                          <a:cs typeface="B Titr" panose="00000700000000000000" pitchFamily="2" charset="-78"/>
                        </a:rPr>
                        <a:t>331</a:t>
                      </a:r>
                      <a:endParaRPr lang="en-US" sz="12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effectLst/>
                          <a:latin typeface="Calibri" panose="020F0502020204030204" pitchFamily="34" charset="0"/>
                          <a:ea typeface="Calibri" panose="020F0502020204030204" pitchFamily="34" charset="0"/>
                          <a:cs typeface="B Titr" panose="00000700000000000000" pitchFamily="2" charset="-78"/>
                        </a:rPr>
                        <a:t>312</a:t>
                      </a:r>
                      <a:endParaRPr lang="en-US" sz="1200" b="1"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r>
                        <a:rPr lang="fa-IR" sz="1200" b="1" kern="1200"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283</a:t>
                      </a:r>
                      <a:endParaRPr lang="en-US" sz="1200" b="1" kern="1200"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r>
                        <a:rPr lang="fa-IR" sz="1200" b="0" kern="1200" dirty="0" smtClean="0">
                          <a:solidFill>
                            <a:srgbClr val="FF0000"/>
                          </a:solidFill>
                          <a:effectLst/>
                          <a:latin typeface="+mn-lt"/>
                          <a:ea typeface="+mn-ea"/>
                          <a:cs typeface="B Titr" panose="00000700000000000000" pitchFamily="2" charset="-78"/>
                        </a:rPr>
                        <a:t>297</a:t>
                      </a:r>
                      <a:endParaRPr lang="en-US" sz="1200" b="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a:r>
                        <a:rPr lang="fa-IR" sz="1200" b="1" dirty="0" smtClean="0">
                          <a:effectLst/>
                          <a:latin typeface="Calibri" panose="020F0502020204030204" pitchFamily="34" charset="0"/>
                          <a:cs typeface="B Titr" panose="00000700000000000000" pitchFamily="2" charset="-78"/>
                        </a:rPr>
                        <a:t>296</a:t>
                      </a:r>
                      <a:endParaRPr lang="en-US" sz="1200" b="1" dirty="0">
                        <a:effectLst/>
                        <a:latin typeface="Calibri" panose="020F0502020204030204" pitchFamily="34" charset="0"/>
                        <a:cs typeface="B Titr" panose="00000700000000000000" pitchFamily="2" charset="-78"/>
                      </a:endParaRPr>
                    </a:p>
                  </a:txBody>
                  <a:tcPr marL="68580" marR="68580" marT="0" marB="0"/>
                </a:tc>
              </a:tr>
              <a:tr h="311192">
                <a:tc>
                  <a:txBody>
                    <a:bodyPr/>
                    <a:lstStyle/>
                    <a:p>
                      <a:pPr algn="ctr" rtl="1">
                        <a:lnSpc>
                          <a:spcPct val="115000"/>
                        </a:lnSpc>
                        <a:spcAft>
                          <a:spcPts val="0"/>
                        </a:spcAft>
                      </a:pPr>
                      <a:r>
                        <a:rPr lang="fa-IR" sz="1200" b="1" kern="1200"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348</a:t>
                      </a:r>
                      <a:endParaRPr lang="en-US" sz="1200" b="1" kern="1200"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solidFill>
                            <a:srgbClr val="FF0000"/>
                          </a:solidFill>
                          <a:effectLst/>
                          <a:latin typeface="Calibri" panose="020F0502020204030204" pitchFamily="34" charset="0"/>
                          <a:ea typeface="Calibri" panose="020F0502020204030204" pitchFamily="34" charset="0"/>
                          <a:cs typeface="B Titr" panose="00000700000000000000" pitchFamily="2" charset="-78"/>
                        </a:rPr>
                        <a:t>352</a:t>
                      </a:r>
                      <a:endParaRPr lang="en-US" sz="12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effectLst/>
                          <a:latin typeface="Calibri" panose="020F0502020204030204" pitchFamily="34" charset="0"/>
                          <a:ea typeface="Calibri" panose="020F0502020204030204" pitchFamily="34" charset="0"/>
                          <a:cs typeface="B Titr" panose="00000700000000000000" pitchFamily="2" charset="-78"/>
                        </a:rPr>
                        <a:t>344</a:t>
                      </a:r>
                      <a:endParaRPr lang="en-US" sz="1200" b="1"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r>
                        <a:rPr lang="fa-IR" sz="1200" b="1" kern="1200"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283</a:t>
                      </a:r>
                      <a:endParaRPr lang="en-US" sz="1200" b="1" kern="1200"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r>
                        <a:rPr lang="fa-IR" sz="1200" b="0" kern="1200" dirty="0" smtClean="0">
                          <a:solidFill>
                            <a:srgbClr val="FF0000"/>
                          </a:solidFill>
                          <a:effectLst/>
                          <a:latin typeface="+mn-lt"/>
                          <a:ea typeface="+mn-ea"/>
                          <a:cs typeface="B Titr" panose="00000700000000000000" pitchFamily="2" charset="-78"/>
                        </a:rPr>
                        <a:t>289</a:t>
                      </a:r>
                      <a:endParaRPr lang="en-US" sz="1200" b="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a:r>
                        <a:rPr lang="fa-IR" sz="1200" b="1" dirty="0" smtClean="0">
                          <a:effectLst/>
                          <a:latin typeface="Calibri" panose="020F0502020204030204" pitchFamily="34" charset="0"/>
                          <a:cs typeface="B Titr" panose="00000700000000000000" pitchFamily="2" charset="-78"/>
                        </a:rPr>
                        <a:t>289</a:t>
                      </a:r>
                      <a:endParaRPr lang="en-US" sz="1200" b="1" dirty="0">
                        <a:effectLst/>
                        <a:latin typeface="Calibri" panose="020F0502020204030204" pitchFamily="34" charset="0"/>
                        <a:cs typeface="B Titr" panose="00000700000000000000" pitchFamily="2" charset="-78"/>
                      </a:endParaRPr>
                    </a:p>
                  </a:txBody>
                  <a:tcPr marL="68580" marR="68580" marT="0" marB="0"/>
                </a:tc>
              </a:tr>
              <a:tr h="311192">
                <a:tc>
                  <a:txBody>
                    <a:bodyPr/>
                    <a:lstStyle/>
                    <a:p>
                      <a:pPr algn="ctr" rtl="1">
                        <a:lnSpc>
                          <a:spcPct val="115000"/>
                        </a:lnSpc>
                        <a:spcAft>
                          <a:spcPts val="0"/>
                        </a:spcAft>
                      </a:pPr>
                      <a:r>
                        <a:rPr lang="fa-IR" sz="1200" b="1" kern="1200"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335</a:t>
                      </a:r>
                      <a:endParaRPr lang="en-US" sz="1200" b="1" kern="1200"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solidFill>
                            <a:srgbClr val="FF0000"/>
                          </a:solidFill>
                          <a:effectLst/>
                          <a:latin typeface="Calibri" panose="020F0502020204030204" pitchFamily="34" charset="0"/>
                          <a:ea typeface="Calibri" panose="020F0502020204030204" pitchFamily="34" charset="0"/>
                          <a:cs typeface="B Titr" panose="00000700000000000000" pitchFamily="2" charset="-78"/>
                        </a:rPr>
                        <a:t>341</a:t>
                      </a:r>
                      <a:endParaRPr lang="en-US" sz="12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effectLst/>
                          <a:latin typeface="Calibri" panose="020F0502020204030204" pitchFamily="34" charset="0"/>
                          <a:ea typeface="Calibri" panose="020F0502020204030204" pitchFamily="34" charset="0"/>
                          <a:cs typeface="B Titr" panose="00000700000000000000" pitchFamily="2" charset="-78"/>
                        </a:rPr>
                        <a:t>310</a:t>
                      </a:r>
                      <a:endParaRPr lang="en-US" sz="1200" b="1"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r>
                        <a:rPr lang="fa-IR" sz="1200" b="1" kern="1200"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304</a:t>
                      </a:r>
                      <a:endParaRPr lang="en-US" sz="1200" b="1" kern="1200"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r>
                        <a:rPr lang="fa-IR" sz="1200" b="0" kern="1200" dirty="0" smtClean="0">
                          <a:solidFill>
                            <a:srgbClr val="FF0000"/>
                          </a:solidFill>
                          <a:effectLst/>
                          <a:latin typeface="+mn-lt"/>
                          <a:ea typeface="+mn-ea"/>
                          <a:cs typeface="B Titr" panose="00000700000000000000" pitchFamily="2" charset="-78"/>
                        </a:rPr>
                        <a:t>354</a:t>
                      </a:r>
                      <a:endParaRPr lang="en-US" sz="1200" b="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a:r>
                        <a:rPr lang="fa-IR" sz="1200" b="1" dirty="0" smtClean="0">
                          <a:effectLst/>
                          <a:latin typeface="Calibri" panose="020F0502020204030204" pitchFamily="34" charset="0"/>
                          <a:cs typeface="B Titr" panose="00000700000000000000" pitchFamily="2" charset="-78"/>
                        </a:rPr>
                        <a:t>340</a:t>
                      </a:r>
                      <a:endParaRPr lang="en-US" sz="1200" b="1" dirty="0">
                        <a:effectLst/>
                        <a:latin typeface="Calibri" panose="020F0502020204030204" pitchFamily="34" charset="0"/>
                        <a:cs typeface="B Titr" panose="00000700000000000000" pitchFamily="2" charset="-78"/>
                      </a:endParaRPr>
                    </a:p>
                  </a:txBody>
                  <a:tcPr marL="68580" marR="68580" marT="0" marB="0"/>
                </a:tc>
              </a:tr>
              <a:tr h="469857">
                <a:tc>
                  <a:txBody>
                    <a:bodyPr/>
                    <a:lstStyle/>
                    <a:p>
                      <a:pPr algn="ctr" rtl="1">
                        <a:lnSpc>
                          <a:spcPct val="115000"/>
                        </a:lnSpc>
                        <a:spcAft>
                          <a:spcPts val="0"/>
                        </a:spcAft>
                      </a:pPr>
                      <a:r>
                        <a:rPr lang="fa-IR" sz="1200" b="1" kern="1200"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337</a:t>
                      </a:r>
                      <a:endParaRPr lang="en-US" sz="1200" b="1" kern="1200"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solidFill>
                            <a:srgbClr val="FF0000"/>
                          </a:solidFill>
                          <a:effectLst/>
                          <a:latin typeface="Calibri" panose="020F0502020204030204" pitchFamily="34" charset="0"/>
                          <a:ea typeface="Calibri" panose="020F0502020204030204" pitchFamily="34" charset="0"/>
                          <a:cs typeface="B Titr" panose="00000700000000000000" pitchFamily="2" charset="-78"/>
                        </a:rPr>
                        <a:t>356</a:t>
                      </a:r>
                      <a:endParaRPr lang="en-US" sz="12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rtl="1">
                        <a:lnSpc>
                          <a:spcPct val="115000"/>
                        </a:lnSpc>
                        <a:spcAft>
                          <a:spcPts val="0"/>
                        </a:spcAft>
                      </a:pPr>
                      <a:r>
                        <a:rPr lang="fa-IR" sz="1200" b="1" dirty="0" smtClean="0">
                          <a:effectLst/>
                          <a:latin typeface="Calibri" panose="020F0502020204030204" pitchFamily="34" charset="0"/>
                          <a:ea typeface="Calibri" panose="020F0502020204030204" pitchFamily="34" charset="0"/>
                          <a:cs typeface="B Titr" panose="00000700000000000000" pitchFamily="2" charset="-78"/>
                        </a:rPr>
                        <a:t>325</a:t>
                      </a:r>
                    </a:p>
                  </a:txBody>
                  <a:tcPr marL="68580" marR="68580" marT="0" marB="0"/>
                </a:tc>
                <a:tc>
                  <a:txBody>
                    <a:bodyPr/>
                    <a:lstStyle/>
                    <a:p>
                      <a:pPr algn="ctr"/>
                      <a:r>
                        <a:rPr lang="fa-IR" sz="1200" b="1" kern="1200" dirty="0" smtClean="0">
                          <a:solidFill>
                            <a:srgbClr val="7030A0"/>
                          </a:solidFill>
                          <a:effectLst/>
                          <a:latin typeface="Calibri" panose="020F0502020204030204" pitchFamily="34" charset="0"/>
                          <a:ea typeface="Calibri" panose="020F0502020204030204" pitchFamily="34" charset="0"/>
                          <a:cs typeface="B Titr" panose="00000700000000000000" pitchFamily="2" charset="-78"/>
                        </a:rPr>
                        <a:t>294</a:t>
                      </a:r>
                      <a:endParaRPr lang="en-US" sz="1200" b="1" kern="1200" dirty="0">
                        <a:solidFill>
                          <a:srgbClr val="7030A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tc>
                <a:tc>
                  <a:txBody>
                    <a:bodyPr/>
                    <a:lstStyle/>
                    <a:p>
                      <a:pPr algn="ctr"/>
                      <a:r>
                        <a:rPr lang="fa-IR" sz="1200" b="0" kern="1200" dirty="0" smtClean="0">
                          <a:solidFill>
                            <a:srgbClr val="FF0000"/>
                          </a:solidFill>
                          <a:effectLst/>
                          <a:latin typeface="+mn-lt"/>
                          <a:ea typeface="+mn-ea"/>
                          <a:cs typeface="B Titr" panose="00000700000000000000" pitchFamily="2" charset="-78"/>
                        </a:rPr>
                        <a:t>316</a:t>
                      </a:r>
                      <a:endParaRPr lang="en-US" sz="1200" b="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a:r>
                        <a:rPr lang="fa-IR" sz="1200" b="1" dirty="0" smtClean="0">
                          <a:effectLst/>
                          <a:latin typeface="Calibri" panose="020F0502020204030204" pitchFamily="34" charset="0"/>
                          <a:cs typeface="B Titr" panose="00000700000000000000" pitchFamily="2" charset="-78"/>
                        </a:rPr>
                        <a:t>306</a:t>
                      </a:r>
                      <a:endParaRPr lang="en-US" sz="1200" b="1" dirty="0">
                        <a:effectLst/>
                        <a:latin typeface="Calibri" panose="020F0502020204030204" pitchFamily="34" charset="0"/>
                        <a:cs typeface="B Titr" panose="00000700000000000000" pitchFamily="2" charset="-78"/>
                      </a:endParaRPr>
                    </a:p>
                  </a:txBody>
                  <a:tcPr marL="68580" marR="68580" marT="0" marB="0"/>
                </a:tc>
              </a:tr>
            </a:tbl>
          </a:graphicData>
        </a:graphic>
      </p:graphicFrame>
      <p:pic>
        <p:nvPicPr>
          <p:cNvPr id="16" name="Picture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7" name="Picture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sp>
        <p:nvSpPr>
          <p:cNvPr id="18"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19" name="Rectangle 18"/>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Tree>
    <p:extLst>
      <p:ext uri="{BB962C8B-B14F-4D97-AF65-F5344CB8AC3E}">
        <p14:creationId xmlns:p14="http://schemas.microsoft.com/office/powerpoint/2010/main" val="39702037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709818" y="2560901"/>
            <a:ext cx="9141505" cy="484344"/>
          </a:xfrm>
          <a:prstGeom prst="rect">
            <a:avLst/>
          </a:prstGeom>
        </p:spPr>
        <p:txBody>
          <a:bodyPr>
            <a:normAutofit/>
          </a:bodyPr>
          <a:lst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a:lstStyle>
          <a:p>
            <a:pPr marL="0" indent="0" algn="ctr" rtl="1">
              <a:buFont typeface="Arial" panose="020B0604020202020204" pitchFamily="34" charset="0"/>
              <a:buNone/>
              <a:tabLst>
                <a:tab pos="3979545" algn="l"/>
              </a:tabLst>
            </a:pPr>
            <a:r>
              <a:rPr lang="fa-IR" sz="1600" b="1" dirty="0" smtClean="0">
                <a:solidFill>
                  <a:srgbClr val="FF0000"/>
                </a:solidFill>
                <a:latin typeface="Times New Roman" panose="02020603050405020304" pitchFamily="18" charset="0"/>
                <a:cs typeface="B Titr" panose="00000700000000000000" pitchFamily="2" charset="-78"/>
              </a:rPr>
              <a:t>جدول 2: میانگین و انحراف استاندارد</a:t>
            </a:r>
            <a:r>
              <a:rPr lang="fa-IR" sz="1600" b="1" dirty="0" smtClean="0">
                <a:latin typeface="Times New Roman" panose="02020603050405020304" pitchFamily="18" charset="0"/>
                <a:cs typeface="B Titr" panose="00000700000000000000" pitchFamily="2" charset="-78"/>
              </a:rPr>
              <a:t> متغیرهای پژوهش به تفکیک گروه آزمایش و کنترل(20</a:t>
            </a:r>
            <a:r>
              <a:rPr lang="en-US" sz="1600" b="1" i="1" dirty="0" smtClean="0">
                <a:latin typeface="Times New Roman" panose="02020603050405020304" pitchFamily="18" charset="0"/>
                <a:cs typeface="B Titr" panose="00000700000000000000" pitchFamily="2" charset="-78"/>
              </a:rPr>
              <a:t>n=</a:t>
            </a:r>
            <a:r>
              <a:rPr lang="fa-IR" sz="1600" b="1" dirty="0" smtClean="0">
                <a:latin typeface="Times New Roman" panose="02020603050405020304" pitchFamily="18" charset="0"/>
                <a:cs typeface="B Titr" panose="00000700000000000000" pitchFamily="2" charset="-78"/>
              </a:rPr>
              <a:t>)</a:t>
            </a:r>
            <a:endParaRPr lang="en-US" sz="1600" dirty="0">
              <a:cs typeface="B Titr" panose="00000700000000000000" pitchFamily="2" charset="-78"/>
            </a:endParaRPr>
          </a:p>
        </p:txBody>
      </p:sp>
      <p:graphicFrame>
        <p:nvGraphicFramePr>
          <p:cNvPr id="7" name="Table 6"/>
          <p:cNvGraphicFramePr>
            <a:graphicFrameLocks noGrp="1"/>
          </p:cNvGraphicFramePr>
          <p:nvPr>
            <p:extLst>
              <p:ext uri="{D42A27DB-BD31-4B8C-83A1-F6EECF244321}">
                <p14:modId xmlns:p14="http://schemas.microsoft.com/office/powerpoint/2010/main" val="54772255"/>
              </p:ext>
            </p:extLst>
          </p:nvPr>
        </p:nvGraphicFramePr>
        <p:xfrm>
          <a:off x="486730" y="2990635"/>
          <a:ext cx="6880303" cy="5116681"/>
        </p:xfrm>
        <a:graphic>
          <a:graphicData uri="http://schemas.openxmlformats.org/drawingml/2006/table">
            <a:tbl>
              <a:tblPr rtl="1" firstRow="1" firstCol="1" bandRow="1">
                <a:tableStyleId>{E929F9F4-4A8F-4326-A1B4-22849713DDAB}</a:tableStyleId>
              </a:tblPr>
              <a:tblGrid>
                <a:gridCol w="1757420"/>
                <a:gridCol w="1107864"/>
                <a:gridCol w="1075047"/>
                <a:gridCol w="1469986"/>
                <a:gridCol w="1469986"/>
              </a:tblGrid>
              <a:tr h="511669">
                <a:tc>
                  <a:txBody>
                    <a:bodyPr/>
                    <a:lstStyle/>
                    <a:p>
                      <a:pPr algn="ctr" rtl="1">
                        <a:spcAft>
                          <a:spcPts val="0"/>
                        </a:spcAft>
                      </a:pPr>
                      <a:r>
                        <a:rPr lang="fa-IR" sz="1200" dirty="0">
                          <a:solidFill>
                            <a:schemeClr val="bg1"/>
                          </a:solidFill>
                          <a:effectLst/>
                          <a:cs typeface="B Titr" panose="00000700000000000000" pitchFamily="2" charset="-78"/>
                        </a:rPr>
                        <a:t>متغیر</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a:solidFill>
                            <a:schemeClr val="bg1"/>
                          </a:solidFill>
                          <a:effectLst/>
                          <a:cs typeface="B Titr" panose="00000700000000000000" pitchFamily="2" charset="-78"/>
                        </a:rPr>
                        <a:t>وضعیت</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a:solidFill>
                            <a:schemeClr val="bg1"/>
                          </a:solidFill>
                          <a:effectLst/>
                          <a:cs typeface="B Titr" panose="00000700000000000000" pitchFamily="2" charset="-78"/>
                        </a:rPr>
                        <a:t>گروه</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a:solidFill>
                            <a:schemeClr val="bg1"/>
                          </a:solidFill>
                          <a:effectLst/>
                          <a:cs typeface="B Titr" panose="00000700000000000000" pitchFamily="2" charset="-78"/>
                        </a:rPr>
                        <a:t>میانگین</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just" rtl="1">
                        <a:spcAft>
                          <a:spcPts val="0"/>
                        </a:spcAft>
                      </a:pPr>
                      <a:r>
                        <a:rPr lang="fa-IR" sz="1200" dirty="0">
                          <a:solidFill>
                            <a:schemeClr val="bg1"/>
                          </a:solidFill>
                          <a:effectLst/>
                          <a:cs typeface="B Titr" panose="00000700000000000000" pitchFamily="2" charset="-78"/>
                        </a:rPr>
                        <a:t>انحراف استاندارد</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r>
              <a:tr h="255834">
                <a:tc rowSpan="6">
                  <a:txBody>
                    <a:bodyPr/>
                    <a:lstStyle/>
                    <a:p>
                      <a:pPr algn="ctr" rtl="1">
                        <a:spcAft>
                          <a:spcPts val="0"/>
                        </a:spcAft>
                      </a:pPr>
                      <a:r>
                        <a:rPr lang="fa-IR" sz="1200" dirty="0" smtClean="0">
                          <a:solidFill>
                            <a:schemeClr val="bg1"/>
                          </a:solidFill>
                          <a:effectLst/>
                          <a:cs typeface="B Titr" panose="00000700000000000000" pitchFamily="2" charset="-78"/>
                        </a:rPr>
                        <a:t>اخلاق دانش اندوزی</a:t>
                      </a:r>
                      <a:endParaRPr lang="en-US" sz="1200" dirty="0">
                        <a:solidFill>
                          <a:schemeClr val="bg1"/>
                        </a:solidFill>
                        <a:effectLst/>
                        <a:cs typeface="B Titr" panose="00000700000000000000" pitchFamily="2" charset="-78"/>
                      </a:endParaRPr>
                    </a:p>
                    <a:p>
                      <a:pPr algn="ctr" rtl="1">
                        <a:spcAft>
                          <a:spcPts val="0"/>
                        </a:spcAft>
                      </a:pPr>
                      <a:r>
                        <a:rPr lang="fa-IR" sz="1200" dirty="0">
                          <a:solidFill>
                            <a:schemeClr val="bg1"/>
                          </a:solidFill>
                          <a:effectLst/>
                          <a:cs typeface="B Titr" panose="00000700000000000000" pitchFamily="2" charset="-78"/>
                        </a:rPr>
                        <a:t> </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dirty="0">
                          <a:solidFill>
                            <a:schemeClr val="bg1"/>
                          </a:solidFill>
                          <a:effectLst/>
                          <a:cs typeface="B Titr" panose="00000700000000000000" pitchFamily="2" charset="-78"/>
                        </a:rPr>
                        <a:t>پیش آزمون</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dirty="0">
                          <a:solidFill>
                            <a:schemeClr val="bg1"/>
                          </a:solidFill>
                          <a:effectLst/>
                          <a:cs typeface="B Titr" panose="00000700000000000000" pitchFamily="2" charset="-78"/>
                        </a:rPr>
                        <a:t>آزمایش</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57/85</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3/46</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solidFill>
                            <a:schemeClr val="bg1"/>
                          </a:solidFill>
                          <a:effectLst/>
                          <a:cs typeface="B Titr" panose="00000700000000000000" pitchFamily="2" charset="-78"/>
                        </a:rPr>
                        <a:t>کنترل</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61/40</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3/84</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rowSpan="2">
                  <a:txBody>
                    <a:bodyPr/>
                    <a:lstStyle/>
                    <a:p>
                      <a:pPr algn="ctr" rtl="1">
                        <a:spcAft>
                          <a:spcPts val="0"/>
                        </a:spcAft>
                      </a:pPr>
                      <a:r>
                        <a:rPr lang="fa-IR" sz="1200" dirty="0">
                          <a:solidFill>
                            <a:schemeClr val="bg1"/>
                          </a:solidFill>
                          <a:effectLst/>
                          <a:cs typeface="B Titr" panose="00000700000000000000" pitchFamily="2" charset="-78"/>
                        </a:rPr>
                        <a:t>پس آزمون</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dirty="0">
                          <a:solidFill>
                            <a:schemeClr val="bg1"/>
                          </a:solidFill>
                          <a:effectLst/>
                          <a:cs typeface="B Titr" panose="00000700000000000000" pitchFamily="2" charset="-78"/>
                        </a:rPr>
                        <a:t>آزمایش</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65/7</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4/89</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solidFill>
                            <a:schemeClr val="bg1"/>
                          </a:solidFill>
                          <a:effectLst/>
                          <a:cs typeface="B Titr" panose="00000700000000000000" pitchFamily="2" charset="-78"/>
                        </a:rPr>
                        <a:t>کنترل</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60</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4/4</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pPr algn="ctr" rtl="1">
                        <a:spcAft>
                          <a:spcPts val="0"/>
                        </a:spcAft>
                      </a:pPr>
                      <a:endParaRPr lang="en-US" sz="1200" dirty="0">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a:solidFill>
                            <a:schemeClr val="bg1"/>
                          </a:solidFill>
                          <a:effectLst/>
                          <a:cs typeface="B Titr" panose="00000700000000000000" pitchFamily="2" charset="-78"/>
                        </a:rPr>
                        <a:t>پیگیری</a:t>
                      </a:r>
                      <a:endParaRPr lang="en-US" sz="1200">
                        <a:solidFill>
                          <a:schemeClr val="bg1"/>
                        </a:solidFill>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dirty="0">
                          <a:solidFill>
                            <a:schemeClr val="bg1"/>
                          </a:solidFill>
                          <a:effectLst/>
                          <a:cs typeface="B Titr" panose="00000700000000000000" pitchFamily="2" charset="-78"/>
                        </a:rPr>
                        <a:t>آزمایش</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65/55</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4/92</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solidFill>
                            <a:schemeClr val="bg1"/>
                          </a:solidFill>
                          <a:effectLst/>
                          <a:cs typeface="B Titr" panose="00000700000000000000" pitchFamily="2" charset="-78"/>
                        </a:rPr>
                        <a:t>کنترل</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59/70</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3/31</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r>
              <a:tr h="255834">
                <a:tc rowSpan="6">
                  <a:txBody>
                    <a:bodyPr/>
                    <a:lstStyle/>
                    <a:p>
                      <a:pPr algn="ctr" rtl="1">
                        <a:spcAft>
                          <a:spcPts val="0"/>
                        </a:spcAft>
                      </a:pPr>
                      <a:r>
                        <a:rPr lang="fa-IR" sz="1200" dirty="0" smtClean="0">
                          <a:solidFill>
                            <a:schemeClr val="bg1"/>
                          </a:solidFill>
                          <a:effectLst/>
                          <a:cs typeface="B Titr" panose="00000700000000000000" pitchFamily="2" charset="-78"/>
                        </a:rPr>
                        <a:t>اخلاق پژوهش</a:t>
                      </a:r>
                      <a:endParaRPr lang="en-US" sz="1200" dirty="0">
                        <a:solidFill>
                          <a:schemeClr val="bg1"/>
                        </a:solidFill>
                        <a:effectLst/>
                        <a:cs typeface="B Titr" panose="00000700000000000000" pitchFamily="2" charset="-78"/>
                      </a:endParaRPr>
                    </a:p>
                    <a:p>
                      <a:pPr algn="ctr" rtl="1">
                        <a:spcAft>
                          <a:spcPts val="0"/>
                        </a:spcAft>
                      </a:pPr>
                      <a:r>
                        <a:rPr lang="fa-IR" sz="1200" dirty="0">
                          <a:solidFill>
                            <a:schemeClr val="bg1"/>
                          </a:solidFill>
                          <a:effectLst/>
                          <a:cs typeface="B Titr" panose="00000700000000000000" pitchFamily="2" charset="-78"/>
                        </a:rPr>
                        <a:t> </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a:solidFill>
                            <a:schemeClr val="bg1"/>
                          </a:solidFill>
                          <a:effectLst/>
                          <a:cs typeface="B Titr" panose="00000700000000000000" pitchFamily="2" charset="-78"/>
                        </a:rPr>
                        <a:t>پیش آزمون</a:t>
                      </a:r>
                      <a:endParaRPr lang="en-US" sz="1200">
                        <a:solidFill>
                          <a:schemeClr val="bg1"/>
                        </a:solidFill>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dirty="0">
                          <a:solidFill>
                            <a:schemeClr val="bg1"/>
                          </a:solidFill>
                          <a:effectLst/>
                          <a:cs typeface="B Titr" panose="00000700000000000000" pitchFamily="2" charset="-78"/>
                        </a:rPr>
                        <a:t>آزمایش</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56/75</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4/48</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solidFill>
                            <a:schemeClr val="bg1"/>
                          </a:solidFill>
                          <a:effectLst/>
                          <a:cs typeface="B Titr" panose="00000700000000000000" pitchFamily="2" charset="-78"/>
                        </a:rPr>
                        <a:t>کنترل</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58/05</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4/75</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rowSpan="2">
                  <a:txBody>
                    <a:bodyPr/>
                    <a:lstStyle/>
                    <a:p>
                      <a:pPr algn="ctr" rtl="1">
                        <a:spcAft>
                          <a:spcPts val="0"/>
                        </a:spcAft>
                      </a:pPr>
                      <a:r>
                        <a:rPr lang="fa-IR" sz="1200">
                          <a:solidFill>
                            <a:schemeClr val="bg1"/>
                          </a:solidFill>
                          <a:effectLst/>
                          <a:cs typeface="B Titr" panose="00000700000000000000" pitchFamily="2" charset="-78"/>
                        </a:rPr>
                        <a:t>پس آزمون</a:t>
                      </a:r>
                      <a:endParaRPr lang="en-US" sz="1200">
                        <a:solidFill>
                          <a:schemeClr val="bg1"/>
                        </a:solidFill>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dirty="0">
                          <a:solidFill>
                            <a:schemeClr val="bg1"/>
                          </a:solidFill>
                          <a:effectLst/>
                          <a:cs typeface="B Titr" panose="00000700000000000000" pitchFamily="2" charset="-78"/>
                        </a:rPr>
                        <a:t>آزمایش</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65/2</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5/37</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solidFill>
                            <a:schemeClr val="bg1"/>
                          </a:solidFill>
                          <a:effectLst/>
                          <a:cs typeface="B Titr" panose="00000700000000000000" pitchFamily="2" charset="-78"/>
                        </a:rPr>
                        <a:t>کنترل</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59/85</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4/13</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pPr algn="ctr" rtl="1">
                        <a:spcAft>
                          <a:spcPts val="0"/>
                        </a:spcAft>
                      </a:pPr>
                      <a:endParaRPr lang="en-US" sz="1200" dirty="0">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a:solidFill>
                            <a:schemeClr val="bg1"/>
                          </a:solidFill>
                          <a:effectLst/>
                          <a:cs typeface="B Titr" panose="00000700000000000000" pitchFamily="2" charset="-78"/>
                        </a:rPr>
                        <a:t>پیگیری</a:t>
                      </a:r>
                      <a:endParaRPr lang="en-US" sz="1200">
                        <a:solidFill>
                          <a:schemeClr val="bg1"/>
                        </a:solidFill>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dirty="0">
                          <a:solidFill>
                            <a:schemeClr val="bg1"/>
                          </a:solidFill>
                          <a:effectLst/>
                          <a:cs typeface="B Titr" panose="00000700000000000000" pitchFamily="2" charset="-78"/>
                        </a:rPr>
                        <a:t>آزمایش</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66/15</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4/29</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solidFill>
                            <a:schemeClr val="bg1"/>
                          </a:solidFill>
                          <a:effectLst/>
                          <a:cs typeface="B Titr" panose="00000700000000000000" pitchFamily="2" charset="-78"/>
                        </a:rPr>
                        <a:t>کنترل</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59/75</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3/72</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r>
              <a:tr h="255834">
                <a:tc rowSpan="6">
                  <a:txBody>
                    <a:bodyPr/>
                    <a:lstStyle/>
                    <a:p>
                      <a:pPr algn="ctr" rtl="1">
                        <a:spcAft>
                          <a:spcPts val="0"/>
                        </a:spcAft>
                      </a:pPr>
                      <a:r>
                        <a:rPr lang="fa-IR" sz="1200" dirty="0" smtClean="0">
                          <a:solidFill>
                            <a:schemeClr val="bg1"/>
                          </a:solidFill>
                          <a:effectLst/>
                          <a:cs typeface="B Titr" panose="00000700000000000000" pitchFamily="2" charset="-78"/>
                        </a:rPr>
                        <a:t>اخلاق نقد</a:t>
                      </a:r>
                      <a:endParaRPr lang="en-US" sz="1200" dirty="0">
                        <a:solidFill>
                          <a:schemeClr val="bg1"/>
                        </a:solidFill>
                        <a:effectLst/>
                        <a:cs typeface="B Titr" panose="00000700000000000000" pitchFamily="2" charset="-78"/>
                      </a:endParaRPr>
                    </a:p>
                    <a:p>
                      <a:pPr algn="ctr" rtl="1">
                        <a:spcAft>
                          <a:spcPts val="0"/>
                        </a:spcAft>
                      </a:pPr>
                      <a:r>
                        <a:rPr lang="fa-IR" sz="1200" dirty="0">
                          <a:solidFill>
                            <a:schemeClr val="bg1"/>
                          </a:solidFill>
                          <a:effectLst/>
                          <a:cs typeface="B Titr" panose="00000700000000000000" pitchFamily="2" charset="-78"/>
                        </a:rPr>
                        <a:t> </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dirty="0">
                          <a:solidFill>
                            <a:schemeClr val="bg1"/>
                          </a:solidFill>
                          <a:effectLst/>
                          <a:cs typeface="B Titr" panose="00000700000000000000" pitchFamily="2" charset="-78"/>
                        </a:rPr>
                        <a:t>پیش آزمون</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dirty="0">
                          <a:solidFill>
                            <a:schemeClr val="bg1"/>
                          </a:solidFill>
                          <a:effectLst/>
                          <a:cs typeface="B Titr" panose="00000700000000000000" pitchFamily="2" charset="-78"/>
                        </a:rPr>
                        <a:t>آزمایش</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58/05</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5/56</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solidFill>
                            <a:schemeClr val="bg1"/>
                          </a:solidFill>
                          <a:effectLst/>
                          <a:cs typeface="B Titr" panose="00000700000000000000" pitchFamily="2" charset="-78"/>
                        </a:rPr>
                        <a:t>کنترل</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60/45</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3/73</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rowSpan="2">
                  <a:txBody>
                    <a:bodyPr/>
                    <a:lstStyle/>
                    <a:p>
                      <a:pPr algn="ctr" rtl="1">
                        <a:spcAft>
                          <a:spcPts val="0"/>
                        </a:spcAft>
                      </a:pPr>
                      <a:r>
                        <a:rPr lang="fa-IR" sz="1200" dirty="0">
                          <a:solidFill>
                            <a:schemeClr val="bg1"/>
                          </a:solidFill>
                          <a:effectLst/>
                          <a:cs typeface="B Titr" panose="00000700000000000000" pitchFamily="2" charset="-78"/>
                        </a:rPr>
                        <a:t>پس آزمون</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dirty="0">
                          <a:solidFill>
                            <a:schemeClr val="bg1"/>
                          </a:solidFill>
                          <a:effectLst/>
                          <a:cs typeface="B Titr" panose="00000700000000000000" pitchFamily="2" charset="-78"/>
                        </a:rPr>
                        <a:t>آزمایش</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65/3</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5/50</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solidFill>
                            <a:schemeClr val="bg1"/>
                          </a:solidFill>
                          <a:effectLst/>
                          <a:cs typeface="B Titr" panose="00000700000000000000" pitchFamily="2" charset="-78"/>
                        </a:rPr>
                        <a:t>کنترل</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58/6</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3/80</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pPr algn="ctr" rtl="1">
                        <a:spcAft>
                          <a:spcPts val="0"/>
                        </a:spcAft>
                      </a:pPr>
                      <a:endParaRPr lang="en-US" sz="1200" dirty="0">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dirty="0">
                          <a:solidFill>
                            <a:schemeClr val="bg1"/>
                          </a:solidFill>
                          <a:effectLst/>
                          <a:cs typeface="B Titr" panose="00000700000000000000" pitchFamily="2" charset="-78"/>
                        </a:rPr>
                        <a:t>پیگیری</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dirty="0">
                          <a:solidFill>
                            <a:schemeClr val="bg1"/>
                          </a:solidFill>
                          <a:effectLst/>
                          <a:cs typeface="B Titr" panose="00000700000000000000" pitchFamily="2" charset="-78"/>
                        </a:rPr>
                        <a:t>آزمایش</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65/45</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4/64</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solidFill>
                            <a:schemeClr val="bg1"/>
                          </a:solidFill>
                          <a:effectLst/>
                          <a:cs typeface="B Titr" panose="00000700000000000000" pitchFamily="2" charset="-78"/>
                        </a:rPr>
                        <a:t>کنترل</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58/8</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chemeClr val="bg1"/>
                          </a:solidFill>
                          <a:effectLst/>
                          <a:cs typeface="B Titr" panose="00000700000000000000" pitchFamily="2" charset="-78"/>
                        </a:rPr>
                        <a:t>3/29</a:t>
                      </a:r>
                      <a:endParaRPr lang="en-US" sz="1200" dirty="0">
                        <a:solidFill>
                          <a:schemeClr val="bg1"/>
                        </a:solidFill>
                        <a:effectLst/>
                        <a:latin typeface="Calibri" panose="020F0502020204030204" pitchFamily="34" charset="0"/>
                        <a:cs typeface="B Titr" panose="00000700000000000000" pitchFamily="2" charset="-78"/>
                      </a:endParaRPr>
                    </a:p>
                  </a:txBody>
                  <a:tcPr marL="68580" marR="68580" marT="0" marB="0"/>
                </a:tc>
              </a:tr>
            </a:tbl>
          </a:graphicData>
        </a:graphic>
      </p:graphicFrame>
      <p:sp>
        <p:nvSpPr>
          <p:cNvPr id="8" name="Rectangle 7"/>
          <p:cNvSpPr/>
          <p:nvPr/>
        </p:nvSpPr>
        <p:spPr>
          <a:xfrm>
            <a:off x="7786627" y="4462245"/>
            <a:ext cx="4581587" cy="2268506"/>
          </a:xfrm>
          <a:prstGeom prst="rect">
            <a:avLst/>
          </a:prstGeom>
        </p:spPr>
        <p:txBody>
          <a:bodyPr wrap="square">
            <a:spAutoFit/>
          </a:bodyPr>
          <a:lstStyle/>
          <a:p>
            <a:pPr algn="just" rtl="1">
              <a:lnSpc>
                <a:spcPct val="150000"/>
              </a:lnSpc>
              <a:spcAft>
                <a:spcPts val="0"/>
              </a:spcAft>
              <a:tabLst>
                <a:tab pos="3979545" algn="l"/>
              </a:tabLst>
            </a:pPr>
            <a:r>
              <a:rPr lang="fa-IR" sz="1600" dirty="0">
                <a:solidFill>
                  <a:srgbClr val="FF0000"/>
                </a:solidFill>
                <a:latin typeface="Times New Roman" panose="02020603050405020304" pitchFamily="18" charset="0"/>
                <a:cs typeface="B Titr" panose="00000700000000000000" pitchFamily="2" charset="-78"/>
              </a:rPr>
              <a:t>جدول </a:t>
            </a:r>
            <a:r>
              <a:rPr lang="fa-IR" sz="1600" dirty="0" smtClean="0">
                <a:solidFill>
                  <a:srgbClr val="FF0000"/>
                </a:solidFill>
                <a:latin typeface="Times New Roman" panose="02020603050405020304" pitchFamily="18" charset="0"/>
                <a:cs typeface="B Titr" panose="00000700000000000000" pitchFamily="2" charset="-78"/>
              </a:rPr>
              <a:t>2نشان</a:t>
            </a:r>
            <a:r>
              <a:rPr lang="fa-IR" sz="1600" dirty="0" smtClean="0">
                <a:latin typeface="Times New Roman" panose="02020603050405020304" pitchFamily="18" charset="0"/>
                <a:cs typeface="B Titr" panose="00000700000000000000" pitchFamily="2" charset="-78"/>
              </a:rPr>
              <a:t> </a:t>
            </a:r>
            <a:r>
              <a:rPr lang="fa-IR" sz="1600" dirty="0">
                <a:latin typeface="Times New Roman" panose="02020603050405020304" pitchFamily="18" charset="0"/>
                <a:cs typeface="B Titr" panose="00000700000000000000" pitchFamily="2" charset="-78"/>
              </a:rPr>
              <a:t>می </a:t>
            </a:r>
            <a:r>
              <a:rPr lang="fa-IR" sz="1600" dirty="0" smtClean="0">
                <a:latin typeface="Times New Roman" panose="02020603050405020304" pitchFamily="18" charset="0"/>
                <a:cs typeface="B Titr" panose="00000700000000000000" pitchFamily="2" charset="-78"/>
              </a:rPr>
              <a:t>دهد</a:t>
            </a:r>
            <a:r>
              <a:rPr lang="fa-IR" sz="1600" dirty="0" smtClean="0">
                <a:latin typeface="Times New Roman" panose="02020603050405020304" pitchFamily="18" charset="0"/>
                <a:cs typeface="B Lotus" panose="00000400000000000000" pitchFamily="2" charset="-78"/>
              </a:rPr>
              <a:t>:</a:t>
            </a:r>
          </a:p>
          <a:p>
            <a:pPr algn="just" rtl="1">
              <a:lnSpc>
                <a:spcPct val="150000"/>
              </a:lnSpc>
              <a:spcAft>
                <a:spcPts val="0"/>
              </a:spcAft>
              <a:tabLst>
                <a:tab pos="3979545" algn="l"/>
              </a:tabLst>
            </a:pPr>
            <a:r>
              <a:rPr lang="fa-IR" sz="1300" dirty="0" smtClean="0">
                <a:latin typeface="Times New Roman" panose="02020603050405020304" pitchFamily="18" charset="0"/>
                <a:cs typeface="B Lotus" panose="00000400000000000000" pitchFamily="2" charset="-78"/>
              </a:rPr>
              <a:t> </a:t>
            </a:r>
            <a:r>
              <a:rPr lang="fa-IR" sz="1600" dirty="0">
                <a:latin typeface="Times New Roman" panose="02020603050405020304" pitchFamily="18" charset="0"/>
                <a:cs typeface="B Titr" panose="00000700000000000000" pitchFamily="2" charset="-78"/>
              </a:rPr>
              <a:t>در متغیرهای پژوهش میانگین </a:t>
            </a:r>
            <a:r>
              <a:rPr lang="fa-IR" sz="1600" dirty="0">
                <a:solidFill>
                  <a:srgbClr val="FF0000"/>
                </a:solidFill>
                <a:latin typeface="Times New Roman" panose="02020603050405020304" pitchFamily="18" charset="0"/>
                <a:cs typeface="B Titr" panose="00000700000000000000" pitchFamily="2" charset="-78"/>
              </a:rPr>
              <a:t>گروه های </a:t>
            </a:r>
            <a:r>
              <a:rPr lang="fa-IR" sz="1600" dirty="0" smtClean="0">
                <a:solidFill>
                  <a:srgbClr val="FF0000"/>
                </a:solidFill>
                <a:latin typeface="Times New Roman" panose="02020603050405020304" pitchFamily="18" charset="0"/>
                <a:cs typeface="B Titr" panose="00000700000000000000" pitchFamily="2" charset="-78"/>
              </a:rPr>
              <a:t>آزمایش </a:t>
            </a:r>
            <a:r>
              <a:rPr lang="fa-IR" sz="1600" dirty="0" smtClean="0">
                <a:latin typeface="Times New Roman" panose="02020603050405020304" pitchFamily="18" charset="0"/>
                <a:cs typeface="B Titr" panose="00000700000000000000" pitchFamily="2" charset="-78"/>
              </a:rPr>
              <a:t> </a:t>
            </a:r>
            <a:r>
              <a:rPr lang="fa-IR" sz="1600" dirty="0">
                <a:latin typeface="Times New Roman" panose="02020603050405020304" pitchFamily="18" charset="0"/>
                <a:cs typeface="B Titr" panose="00000700000000000000" pitchFamily="2" charset="-78"/>
              </a:rPr>
              <a:t>از پیش آزمون تا پس آزمون در </a:t>
            </a:r>
            <a:r>
              <a:rPr lang="fa-IR" sz="1600" dirty="0" smtClean="0">
                <a:latin typeface="Times New Roman" panose="02020603050405020304" pitchFamily="18" charset="0"/>
                <a:cs typeface="B Titr" panose="00000700000000000000" pitchFamily="2" charset="-78"/>
              </a:rPr>
              <a:t>درس آیین زندگی </a:t>
            </a:r>
            <a:r>
              <a:rPr lang="fa-IR" sz="1600" dirty="0" smtClean="0">
                <a:solidFill>
                  <a:srgbClr val="FF0000"/>
                </a:solidFill>
                <a:latin typeface="Times New Roman" panose="02020603050405020304" pitchFamily="18" charset="0"/>
                <a:cs typeface="B Titr" panose="00000700000000000000" pitchFamily="2" charset="-78"/>
              </a:rPr>
              <a:t>افزایش </a:t>
            </a:r>
            <a:r>
              <a:rPr lang="fa-IR" sz="1600" dirty="0">
                <a:solidFill>
                  <a:srgbClr val="FF0000"/>
                </a:solidFill>
                <a:latin typeface="Times New Roman" panose="02020603050405020304" pitchFamily="18" charset="0"/>
                <a:cs typeface="B Titr" panose="00000700000000000000" pitchFamily="2" charset="-78"/>
              </a:rPr>
              <a:t>یافته </a:t>
            </a:r>
            <a:r>
              <a:rPr lang="fa-IR" sz="1600" dirty="0" smtClean="0">
                <a:latin typeface="Times New Roman" panose="02020603050405020304" pitchFamily="18" charset="0"/>
                <a:cs typeface="B Titr" panose="00000700000000000000" pitchFamily="2" charset="-78"/>
              </a:rPr>
              <a:t>و  </a:t>
            </a:r>
            <a:r>
              <a:rPr lang="fa-IR" sz="1600" dirty="0">
                <a:latin typeface="Times New Roman" panose="02020603050405020304" pitchFamily="18" charset="0"/>
                <a:cs typeface="B Titr" panose="00000700000000000000" pitchFamily="2" charset="-78"/>
              </a:rPr>
              <a:t>از مرحله پس آزمون تا مرحله </a:t>
            </a:r>
            <a:r>
              <a:rPr lang="fa-IR" sz="1600" dirty="0" smtClean="0">
                <a:latin typeface="Times New Roman" panose="02020603050405020304" pitchFamily="18" charset="0"/>
                <a:cs typeface="B Titr" panose="00000700000000000000" pitchFamily="2" charset="-78"/>
              </a:rPr>
              <a:t>پیگیری  </a:t>
            </a:r>
            <a:r>
              <a:rPr lang="fa-IR" sz="1600" dirty="0">
                <a:latin typeface="Times New Roman" panose="02020603050405020304" pitchFamily="18" charset="0"/>
                <a:cs typeface="B Titr" panose="00000700000000000000" pitchFamily="2" charset="-78"/>
              </a:rPr>
              <a:t>نیز این</a:t>
            </a:r>
            <a:r>
              <a:rPr lang="fa-IR" sz="1600" dirty="0">
                <a:solidFill>
                  <a:srgbClr val="FF0000"/>
                </a:solidFill>
                <a:latin typeface="Times New Roman" panose="02020603050405020304" pitchFamily="18" charset="0"/>
                <a:cs typeface="B Titr" panose="00000700000000000000" pitchFamily="2" charset="-78"/>
              </a:rPr>
              <a:t> افزایش </a:t>
            </a:r>
            <a:r>
              <a:rPr lang="fa-IR" sz="1600" dirty="0">
                <a:latin typeface="Times New Roman" panose="02020603050405020304" pitchFamily="18" charset="0"/>
                <a:cs typeface="B Titr" panose="00000700000000000000" pitchFamily="2" charset="-78"/>
              </a:rPr>
              <a:t>دیده می شود.</a:t>
            </a:r>
            <a:endParaRPr lang="en-US" sz="2400" dirty="0">
              <a:cs typeface="B Titr" panose="00000700000000000000" pitchFamily="2" charset="-78"/>
            </a:endParaRPr>
          </a:p>
          <a:p>
            <a:pPr algn="just" rtl="1">
              <a:lnSpc>
                <a:spcPct val="150000"/>
              </a:lnSpc>
              <a:spcAft>
                <a:spcPts val="0"/>
              </a:spcAft>
              <a:tabLst>
                <a:tab pos="3979545" algn="l"/>
              </a:tabLst>
            </a:pPr>
            <a:r>
              <a:rPr lang="fa-IR" sz="1600" dirty="0">
                <a:latin typeface="Times New Roman" panose="02020603050405020304" pitchFamily="18" charset="0"/>
                <a:cs typeface="B Titr" panose="00000700000000000000" pitchFamily="2" charset="-78"/>
              </a:rPr>
              <a:t> </a:t>
            </a:r>
            <a:endParaRPr lang="en-US" sz="2400" dirty="0">
              <a:effectLst/>
              <a:cs typeface="B Titr" panose="00000700000000000000" pitchFamily="2" charset="-78"/>
            </a:endParaRPr>
          </a:p>
        </p:txBody>
      </p:sp>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533" y="192487"/>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sp>
        <p:nvSpPr>
          <p:cNvPr id="15"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16" name="Rectangle 15"/>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Tree>
    <p:extLst>
      <p:ext uri="{BB962C8B-B14F-4D97-AF65-F5344CB8AC3E}">
        <p14:creationId xmlns:p14="http://schemas.microsoft.com/office/powerpoint/2010/main" val="32340415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1023453697"/>
              </p:ext>
            </p:extLst>
          </p:nvPr>
        </p:nvGraphicFramePr>
        <p:xfrm>
          <a:off x="3151102" y="2675329"/>
          <a:ext cx="6880303" cy="5116681"/>
        </p:xfrm>
        <a:graphic>
          <a:graphicData uri="http://schemas.openxmlformats.org/drawingml/2006/table">
            <a:tbl>
              <a:tblPr rtl="1" firstRow="1" firstCol="1" bandRow="1">
                <a:tableStyleId>{E929F9F4-4A8F-4326-A1B4-22849713DDAB}</a:tableStyleId>
              </a:tblPr>
              <a:tblGrid>
                <a:gridCol w="1757420"/>
                <a:gridCol w="1107864"/>
                <a:gridCol w="1075047"/>
                <a:gridCol w="1469986"/>
                <a:gridCol w="1469986"/>
              </a:tblGrid>
              <a:tr h="511669">
                <a:tc>
                  <a:txBody>
                    <a:bodyPr/>
                    <a:lstStyle/>
                    <a:p>
                      <a:pPr algn="ctr" rtl="1">
                        <a:spcAft>
                          <a:spcPts val="0"/>
                        </a:spcAft>
                      </a:pPr>
                      <a:r>
                        <a:rPr lang="fa-IR" sz="1200" dirty="0">
                          <a:effectLst/>
                          <a:cs typeface="B Titr" panose="00000700000000000000" pitchFamily="2" charset="-78"/>
                        </a:rPr>
                        <a:t>متغیر</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a:effectLst/>
                          <a:cs typeface="B Titr" panose="00000700000000000000" pitchFamily="2" charset="-78"/>
                        </a:rPr>
                        <a:t>وضعیت</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a:effectLst/>
                          <a:cs typeface="B Titr" panose="00000700000000000000" pitchFamily="2" charset="-78"/>
                        </a:rPr>
                        <a:t>گروه</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a:effectLst/>
                          <a:cs typeface="B Titr" panose="00000700000000000000" pitchFamily="2" charset="-78"/>
                        </a:rPr>
                        <a:t>میانگین</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just" rtl="1">
                        <a:spcAft>
                          <a:spcPts val="0"/>
                        </a:spcAft>
                      </a:pPr>
                      <a:r>
                        <a:rPr lang="fa-IR" sz="1200" dirty="0">
                          <a:effectLst/>
                          <a:cs typeface="B Titr" panose="00000700000000000000" pitchFamily="2" charset="-78"/>
                        </a:rPr>
                        <a:t>انحراف استاندارد</a:t>
                      </a:r>
                      <a:endParaRPr lang="en-US" sz="1200" dirty="0">
                        <a:effectLst/>
                        <a:latin typeface="Calibri" panose="020F0502020204030204" pitchFamily="34" charset="0"/>
                        <a:cs typeface="B Titr" panose="00000700000000000000" pitchFamily="2" charset="-78"/>
                      </a:endParaRPr>
                    </a:p>
                  </a:txBody>
                  <a:tcPr marL="68580" marR="68580" marT="0" marB="0"/>
                </a:tc>
              </a:tr>
              <a:tr h="255834">
                <a:tc rowSpan="6">
                  <a:txBody>
                    <a:bodyPr/>
                    <a:lstStyle/>
                    <a:p>
                      <a:pPr algn="ctr" rtl="1">
                        <a:spcAft>
                          <a:spcPts val="0"/>
                        </a:spcAft>
                      </a:pPr>
                      <a:r>
                        <a:rPr lang="fa-IR" sz="1200" dirty="0" smtClean="0">
                          <a:effectLst/>
                          <a:cs typeface="B Titr" panose="00000700000000000000" pitchFamily="2" charset="-78"/>
                        </a:rPr>
                        <a:t>اخلاق معاشرت</a:t>
                      </a:r>
                      <a:endParaRPr lang="en-US" sz="1200" dirty="0">
                        <a:effectLst/>
                        <a:cs typeface="B Titr" panose="00000700000000000000" pitchFamily="2" charset="-78"/>
                      </a:endParaRPr>
                    </a:p>
                    <a:p>
                      <a:pPr algn="ctr" rtl="1">
                        <a:spcAft>
                          <a:spcPts val="0"/>
                        </a:spcAft>
                      </a:pPr>
                      <a:r>
                        <a:rPr lang="fa-IR" sz="1200" dirty="0">
                          <a:effectLst/>
                          <a:cs typeface="B Titr" panose="00000700000000000000" pitchFamily="2" charset="-78"/>
                        </a:rPr>
                        <a:t> </a:t>
                      </a:r>
                      <a:endParaRPr lang="en-US" sz="1200" dirty="0">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dirty="0">
                          <a:effectLst/>
                          <a:cs typeface="B Titr" panose="00000700000000000000" pitchFamily="2" charset="-78"/>
                        </a:rPr>
                        <a:t>پیش آزمون</a:t>
                      </a:r>
                      <a:endParaRPr lang="en-US" sz="1200" dirty="0">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dirty="0">
                          <a:effectLst/>
                          <a:cs typeface="B Titr" panose="00000700000000000000" pitchFamily="2" charset="-78"/>
                        </a:rPr>
                        <a:t>آزمایش</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61/6</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3/23</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effectLst/>
                          <a:cs typeface="B Titr" panose="00000700000000000000" pitchFamily="2" charset="-78"/>
                        </a:rPr>
                        <a:t>کنترل</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61/75</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4/84</a:t>
                      </a:r>
                      <a:endParaRPr lang="en-US" sz="1200" dirty="0">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rowSpan="2">
                  <a:txBody>
                    <a:bodyPr/>
                    <a:lstStyle/>
                    <a:p>
                      <a:pPr algn="ctr" rtl="1">
                        <a:spcAft>
                          <a:spcPts val="0"/>
                        </a:spcAft>
                      </a:pPr>
                      <a:r>
                        <a:rPr lang="fa-IR" sz="1200" dirty="0">
                          <a:effectLst/>
                          <a:cs typeface="B Titr" panose="00000700000000000000" pitchFamily="2" charset="-78"/>
                        </a:rPr>
                        <a:t>پس آزمون</a:t>
                      </a:r>
                      <a:endParaRPr lang="en-US" sz="1200" dirty="0">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dirty="0">
                          <a:effectLst/>
                          <a:cs typeface="B Titr" panose="00000700000000000000" pitchFamily="2" charset="-78"/>
                        </a:rPr>
                        <a:t>آزمایش</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67/25</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4/01</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effectLst/>
                          <a:cs typeface="B Titr" panose="00000700000000000000" pitchFamily="2" charset="-78"/>
                        </a:rPr>
                        <a:t>کنترل</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59</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5/04</a:t>
                      </a:r>
                      <a:endParaRPr lang="en-US" sz="1200" dirty="0">
                        <a:effectLst/>
                        <a:latin typeface="Calibri" panose="020F0502020204030204" pitchFamily="34" charset="0"/>
                        <a:cs typeface="B Titr" panose="00000700000000000000" pitchFamily="2" charset="-78"/>
                      </a:endParaRPr>
                    </a:p>
                  </a:txBody>
                  <a:tcPr marL="68580" marR="68580" marT="0" marB="0"/>
                </a:tc>
              </a:tr>
              <a:tr h="255834">
                <a:tc vMerge="1">
                  <a:txBody>
                    <a:bodyPr/>
                    <a:lstStyle/>
                    <a:p>
                      <a:pPr algn="ctr" rtl="1">
                        <a:spcAft>
                          <a:spcPts val="0"/>
                        </a:spcAft>
                      </a:pPr>
                      <a:endParaRPr lang="en-US" sz="1200" dirty="0">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a:effectLst/>
                          <a:cs typeface="B Titr" panose="00000700000000000000" pitchFamily="2" charset="-78"/>
                        </a:rPr>
                        <a:t>پیگیری</a:t>
                      </a:r>
                      <a:endParaRPr lang="en-US" sz="1200">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dirty="0">
                          <a:effectLst/>
                          <a:cs typeface="B Titr" panose="00000700000000000000" pitchFamily="2" charset="-78"/>
                        </a:rPr>
                        <a:t>آزمایش</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67/1</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5/38</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effectLst/>
                          <a:cs typeface="B Titr" panose="00000700000000000000" pitchFamily="2" charset="-78"/>
                        </a:rPr>
                        <a:t>کنترل</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58/9</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4/48</a:t>
                      </a:r>
                      <a:endParaRPr lang="en-US" sz="1200" dirty="0">
                        <a:effectLst/>
                        <a:latin typeface="Calibri" panose="020F0502020204030204" pitchFamily="34" charset="0"/>
                        <a:cs typeface="B Titr" panose="00000700000000000000" pitchFamily="2" charset="-78"/>
                      </a:endParaRPr>
                    </a:p>
                  </a:txBody>
                  <a:tcPr marL="68580" marR="68580" marT="0" marB="0"/>
                </a:tc>
              </a:tr>
              <a:tr h="255834">
                <a:tc rowSpan="6">
                  <a:txBody>
                    <a:bodyPr/>
                    <a:lstStyle/>
                    <a:p>
                      <a:pPr algn="ctr" rtl="1">
                        <a:spcAft>
                          <a:spcPts val="0"/>
                        </a:spcAft>
                      </a:pPr>
                      <a:r>
                        <a:rPr lang="fa-IR" sz="1200" dirty="0" smtClean="0">
                          <a:effectLst/>
                          <a:cs typeface="B Titr" panose="00000700000000000000" pitchFamily="2" charset="-78"/>
                        </a:rPr>
                        <a:t>اخلاق جنسی</a:t>
                      </a:r>
                      <a:endParaRPr lang="en-US" sz="1200" dirty="0">
                        <a:effectLst/>
                        <a:cs typeface="B Titr" panose="00000700000000000000" pitchFamily="2" charset="-78"/>
                      </a:endParaRPr>
                    </a:p>
                    <a:p>
                      <a:pPr algn="ctr" rtl="1">
                        <a:spcAft>
                          <a:spcPts val="0"/>
                        </a:spcAft>
                      </a:pPr>
                      <a:r>
                        <a:rPr lang="fa-IR" sz="1200" dirty="0">
                          <a:effectLst/>
                          <a:cs typeface="B Titr" panose="00000700000000000000" pitchFamily="2" charset="-78"/>
                        </a:rPr>
                        <a:t> </a:t>
                      </a:r>
                      <a:endParaRPr lang="en-US" sz="1200" dirty="0">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a:effectLst/>
                          <a:cs typeface="B Titr" panose="00000700000000000000" pitchFamily="2" charset="-78"/>
                        </a:rPr>
                        <a:t>پیش آزمون</a:t>
                      </a:r>
                      <a:endParaRPr lang="en-US" sz="1200">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dirty="0">
                          <a:effectLst/>
                          <a:cs typeface="B Titr" panose="00000700000000000000" pitchFamily="2" charset="-78"/>
                        </a:rPr>
                        <a:t>آزمایش</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60/75</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4/48</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effectLst/>
                          <a:cs typeface="B Titr" panose="00000700000000000000" pitchFamily="2" charset="-78"/>
                        </a:rPr>
                        <a:t>کنترل</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65/1</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4/75</a:t>
                      </a:r>
                      <a:endParaRPr lang="en-US" sz="1200" dirty="0">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rowSpan="2">
                  <a:txBody>
                    <a:bodyPr/>
                    <a:lstStyle/>
                    <a:p>
                      <a:pPr algn="ctr" rtl="1">
                        <a:spcAft>
                          <a:spcPts val="0"/>
                        </a:spcAft>
                      </a:pPr>
                      <a:r>
                        <a:rPr lang="fa-IR" sz="1200">
                          <a:effectLst/>
                          <a:cs typeface="B Titr" panose="00000700000000000000" pitchFamily="2" charset="-78"/>
                        </a:rPr>
                        <a:t>پس آزمون</a:t>
                      </a:r>
                      <a:endParaRPr lang="en-US" sz="1200">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dirty="0">
                          <a:effectLst/>
                          <a:cs typeface="B Titr" panose="00000700000000000000" pitchFamily="2" charset="-78"/>
                        </a:rPr>
                        <a:t>آزمایش</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67</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5/37</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effectLst/>
                          <a:cs typeface="B Titr" panose="00000700000000000000" pitchFamily="2" charset="-78"/>
                        </a:rPr>
                        <a:t>کنترل</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60/5</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4/13</a:t>
                      </a:r>
                      <a:endParaRPr lang="en-US" sz="1200" dirty="0">
                        <a:effectLst/>
                        <a:latin typeface="Calibri" panose="020F0502020204030204" pitchFamily="34" charset="0"/>
                        <a:cs typeface="B Titr" panose="00000700000000000000" pitchFamily="2" charset="-78"/>
                      </a:endParaRPr>
                    </a:p>
                  </a:txBody>
                  <a:tcPr marL="68580" marR="68580" marT="0" marB="0"/>
                </a:tc>
              </a:tr>
              <a:tr h="255834">
                <a:tc vMerge="1">
                  <a:txBody>
                    <a:bodyPr/>
                    <a:lstStyle/>
                    <a:p>
                      <a:pPr algn="ctr" rtl="1">
                        <a:spcAft>
                          <a:spcPts val="0"/>
                        </a:spcAft>
                      </a:pPr>
                      <a:endParaRPr lang="en-US" sz="1200" dirty="0">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a:effectLst/>
                          <a:cs typeface="B Titr" panose="00000700000000000000" pitchFamily="2" charset="-78"/>
                        </a:rPr>
                        <a:t>پیگیری</a:t>
                      </a:r>
                      <a:endParaRPr lang="en-US" sz="1200">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dirty="0">
                          <a:effectLst/>
                          <a:cs typeface="B Titr" panose="00000700000000000000" pitchFamily="2" charset="-78"/>
                        </a:rPr>
                        <a:t>آزمایش</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67/55</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4/29</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effectLst/>
                          <a:cs typeface="B Titr" panose="00000700000000000000" pitchFamily="2" charset="-78"/>
                        </a:rPr>
                        <a:t>کنترل</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59/45</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3/72</a:t>
                      </a:r>
                      <a:endParaRPr lang="en-US" sz="1200" dirty="0">
                        <a:effectLst/>
                        <a:latin typeface="Calibri" panose="020F0502020204030204" pitchFamily="34" charset="0"/>
                        <a:cs typeface="B Titr" panose="00000700000000000000" pitchFamily="2" charset="-78"/>
                      </a:endParaRPr>
                    </a:p>
                  </a:txBody>
                  <a:tcPr marL="68580" marR="68580" marT="0" marB="0"/>
                </a:tc>
              </a:tr>
              <a:tr h="255834">
                <a:tc rowSpan="6">
                  <a:txBody>
                    <a:bodyPr/>
                    <a:lstStyle/>
                    <a:p>
                      <a:pPr algn="ctr" rtl="1">
                        <a:spcAft>
                          <a:spcPts val="0"/>
                        </a:spcAft>
                      </a:pPr>
                      <a:r>
                        <a:rPr lang="fa-IR" sz="1200" dirty="0" smtClean="0">
                          <a:effectLst/>
                          <a:cs typeface="B Titr" panose="00000700000000000000" pitchFamily="2" charset="-78"/>
                        </a:rPr>
                        <a:t>عملکرد آموزشی</a:t>
                      </a:r>
                      <a:endParaRPr lang="en-US" sz="1200" dirty="0">
                        <a:effectLst/>
                        <a:cs typeface="B Titr" panose="00000700000000000000" pitchFamily="2" charset="-78"/>
                      </a:endParaRPr>
                    </a:p>
                    <a:p>
                      <a:pPr algn="ctr" rtl="1">
                        <a:spcAft>
                          <a:spcPts val="0"/>
                        </a:spcAft>
                      </a:pPr>
                      <a:r>
                        <a:rPr lang="fa-IR" sz="1200" dirty="0">
                          <a:effectLst/>
                          <a:cs typeface="B Titr" panose="00000700000000000000" pitchFamily="2" charset="-78"/>
                        </a:rPr>
                        <a:t> </a:t>
                      </a:r>
                      <a:endParaRPr lang="en-US" sz="1200" dirty="0">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dirty="0">
                          <a:effectLst/>
                          <a:cs typeface="B Titr" panose="00000700000000000000" pitchFamily="2" charset="-78"/>
                        </a:rPr>
                        <a:t>پیش آزمون</a:t>
                      </a:r>
                      <a:endParaRPr lang="en-US" sz="1200" dirty="0">
                        <a:solidFill>
                          <a:schemeClr val="tx1"/>
                        </a:solidFill>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dirty="0">
                          <a:effectLst/>
                          <a:cs typeface="B Titr" panose="00000700000000000000" pitchFamily="2" charset="-78"/>
                        </a:rPr>
                        <a:t>آزمایش</a:t>
                      </a:r>
                      <a:endParaRPr lang="en-US" sz="1200" dirty="0">
                        <a:solidFill>
                          <a:schemeClr val="tx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313/9</a:t>
                      </a:r>
                      <a:endParaRPr lang="en-US" sz="1200" dirty="0">
                        <a:solidFill>
                          <a:srgbClr val="FF000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18/2</a:t>
                      </a:r>
                      <a:endParaRPr lang="en-US" sz="1200" dirty="0">
                        <a:solidFill>
                          <a:srgbClr val="FF0000"/>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effectLst/>
                          <a:cs typeface="B Titr" panose="00000700000000000000" pitchFamily="2" charset="-78"/>
                        </a:rPr>
                        <a:t>کنترل</a:t>
                      </a:r>
                      <a:endParaRPr lang="en-US" sz="1200" dirty="0">
                        <a:solidFill>
                          <a:schemeClr val="tx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306/75</a:t>
                      </a:r>
                      <a:endParaRPr lang="en-US" sz="1200" dirty="0">
                        <a:solidFill>
                          <a:schemeClr val="tx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16/1</a:t>
                      </a:r>
                      <a:endParaRPr lang="en-US" sz="1200" dirty="0">
                        <a:solidFill>
                          <a:schemeClr val="tx1"/>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rowSpan="2">
                  <a:txBody>
                    <a:bodyPr/>
                    <a:lstStyle/>
                    <a:p>
                      <a:pPr algn="ctr" rtl="1">
                        <a:spcAft>
                          <a:spcPts val="0"/>
                        </a:spcAft>
                      </a:pPr>
                      <a:r>
                        <a:rPr lang="fa-IR" sz="1200" dirty="0">
                          <a:effectLst/>
                          <a:cs typeface="B Titr" panose="00000700000000000000" pitchFamily="2" charset="-78"/>
                        </a:rPr>
                        <a:t>پس آزمون</a:t>
                      </a:r>
                      <a:endParaRPr lang="en-US" sz="1200" dirty="0">
                        <a:solidFill>
                          <a:schemeClr val="tx1"/>
                        </a:solidFill>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dirty="0">
                          <a:effectLst/>
                          <a:cs typeface="B Titr" panose="00000700000000000000" pitchFamily="2" charset="-78"/>
                        </a:rPr>
                        <a:t>آزمایش</a:t>
                      </a:r>
                      <a:endParaRPr lang="en-US" sz="1200" dirty="0">
                        <a:solidFill>
                          <a:schemeClr val="tx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330/45</a:t>
                      </a:r>
                      <a:endParaRPr lang="en-US" sz="1200" dirty="0">
                        <a:solidFill>
                          <a:srgbClr val="FF000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25/3</a:t>
                      </a:r>
                      <a:endParaRPr lang="en-US" sz="1200" dirty="0">
                        <a:solidFill>
                          <a:srgbClr val="FF0000"/>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effectLst/>
                          <a:cs typeface="B Titr" panose="00000700000000000000" pitchFamily="2" charset="-78"/>
                        </a:rPr>
                        <a:t>کنترل</a:t>
                      </a:r>
                      <a:endParaRPr lang="en-US" sz="1200" dirty="0">
                        <a:solidFill>
                          <a:schemeClr val="tx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318/8</a:t>
                      </a:r>
                      <a:endParaRPr lang="en-US" sz="1200" dirty="0">
                        <a:solidFill>
                          <a:schemeClr val="tx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18/3</a:t>
                      </a:r>
                      <a:endParaRPr lang="en-US" sz="1200" dirty="0">
                        <a:solidFill>
                          <a:schemeClr val="tx1"/>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pPr algn="ctr" rtl="1">
                        <a:spcAft>
                          <a:spcPts val="0"/>
                        </a:spcAft>
                      </a:pPr>
                      <a:endParaRPr lang="en-US" sz="1200" dirty="0">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dirty="0">
                          <a:effectLst/>
                          <a:cs typeface="B Titr" panose="00000700000000000000" pitchFamily="2" charset="-78"/>
                        </a:rPr>
                        <a:t>پیگیری</a:t>
                      </a:r>
                      <a:endParaRPr lang="en-US" sz="1200" dirty="0">
                        <a:solidFill>
                          <a:schemeClr val="tx1"/>
                        </a:solidFill>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dirty="0">
                          <a:effectLst/>
                          <a:cs typeface="B Titr" panose="00000700000000000000" pitchFamily="2" charset="-78"/>
                        </a:rPr>
                        <a:t>آزمایش</a:t>
                      </a:r>
                      <a:endParaRPr lang="en-US" sz="1200" dirty="0">
                        <a:solidFill>
                          <a:schemeClr val="tx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331/8</a:t>
                      </a:r>
                      <a:endParaRPr lang="en-US" sz="1200" dirty="0">
                        <a:solidFill>
                          <a:srgbClr val="FF000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13/2</a:t>
                      </a:r>
                      <a:endParaRPr lang="en-US" sz="1200" dirty="0">
                        <a:solidFill>
                          <a:srgbClr val="FF0000"/>
                        </a:solidFill>
                        <a:effectLst/>
                        <a:latin typeface="Calibri" panose="020F0502020204030204" pitchFamily="34" charset="0"/>
                        <a:cs typeface="B Titr" panose="00000700000000000000" pitchFamily="2" charset="-78"/>
                      </a:endParaRPr>
                    </a:p>
                  </a:txBody>
                  <a:tcPr marL="68580" marR="68580" marT="0" marB="0"/>
                </a:tc>
              </a:tr>
              <a:tr h="25583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effectLst/>
                          <a:cs typeface="B Titr" panose="00000700000000000000" pitchFamily="2" charset="-78"/>
                        </a:rPr>
                        <a:t>کنترل</a:t>
                      </a:r>
                      <a:endParaRPr lang="en-US" sz="1200" dirty="0">
                        <a:solidFill>
                          <a:schemeClr val="tx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296/6</a:t>
                      </a:r>
                      <a:endParaRPr lang="en-US" sz="1200" dirty="0">
                        <a:solidFill>
                          <a:schemeClr val="tx1"/>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effectLst/>
                          <a:cs typeface="B Titr" panose="00000700000000000000" pitchFamily="2" charset="-78"/>
                        </a:rPr>
                        <a:t>20/2</a:t>
                      </a:r>
                      <a:endParaRPr lang="en-US" sz="1200" dirty="0">
                        <a:solidFill>
                          <a:schemeClr val="tx1"/>
                        </a:solidFill>
                        <a:effectLst/>
                        <a:latin typeface="Calibri" panose="020F0502020204030204" pitchFamily="34" charset="0"/>
                        <a:cs typeface="B Titr" panose="00000700000000000000" pitchFamily="2" charset="-78"/>
                      </a:endParaRPr>
                    </a:p>
                  </a:txBody>
                  <a:tcPr marL="68580" marR="68580" marT="0" marB="0"/>
                </a:tc>
              </a:tr>
            </a:tbl>
          </a:graphicData>
        </a:graphic>
      </p:graphicFrame>
      <p:sp>
        <p:nvSpPr>
          <p:cNvPr id="7" name="Content Placeholder 2"/>
          <p:cNvSpPr txBox="1">
            <a:spLocks/>
          </p:cNvSpPr>
          <p:nvPr/>
        </p:nvSpPr>
        <p:spPr>
          <a:xfrm>
            <a:off x="1992894" y="2266947"/>
            <a:ext cx="9141505" cy="484344"/>
          </a:xfrm>
          <a:prstGeom prst="rect">
            <a:avLst/>
          </a:prstGeom>
        </p:spPr>
        <p:txBody>
          <a:bodyPr>
            <a:normAutofit/>
          </a:bodyPr>
          <a:lst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a:lstStyle>
          <a:p>
            <a:pPr marL="0" indent="0" algn="ctr" rtl="1">
              <a:buFont typeface="Arial" panose="020B0604020202020204" pitchFamily="34" charset="0"/>
              <a:buNone/>
              <a:tabLst>
                <a:tab pos="3979545" algn="l"/>
              </a:tabLst>
            </a:pPr>
            <a:r>
              <a:rPr lang="fa-IR" sz="1600" b="1" dirty="0" smtClean="0">
                <a:solidFill>
                  <a:srgbClr val="FF0000"/>
                </a:solidFill>
                <a:latin typeface="Times New Roman" panose="02020603050405020304" pitchFamily="18" charset="0"/>
                <a:cs typeface="B Titr" panose="00000700000000000000" pitchFamily="2" charset="-78"/>
              </a:rPr>
              <a:t>جدول 2: میانگین و انحراف استاندارد</a:t>
            </a:r>
            <a:r>
              <a:rPr lang="fa-IR" sz="1600" b="1" dirty="0" smtClean="0">
                <a:latin typeface="Times New Roman" panose="02020603050405020304" pitchFamily="18" charset="0"/>
                <a:cs typeface="B Titr" panose="00000700000000000000" pitchFamily="2" charset="-78"/>
              </a:rPr>
              <a:t> متغیرهای پژوهش به تفکیک گروه آزمایش و کنترل(20</a:t>
            </a:r>
            <a:r>
              <a:rPr lang="en-US" sz="1600" b="1" i="1" dirty="0" smtClean="0">
                <a:latin typeface="Times New Roman" panose="02020603050405020304" pitchFamily="18" charset="0"/>
                <a:cs typeface="B Titr" panose="00000700000000000000" pitchFamily="2" charset="-78"/>
              </a:rPr>
              <a:t>n=</a:t>
            </a:r>
            <a:r>
              <a:rPr lang="fa-IR" sz="1600" b="1" dirty="0" smtClean="0">
                <a:latin typeface="Times New Roman" panose="02020603050405020304" pitchFamily="18" charset="0"/>
                <a:cs typeface="B Titr" panose="00000700000000000000" pitchFamily="2" charset="-78"/>
              </a:rPr>
              <a:t>)</a:t>
            </a:r>
            <a:endParaRPr lang="en-US" sz="1600" dirty="0">
              <a:cs typeface="B Titr" panose="00000700000000000000" pitchFamily="2" charset="-78"/>
            </a:endParaRP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sp>
        <p:nvSpPr>
          <p:cNvPr id="13"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14" name="Rectangle 13"/>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Tree>
    <p:extLst>
      <p:ext uri="{BB962C8B-B14F-4D97-AF65-F5344CB8AC3E}">
        <p14:creationId xmlns:p14="http://schemas.microsoft.com/office/powerpoint/2010/main" val="18989429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sp>
        <p:nvSpPr>
          <p:cNvPr id="3"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Rectangle 4"/>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graphicFrame>
        <p:nvGraphicFramePr>
          <p:cNvPr id="6" name="Chart 5"/>
          <p:cNvGraphicFramePr/>
          <p:nvPr>
            <p:extLst>
              <p:ext uri="{D42A27DB-BD31-4B8C-83A1-F6EECF244321}">
                <p14:modId xmlns:p14="http://schemas.microsoft.com/office/powerpoint/2010/main" val="1230493919"/>
              </p:ext>
            </p:extLst>
          </p:nvPr>
        </p:nvGraphicFramePr>
        <p:xfrm>
          <a:off x="6506710" y="2134589"/>
          <a:ext cx="4572000"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Box 6"/>
          <p:cNvSpPr txBox="1"/>
          <p:nvPr/>
        </p:nvSpPr>
        <p:spPr>
          <a:xfrm>
            <a:off x="5685772" y="1826121"/>
            <a:ext cx="5114124" cy="276999"/>
          </a:xfrm>
          <a:prstGeom prst="rect">
            <a:avLst/>
          </a:prstGeom>
          <a:noFill/>
        </p:spPr>
        <p:txBody>
          <a:bodyPr wrap="square" rtlCol="0">
            <a:spAutoFit/>
          </a:bodyPr>
          <a:lstStyle/>
          <a:p>
            <a:pPr algn="r" rtl="1"/>
            <a:r>
              <a:rPr lang="ar-SA" sz="1200" b="1" dirty="0">
                <a:ln>
                  <a:solidFill>
                    <a:srgbClr val="FF0000"/>
                  </a:solidFill>
                </a:ln>
                <a:solidFill>
                  <a:srgbClr val="002060"/>
                </a:solidFill>
                <a:cs typeface="B Titr" panose="00000700000000000000" pitchFamily="2" charset="-78"/>
              </a:rPr>
              <a:t>مقایسه میانگین­های </a:t>
            </a:r>
            <a:r>
              <a:rPr lang="ar-SA" sz="1200" b="1" dirty="0" smtClean="0">
                <a:ln>
                  <a:solidFill>
                    <a:srgbClr val="FF0000"/>
                  </a:solidFill>
                </a:ln>
                <a:solidFill>
                  <a:srgbClr val="002060"/>
                </a:solidFill>
                <a:cs typeface="B Titr" panose="00000700000000000000" pitchFamily="2" charset="-78"/>
              </a:rPr>
              <a:t>اخلاق </a:t>
            </a:r>
            <a:r>
              <a:rPr lang="ar-SA" sz="1200" b="1" dirty="0">
                <a:ln>
                  <a:solidFill>
                    <a:srgbClr val="FF0000"/>
                  </a:solidFill>
                </a:ln>
                <a:solidFill>
                  <a:srgbClr val="002060"/>
                </a:solidFill>
                <a:cs typeface="B Titr" panose="00000700000000000000" pitchFamily="2" charset="-78"/>
              </a:rPr>
              <a:t>دانش اندوزی برای دو گروه کنترل و آزمایش</a:t>
            </a:r>
            <a:endParaRPr lang="en-US" sz="1200" dirty="0">
              <a:ln>
                <a:solidFill>
                  <a:srgbClr val="FF0000"/>
                </a:solidFill>
              </a:ln>
              <a:solidFill>
                <a:srgbClr val="002060"/>
              </a:solidFill>
              <a:cs typeface="B Titr" panose="00000700000000000000" pitchFamily="2" charset="-78"/>
            </a:endParaRPr>
          </a:p>
        </p:txBody>
      </p:sp>
      <p:graphicFrame>
        <p:nvGraphicFramePr>
          <p:cNvPr id="8" name="Chart 7"/>
          <p:cNvGraphicFramePr/>
          <p:nvPr>
            <p:extLst>
              <p:ext uri="{D42A27DB-BD31-4B8C-83A1-F6EECF244321}">
                <p14:modId xmlns:p14="http://schemas.microsoft.com/office/powerpoint/2010/main" val="2878682329"/>
              </p:ext>
            </p:extLst>
          </p:nvPr>
        </p:nvGraphicFramePr>
        <p:xfrm>
          <a:off x="1205345" y="2162161"/>
          <a:ext cx="4572000" cy="2743200"/>
        </p:xfrm>
        <a:graphic>
          <a:graphicData uri="http://schemas.openxmlformats.org/drawingml/2006/chart">
            <c:chart xmlns:c="http://schemas.openxmlformats.org/drawingml/2006/chart" xmlns:r="http://schemas.openxmlformats.org/officeDocument/2006/relationships" r:id="rId5"/>
          </a:graphicData>
        </a:graphic>
      </p:graphicFrame>
      <p:sp>
        <p:nvSpPr>
          <p:cNvPr id="9" name="TextBox 8"/>
          <p:cNvSpPr txBox="1"/>
          <p:nvPr/>
        </p:nvSpPr>
        <p:spPr>
          <a:xfrm>
            <a:off x="280223" y="1891060"/>
            <a:ext cx="5114124" cy="276999"/>
          </a:xfrm>
          <a:prstGeom prst="rect">
            <a:avLst/>
          </a:prstGeom>
          <a:noFill/>
        </p:spPr>
        <p:txBody>
          <a:bodyPr wrap="square" rtlCol="0">
            <a:spAutoFit/>
          </a:bodyPr>
          <a:lstStyle/>
          <a:p>
            <a:pPr algn="r" rtl="1"/>
            <a:r>
              <a:rPr lang="ar-SA" sz="1200" b="1" dirty="0">
                <a:ln>
                  <a:solidFill>
                    <a:srgbClr val="FF0000"/>
                  </a:solidFill>
                </a:ln>
                <a:solidFill>
                  <a:srgbClr val="002060"/>
                </a:solidFill>
                <a:cs typeface="B Titr" panose="00000700000000000000" pitchFamily="2" charset="-78"/>
              </a:rPr>
              <a:t>مقایسه میانگین­های </a:t>
            </a:r>
            <a:r>
              <a:rPr lang="ar-SA" sz="1200" b="1" dirty="0" smtClean="0">
                <a:ln>
                  <a:solidFill>
                    <a:srgbClr val="FF0000"/>
                  </a:solidFill>
                </a:ln>
                <a:solidFill>
                  <a:srgbClr val="002060"/>
                </a:solidFill>
                <a:cs typeface="B Titr" panose="00000700000000000000" pitchFamily="2" charset="-78"/>
              </a:rPr>
              <a:t>اخلاق </a:t>
            </a:r>
            <a:r>
              <a:rPr lang="fa-IR" sz="1200" b="1" dirty="0" smtClean="0">
                <a:ln>
                  <a:solidFill>
                    <a:srgbClr val="FF0000"/>
                  </a:solidFill>
                </a:ln>
                <a:solidFill>
                  <a:srgbClr val="002060"/>
                </a:solidFill>
                <a:cs typeface="B Titr" panose="00000700000000000000" pitchFamily="2" charset="-78"/>
              </a:rPr>
              <a:t>پژوهش </a:t>
            </a:r>
            <a:r>
              <a:rPr lang="ar-SA" sz="1200" b="1" dirty="0" smtClean="0">
                <a:ln>
                  <a:solidFill>
                    <a:srgbClr val="FF0000"/>
                  </a:solidFill>
                </a:ln>
                <a:solidFill>
                  <a:srgbClr val="002060"/>
                </a:solidFill>
                <a:cs typeface="B Titr" panose="00000700000000000000" pitchFamily="2" charset="-78"/>
              </a:rPr>
              <a:t>برای </a:t>
            </a:r>
            <a:r>
              <a:rPr lang="ar-SA" sz="1200" b="1" dirty="0">
                <a:ln>
                  <a:solidFill>
                    <a:srgbClr val="FF0000"/>
                  </a:solidFill>
                </a:ln>
                <a:solidFill>
                  <a:srgbClr val="002060"/>
                </a:solidFill>
                <a:cs typeface="B Titr" panose="00000700000000000000" pitchFamily="2" charset="-78"/>
              </a:rPr>
              <a:t>دو گروه کنترل و آزمایش</a:t>
            </a:r>
            <a:endParaRPr lang="en-US" sz="1200" dirty="0">
              <a:ln>
                <a:solidFill>
                  <a:srgbClr val="FF0000"/>
                </a:solidFill>
              </a:ln>
              <a:solidFill>
                <a:srgbClr val="002060"/>
              </a:solidFill>
              <a:cs typeface="B Titr" panose="00000700000000000000" pitchFamily="2" charset="-78"/>
            </a:endParaRPr>
          </a:p>
        </p:txBody>
      </p:sp>
      <p:sp>
        <p:nvSpPr>
          <p:cNvPr id="10" name="TextBox 9"/>
          <p:cNvSpPr txBox="1"/>
          <p:nvPr/>
        </p:nvSpPr>
        <p:spPr>
          <a:xfrm>
            <a:off x="835565" y="5728300"/>
            <a:ext cx="10361898" cy="1477328"/>
          </a:xfrm>
          <a:prstGeom prst="rect">
            <a:avLst/>
          </a:prstGeom>
          <a:noFill/>
        </p:spPr>
        <p:txBody>
          <a:bodyPr wrap="square" rtlCol="0">
            <a:spAutoFit/>
          </a:bodyPr>
          <a:lstStyle/>
          <a:p>
            <a:pPr algn="r" rtl="1">
              <a:lnSpc>
                <a:spcPct val="150000"/>
              </a:lnSpc>
            </a:pPr>
            <a:r>
              <a:rPr lang="ar-SA" sz="2000" b="1" dirty="0" smtClean="0">
                <a:cs typeface="B Lotus" panose="00000400000000000000" pitchFamily="2" charset="-78"/>
              </a:rPr>
              <a:t>نمودار</a:t>
            </a:r>
            <a:r>
              <a:rPr lang="fa-IR" sz="2000" b="1" dirty="0" smtClean="0">
                <a:cs typeface="B Lotus" panose="00000400000000000000" pitchFamily="2" charset="-78"/>
              </a:rPr>
              <a:t>های</a:t>
            </a:r>
            <a:r>
              <a:rPr lang="ar-SA" sz="2000" b="1" dirty="0" smtClean="0">
                <a:cs typeface="B Lotus" panose="00000400000000000000" pitchFamily="2" charset="-78"/>
              </a:rPr>
              <a:t> </a:t>
            </a:r>
            <a:r>
              <a:rPr lang="ar-SA" sz="2000" b="1" dirty="0">
                <a:cs typeface="B Lotus" panose="00000400000000000000" pitchFamily="2" charset="-78"/>
              </a:rPr>
              <a:t>بالا نشان </a:t>
            </a:r>
            <a:r>
              <a:rPr lang="ar-SA" sz="2000" b="1" dirty="0" smtClean="0">
                <a:cs typeface="B Lotus" panose="00000400000000000000" pitchFamily="2" charset="-78"/>
              </a:rPr>
              <a:t>می­ده</a:t>
            </a:r>
            <a:r>
              <a:rPr lang="fa-IR" sz="2000" b="1" dirty="0" smtClean="0">
                <a:cs typeface="B Lotus" panose="00000400000000000000" pitchFamily="2" charset="-78"/>
              </a:rPr>
              <a:t>ن</a:t>
            </a:r>
            <a:r>
              <a:rPr lang="ar-SA" sz="2000" b="1" dirty="0" smtClean="0">
                <a:cs typeface="B Lotus" panose="00000400000000000000" pitchFamily="2" charset="-78"/>
              </a:rPr>
              <a:t>د </a:t>
            </a:r>
            <a:r>
              <a:rPr lang="ar-SA" sz="2000" b="1" dirty="0">
                <a:cs typeface="B Lotus" panose="00000400000000000000" pitchFamily="2" charset="-78"/>
              </a:rPr>
              <a:t>میانگین پس آزمون </a:t>
            </a:r>
            <a:r>
              <a:rPr lang="fa-IR" sz="2000" b="1" dirty="0" smtClean="0">
                <a:cs typeface="B Lotus" panose="00000400000000000000" pitchFamily="2" charset="-78"/>
              </a:rPr>
              <a:t>و پیگیری </a:t>
            </a:r>
            <a:r>
              <a:rPr lang="ar-SA" sz="2000" b="1" dirty="0" smtClean="0">
                <a:cs typeface="B Lotus" panose="00000400000000000000" pitchFamily="2" charset="-78"/>
              </a:rPr>
              <a:t>گروه </a:t>
            </a:r>
            <a:r>
              <a:rPr lang="ar-SA" sz="2000" b="1" dirty="0">
                <a:cs typeface="B Lotus" panose="00000400000000000000" pitchFamily="2" charset="-78"/>
              </a:rPr>
              <a:t>آزمایش بیشتر از  گروه کنترل است که افزایش محسوس میانگین پس آزمون  نشان دهنده تاثیر متغیر مورد آزمایش که همان روش تدریس نیاز محور است، بر سطح عملکرد اخلاق </a:t>
            </a:r>
            <a:r>
              <a:rPr lang="fa-IR" sz="2000" b="1" dirty="0" smtClean="0">
                <a:cs typeface="B Lotus" panose="00000400000000000000" pitchFamily="2" charset="-78"/>
              </a:rPr>
              <a:t>دانش اندوزی و اخلاق </a:t>
            </a:r>
            <a:r>
              <a:rPr lang="ar-SA" sz="2000" b="1" dirty="0" smtClean="0">
                <a:cs typeface="B Lotus" panose="00000400000000000000" pitchFamily="2" charset="-78"/>
              </a:rPr>
              <a:t>پژوهش </a:t>
            </a:r>
            <a:r>
              <a:rPr lang="ar-SA" sz="2000" b="1" dirty="0">
                <a:cs typeface="B Lotus" panose="00000400000000000000" pitchFamily="2" charset="-78"/>
              </a:rPr>
              <a:t>دانشجویان گروه آزمایشی می­باشد. </a:t>
            </a:r>
            <a:endParaRPr lang="en-US" sz="2000" b="1" dirty="0">
              <a:cs typeface="B Lotus" panose="00000400000000000000" pitchFamily="2" charset="-78"/>
            </a:endParaRPr>
          </a:p>
        </p:txBody>
      </p:sp>
    </p:spTree>
    <p:extLst>
      <p:ext uri="{BB962C8B-B14F-4D97-AF65-F5344CB8AC3E}">
        <p14:creationId xmlns:p14="http://schemas.microsoft.com/office/powerpoint/2010/main" val="1837641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78205" y="2008790"/>
            <a:ext cx="5246853" cy="867930"/>
          </a:xfrm>
          <a:prstGeom prst="rect">
            <a:avLst/>
          </a:prstGeom>
        </p:spPr>
        <p:txBody>
          <a:bodyPr wrap="square">
            <a:spAutoFit/>
          </a:bodyPr>
          <a:lstStyle/>
          <a:p>
            <a:pPr algn="ctr"/>
            <a:r>
              <a:rPr lang="fa-IR" sz="5040" dirty="0">
                <a:ln>
                  <a:solidFill>
                    <a:srgbClr val="002060"/>
                  </a:solidFill>
                </a:ln>
                <a:solidFill>
                  <a:srgbClr val="0000FF"/>
                </a:solidFill>
                <a:effectLst>
                  <a:outerShdw blurRad="38100" dist="38100" dir="2700000" algn="tl">
                    <a:srgbClr val="000000">
                      <a:alpha val="43137"/>
                    </a:srgbClr>
                  </a:outerShdw>
                </a:effectLst>
                <a:cs typeface="B Jadid" panose="00000700000000000000" pitchFamily="2" charset="-78"/>
              </a:rPr>
              <a:t>تقدیر و تشکر</a:t>
            </a:r>
            <a:endParaRPr lang="en-US" sz="5040" dirty="0">
              <a:ln>
                <a:solidFill>
                  <a:srgbClr val="002060"/>
                </a:solidFill>
              </a:ln>
              <a:cs typeface="B Jadid" panose="00000700000000000000" pitchFamily="2" charset="-78"/>
            </a:endParaRPr>
          </a:p>
        </p:txBody>
      </p:sp>
      <p:sp>
        <p:nvSpPr>
          <p:cNvPr id="3" name="Rectangle 2"/>
          <p:cNvSpPr/>
          <p:nvPr/>
        </p:nvSpPr>
        <p:spPr>
          <a:xfrm>
            <a:off x="644588" y="3607363"/>
            <a:ext cx="10995315" cy="4789003"/>
          </a:xfrm>
          <a:prstGeom prst="rect">
            <a:avLst/>
          </a:prstGeom>
        </p:spPr>
        <p:txBody>
          <a:bodyPr wrap="square">
            <a:spAutoFit/>
          </a:bodyPr>
          <a:lstStyle/>
          <a:p>
            <a:pPr lvl="0" algn="r" rtl="1" fontAlgn="base">
              <a:spcAft>
                <a:spcPct val="0"/>
              </a:spcAft>
            </a:pPr>
            <a:r>
              <a:rPr lang="fa-IR" sz="2800" b="1" dirty="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با </a:t>
            </a:r>
            <a:r>
              <a:rPr lang="fa-IR" sz="2520" b="1" dirty="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سپاس به درگاه خالق هستي كه با اعطاي بركات خود توفيق نگارش اين طرح فرصت پژوهشی حرفه ای  را به بنده عطا نمود و اينك به لطف خدا وند بزرگ اين پژوهش به پايان رسيده بر خود لازم مي دانم از زحمات عزيزان و اساتيد ارجمند تشكر نمايم .</a:t>
            </a:r>
          </a:p>
          <a:p>
            <a:pPr lvl="0" algn="r" rtl="1" fontAlgn="base">
              <a:spcAft>
                <a:spcPct val="0"/>
              </a:spcAft>
            </a:pPr>
            <a:endParaRPr lang="fa-IR" sz="2520" b="1" dirty="0">
              <a:ln>
                <a:solidFill>
                  <a:schemeClr val="tx1">
                    <a:lumMod val="95000"/>
                    <a:lumOff val="5000"/>
                  </a:schemeClr>
                </a:solidFill>
              </a:ln>
              <a:solidFill>
                <a:srgbClr val="333399"/>
              </a:solidFill>
              <a:latin typeface="Verdana" panose="020B0604030504040204" pitchFamily="34" charset="0"/>
              <a:cs typeface="B Lotus" panose="00000400000000000000" pitchFamily="2" charset="-78"/>
            </a:endParaRPr>
          </a:p>
          <a:p>
            <a:pPr lvl="0" algn="just" rtl="1" fontAlgn="base">
              <a:spcAft>
                <a:spcPct val="0"/>
              </a:spcAft>
            </a:pPr>
            <a:r>
              <a:rPr lang="fa-IR" sz="2520" b="1" dirty="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از استاد </a:t>
            </a:r>
            <a:r>
              <a:rPr lang="fa-IR" sz="2520" b="1" dirty="0" smtClean="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بزرگوارم سرکار </a:t>
            </a:r>
            <a:r>
              <a:rPr lang="fa-IR" sz="2520" b="1" dirty="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خانم </a:t>
            </a:r>
            <a:r>
              <a:rPr lang="fa-IR" sz="2520" b="1" dirty="0">
                <a:ln>
                  <a:solidFill>
                    <a:schemeClr val="tx1">
                      <a:lumMod val="95000"/>
                      <a:lumOff val="5000"/>
                    </a:schemeClr>
                  </a:solidFill>
                </a:ln>
                <a:solidFill>
                  <a:srgbClr val="FF0000"/>
                </a:solidFill>
                <a:latin typeface="Verdana" panose="020B0604030504040204" pitchFamily="34" charset="0"/>
                <a:cs typeface="B Lotus" panose="00000400000000000000" pitchFamily="2" charset="-78"/>
              </a:rPr>
              <a:t>دکتر فاطمه کریمی </a:t>
            </a:r>
            <a:r>
              <a:rPr lang="fa-IR" sz="2520" b="1" dirty="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(استاد راهنمای اول) که </a:t>
            </a:r>
            <a:r>
              <a:rPr lang="fa-IR" sz="2520" b="1" dirty="0" smtClean="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زحمت </a:t>
            </a:r>
            <a:r>
              <a:rPr lang="fa-IR" sz="2520" b="1" dirty="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راهنمایی این طرح را </a:t>
            </a:r>
            <a:r>
              <a:rPr lang="fa-IR" sz="2520" b="1" dirty="0" smtClean="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متقبل </a:t>
            </a:r>
            <a:r>
              <a:rPr lang="fa-IR" sz="2520" b="1" dirty="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شدندکمال تشکر و قدردانی را </a:t>
            </a:r>
            <a:r>
              <a:rPr lang="fa-IR" sz="2520" b="1" dirty="0" smtClean="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دارم. همچنین به استاد </a:t>
            </a:r>
            <a:r>
              <a:rPr lang="fa-IR" sz="2520" b="1" dirty="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فرهیخته </a:t>
            </a:r>
            <a:r>
              <a:rPr lang="fa-IR" sz="2520" b="1" dirty="0" smtClean="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حجه الاسلام والمسلمین جناب </a:t>
            </a:r>
            <a:r>
              <a:rPr lang="fa-IR" sz="2520" b="1" dirty="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آقای </a:t>
            </a:r>
            <a:r>
              <a:rPr lang="fa-IR" sz="2520" b="1" dirty="0">
                <a:ln>
                  <a:solidFill>
                    <a:schemeClr val="tx1">
                      <a:lumMod val="95000"/>
                      <a:lumOff val="5000"/>
                    </a:schemeClr>
                  </a:solidFill>
                </a:ln>
                <a:solidFill>
                  <a:srgbClr val="FF0000"/>
                </a:solidFill>
                <a:latin typeface="Verdana" panose="020B0604030504040204" pitchFamily="34" charset="0"/>
                <a:cs typeface="B Lotus" panose="00000400000000000000" pitchFamily="2" charset="-78"/>
              </a:rPr>
              <a:t>دکتر محسن پورمحمد </a:t>
            </a:r>
            <a:r>
              <a:rPr lang="fa-IR" sz="2520" b="1" dirty="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(استادراهنمای دوم) که همواره راهنما و </a:t>
            </a:r>
            <a:r>
              <a:rPr lang="fa-IR" sz="2520" b="1" dirty="0" smtClean="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مشوق بنده در </a:t>
            </a:r>
            <a:r>
              <a:rPr lang="fa-IR" sz="2520" b="1" dirty="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این طرح بودند</a:t>
            </a:r>
            <a:r>
              <a:rPr lang="fa-IR" sz="2520" b="1" dirty="0" smtClean="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 نیز مراتب  سپاس و امتنان خود را تقدیم می</a:t>
            </a:r>
            <a:r>
              <a:rPr lang="fa-IR" sz="1000" b="1" dirty="0" smtClean="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 </a:t>
            </a:r>
            <a:r>
              <a:rPr lang="fa-IR" sz="2520" b="1" dirty="0" smtClean="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نمایم.</a:t>
            </a:r>
            <a:endParaRPr lang="fa-IR" sz="2520" b="1" dirty="0">
              <a:ln>
                <a:solidFill>
                  <a:schemeClr val="tx1">
                    <a:lumMod val="95000"/>
                    <a:lumOff val="5000"/>
                  </a:schemeClr>
                </a:solidFill>
              </a:ln>
              <a:solidFill>
                <a:srgbClr val="333399"/>
              </a:solidFill>
              <a:latin typeface="Verdana" panose="020B0604030504040204" pitchFamily="34" charset="0"/>
              <a:cs typeface="B Lotus" panose="00000400000000000000" pitchFamily="2" charset="-78"/>
            </a:endParaRPr>
          </a:p>
          <a:p>
            <a:pPr lvl="0" algn="just" rtl="1" fontAlgn="base">
              <a:spcAft>
                <a:spcPct val="0"/>
              </a:spcAft>
            </a:pPr>
            <a:r>
              <a:rPr lang="fa-IR" sz="2520" b="1" dirty="0" smtClean="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در انتها از </a:t>
            </a:r>
            <a:r>
              <a:rPr lang="fa-IR" sz="2520" b="1" dirty="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جناب آقای </a:t>
            </a:r>
            <a:r>
              <a:rPr lang="fa-IR" sz="2520" b="1" dirty="0">
                <a:ln>
                  <a:solidFill>
                    <a:schemeClr val="tx1">
                      <a:lumMod val="95000"/>
                      <a:lumOff val="5000"/>
                    </a:schemeClr>
                  </a:solidFill>
                </a:ln>
                <a:solidFill>
                  <a:srgbClr val="FF0000"/>
                </a:solidFill>
                <a:latin typeface="Verdana" panose="020B0604030504040204" pitchFamily="34" charset="0"/>
                <a:cs typeface="B Lotus" panose="00000400000000000000" pitchFamily="2" charset="-78"/>
              </a:rPr>
              <a:t>دکترعلی صیادی </a:t>
            </a:r>
            <a:r>
              <a:rPr lang="fa-IR" sz="2520" b="1" dirty="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(داور </a:t>
            </a:r>
            <a:r>
              <a:rPr lang="fa-IR" sz="2520" b="1" dirty="0" smtClean="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و ناظر </a:t>
            </a:r>
            <a:r>
              <a:rPr lang="fa-IR" sz="2520" b="1" dirty="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طرح</a:t>
            </a:r>
            <a:r>
              <a:rPr lang="fa-IR" sz="2520" b="1" dirty="0" smtClean="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 و </a:t>
            </a:r>
            <a:r>
              <a:rPr lang="fa-IR" sz="2520" b="1" dirty="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جناب آقای دکتر </a:t>
            </a:r>
            <a:r>
              <a:rPr lang="fa-IR" sz="2520" b="1" dirty="0">
                <a:ln>
                  <a:solidFill>
                    <a:schemeClr val="tx1">
                      <a:lumMod val="95000"/>
                      <a:lumOff val="5000"/>
                    </a:schemeClr>
                  </a:solidFill>
                </a:ln>
                <a:solidFill>
                  <a:srgbClr val="FF0000"/>
                </a:solidFill>
                <a:latin typeface="Verdana" panose="020B0604030504040204" pitchFamily="34" charset="0"/>
                <a:cs typeface="B Lotus" panose="00000400000000000000" pitchFamily="2" charset="-78"/>
              </a:rPr>
              <a:t>بهمن شریف زاده </a:t>
            </a:r>
            <a:r>
              <a:rPr lang="fa-IR" sz="2520" b="1" dirty="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(نماینده معاونت پژوهشی دانشگاه گیلان</a:t>
            </a:r>
            <a:r>
              <a:rPr lang="fa-IR" sz="2520" b="1" dirty="0" smtClean="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 كه از محضر </a:t>
            </a:r>
            <a:r>
              <a:rPr lang="fa-IR" sz="2520" b="1" dirty="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علمي </a:t>
            </a:r>
            <a:r>
              <a:rPr lang="fa-IR" sz="2520" b="1" dirty="0" smtClean="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و اخلاقي این بزرگواران </a:t>
            </a:r>
            <a:r>
              <a:rPr lang="fa-IR" sz="2520" b="1" dirty="0">
                <a:ln>
                  <a:solidFill>
                    <a:schemeClr val="tx1">
                      <a:lumMod val="95000"/>
                      <a:lumOff val="5000"/>
                    </a:schemeClr>
                  </a:solidFill>
                </a:ln>
                <a:solidFill>
                  <a:srgbClr val="333399"/>
                </a:solidFill>
                <a:latin typeface="Verdana" panose="020B0604030504040204" pitchFamily="34" charset="0"/>
                <a:cs typeface="B Lotus" panose="00000400000000000000" pitchFamily="2" charset="-78"/>
              </a:rPr>
              <a:t>در اين تحقيق بهره فراوان بردم تشكر و قدرداني مي نمايم .</a:t>
            </a:r>
          </a:p>
          <a:p>
            <a:pPr lvl="0" algn="r" rtl="1" fontAlgn="base">
              <a:spcAft>
                <a:spcPct val="0"/>
              </a:spcAft>
            </a:pPr>
            <a:endParaRPr lang="fa-IR" sz="2520" b="1" dirty="0">
              <a:solidFill>
                <a:srgbClr val="333399"/>
              </a:solidFill>
              <a:latin typeface="Verdana" panose="020B0604030504040204" pitchFamily="34" charset="0"/>
              <a:cs typeface="B Lotus" panose="00000400000000000000" pitchFamily="2" charset="-78"/>
            </a:endParaRPr>
          </a:p>
        </p:txBody>
      </p:sp>
    </p:spTree>
    <p:extLst>
      <p:ext uri="{BB962C8B-B14F-4D97-AF65-F5344CB8AC3E}">
        <p14:creationId xmlns:p14="http://schemas.microsoft.com/office/powerpoint/2010/main" val="20889365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sp>
        <p:nvSpPr>
          <p:cNvPr id="3"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Rectangle 4"/>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
        <p:nvSpPr>
          <p:cNvPr id="6" name="TextBox 5"/>
          <p:cNvSpPr txBox="1"/>
          <p:nvPr/>
        </p:nvSpPr>
        <p:spPr>
          <a:xfrm>
            <a:off x="5534698" y="1826121"/>
            <a:ext cx="5114124" cy="276999"/>
          </a:xfrm>
          <a:prstGeom prst="rect">
            <a:avLst/>
          </a:prstGeom>
          <a:noFill/>
        </p:spPr>
        <p:txBody>
          <a:bodyPr wrap="square" rtlCol="0">
            <a:spAutoFit/>
          </a:bodyPr>
          <a:lstStyle/>
          <a:p>
            <a:pPr algn="r" rtl="1"/>
            <a:r>
              <a:rPr lang="ar-SA" sz="1200" b="1" dirty="0">
                <a:ln>
                  <a:solidFill>
                    <a:srgbClr val="FF0000"/>
                  </a:solidFill>
                </a:ln>
                <a:solidFill>
                  <a:srgbClr val="002060"/>
                </a:solidFill>
                <a:cs typeface="B Titr" panose="00000700000000000000" pitchFamily="2" charset="-78"/>
              </a:rPr>
              <a:t>مقایسه میانگین­های </a:t>
            </a:r>
            <a:r>
              <a:rPr lang="ar-SA" sz="1200" b="1" dirty="0" smtClean="0">
                <a:ln>
                  <a:solidFill>
                    <a:srgbClr val="FF0000"/>
                  </a:solidFill>
                </a:ln>
                <a:solidFill>
                  <a:srgbClr val="002060"/>
                </a:solidFill>
                <a:cs typeface="B Titr" panose="00000700000000000000" pitchFamily="2" charset="-78"/>
              </a:rPr>
              <a:t>اخلاق </a:t>
            </a:r>
            <a:r>
              <a:rPr lang="fa-IR" sz="1200" b="1" dirty="0" smtClean="0">
                <a:ln>
                  <a:solidFill>
                    <a:srgbClr val="FF0000"/>
                  </a:solidFill>
                </a:ln>
                <a:solidFill>
                  <a:srgbClr val="002060"/>
                </a:solidFill>
                <a:cs typeface="B Titr" panose="00000700000000000000" pitchFamily="2" charset="-78"/>
              </a:rPr>
              <a:t>نقد </a:t>
            </a:r>
            <a:r>
              <a:rPr lang="ar-SA" sz="1200" b="1" dirty="0" smtClean="0">
                <a:ln>
                  <a:solidFill>
                    <a:srgbClr val="FF0000"/>
                  </a:solidFill>
                </a:ln>
                <a:solidFill>
                  <a:srgbClr val="002060"/>
                </a:solidFill>
                <a:cs typeface="B Titr" panose="00000700000000000000" pitchFamily="2" charset="-78"/>
              </a:rPr>
              <a:t>برای </a:t>
            </a:r>
            <a:r>
              <a:rPr lang="ar-SA" sz="1200" b="1" dirty="0">
                <a:ln>
                  <a:solidFill>
                    <a:srgbClr val="FF0000"/>
                  </a:solidFill>
                </a:ln>
                <a:solidFill>
                  <a:srgbClr val="002060"/>
                </a:solidFill>
                <a:cs typeface="B Titr" panose="00000700000000000000" pitchFamily="2" charset="-78"/>
              </a:rPr>
              <a:t>دو گروه کنترل و آزمایش</a:t>
            </a:r>
            <a:endParaRPr lang="en-US" sz="1200" dirty="0">
              <a:ln>
                <a:solidFill>
                  <a:srgbClr val="FF0000"/>
                </a:solidFill>
              </a:ln>
              <a:solidFill>
                <a:srgbClr val="002060"/>
              </a:solidFill>
              <a:cs typeface="B Titr" panose="00000700000000000000" pitchFamily="2" charset="-78"/>
            </a:endParaRPr>
          </a:p>
        </p:txBody>
      </p:sp>
      <p:sp>
        <p:nvSpPr>
          <p:cNvPr id="7" name="TextBox 6"/>
          <p:cNvSpPr txBox="1"/>
          <p:nvPr/>
        </p:nvSpPr>
        <p:spPr>
          <a:xfrm>
            <a:off x="367685" y="1891060"/>
            <a:ext cx="5114124" cy="276999"/>
          </a:xfrm>
          <a:prstGeom prst="rect">
            <a:avLst/>
          </a:prstGeom>
          <a:noFill/>
        </p:spPr>
        <p:txBody>
          <a:bodyPr wrap="square" rtlCol="0">
            <a:spAutoFit/>
          </a:bodyPr>
          <a:lstStyle/>
          <a:p>
            <a:pPr algn="r" rtl="1"/>
            <a:r>
              <a:rPr lang="ar-SA" sz="1200" b="1" dirty="0">
                <a:ln>
                  <a:solidFill>
                    <a:srgbClr val="FF0000"/>
                  </a:solidFill>
                </a:ln>
                <a:solidFill>
                  <a:srgbClr val="002060"/>
                </a:solidFill>
                <a:cs typeface="B Titr" panose="00000700000000000000" pitchFamily="2" charset="-78"/>
              </a:rPr>
              <a:t>مقایسه میانگین­های </a:t>
            </a:r>
            <a:r>
              <a:rPr lang="ar-SA" sz="1200" b="1" dirty="0" smtClean="0">
                <a:ln>
                  <a:solidFill>
                    <a:srgbClr val="FF0000"/>
                  </a:solidFill>
                </a:ln>
                <a:solidFill>
                  <a:srgbClr val="002060"/>
                </a:solidFill>
                <a:cs typeface="B Titr" panose="00000700000000000000" pitchFamily="2" charset="-78"/>
              </a:rPr>
              <a:t>اخلاق </a:t>
            </a:r>
            <a:r>
              <a:rPr lang="fa-IR" sz="1200" b="1" dirty="0" smtClean="0">
                <a:ln>
                  <a:solidFill>
                    <a:srgbClr val="FF0000"/>
                  </a:solidFill>
                </a:ln>
                <a:solidFill>
                  <a:srgbClr val="002060"/>
                </a:solidFill>
                <a:cs typeface="B Titr" panose="00000700000000000000" pitchFamily="2" charset="-78"/>
              </a:rPr>
              <a:t>معاشرت </a:t>
            </a:r>
            <a:r>
              <a:rPr lang="ar-SA" sz="1200" b="1" dirty="0" smtClean="0">
                <a:ln>
                  <a:solidFill>
                    <a:srgbClr val="FF0000"/>
                  </a:solidFill>
                </a:ln>
                <a:solidFill>
                  <a:srgbClr val="002060"/>
                </a:solidFill>
                <a:cs typeface="B Titr" panose="00000700000000000000" pitchFamily="2" charset="-78"/>
              </a:rPr>
              <a:t>برای </a:t>
            </a:r>
            <a:r>
              <a:rPr lang="ar-SA" sz="1200" b="1" dirty="0">
                <a:ln>
                  <a:solidFill>
                    <a:srgbClr val="FF0000"/>
                  </a:solidFill>
                </a:ln>
                <a:solidFill>
                  <a:srgbClr val="002060"/>
                </a:solidFill>
                <a:cs typeface="B Titr" panose="00000700000000000000" pitchFamily="2" charset="-78"/>
              </a:rPr>
              <a:t>دو گروه کنترل و آزمایش</a:t>
            </a:r>
            <a:endParaRPr lang="en-US" sz="1200" dirty="0">
              <a:ln>
                <a:solidFill>
                  <a:srgbClr val="FF0000"/>
                </a:solidFill>
              </a:ln>
              <a:solidFill>
                <a:srgbClr val="002060"/>
              </a:solidFill>
              <a:cs typeface="B Titr" panose="00000700000000000000" pitchFamily="2" charset="-78"/>
            </a:endParaRPr>
          </a:p>
        </p:txBody>
      </p:sp>
      <p:sp>
        <p:nvSpPr>
          <p:cNvPr id="8" name="TextBox 7"/>
          <p:cNvSpPr txBox="1"/>
          <p:nvPr/>
        </p:nvSpPr>
        <p:spPr>
          <a:xfrm>
            <a:off x="1182402" y="5695950"/>
            <a:ext cx="10361898" cy="1477328"/>
          </a:xfrm>
          <a:prstGeom prst="rect">
            <a:avLst/>
          </a:prstGeom>
          <a:noFill/>
        </p:spPr>
        <p:txBody>
          <a:bodyPr wrap="square" rtlCol="0">
            <a:spAutoFit/>
          </a:bodyPr>
          <a:lstStyle/>
          <a:p>
            <a:pPr algn="just" rtl="1">
              <a:lnSpc>
                <a:spcPct val="150000"/>
              </a:lnSpc>
            </a:pPr>
            <a:r>
              <a:rPr lang="ar-SA" sz="2000" b="1" dirty="0" smtClean="0">
                <a:cs typeface="B Lotus" panose="00000400000000000000" pitchFamily="2" charset="-78"/>
              </a:rPr>
              <a:t>نمودار</a:t>
            </a:r>
            <a:r>
              <a:rPr lang="fa-IR" sz="2000" b="1" dirty="0" smtClean="0">
                <a:cs typeface="B Lotus" panose="00000400000000000000" pitchFamily="2" charset="-78"/>
              </a:rPr>
              <a:t>های</a:t>
            </a:r>
            <a:r>
              <a:rPr lang="ar-SA" sz="2000" b="1" dirty="0" smtClean="0">
                <a:cs typeface="B Lotus" panose="00000400000000000000" pitchFamily="2" charset="-78"/>
              </a:rPr>
              <a:t> </a:t>
            </a:r>
            <a:r>
              <a:rPr lang="ar-SA" sz="2000" b="1" dirty="0">
                <a:cs typeface="B Lotus" panose="00000400000000000000" pitchFamily="2" charset="-78"/>
              </a:rPr>
              <a:t>بالا نشان </a:t>
            </a:r>
            <a:r>
              <a:rPr lang="ar-SA" sz="2000" b="1" dirty="0" smtClean="0">
                <a:cs typeface="B Lotus" panose="00000400000000000000" pitchFamily="2" charset="-78"/>
              </a:rPr>
              <a:t>می­ده</a:t>
            </a:r>
            <a:r>
              <a:rPr lang="fa-IR" sz="2000" b="1" dirty="0" smtClean="0">
                <a:cs typeface="B Lotus" panose="00000400000000000000" pitchFamily="2" charset="-78"/>
              </a:rPr>
              <a:t>ن</a:t>
            </a:r>
            <a:r>
              <a:rPr lang="ar-SA" sz="2000" b="1" dirty="0" smtClean="0">
                <a:cs typeface="B Lotus" panose="00000400000000000000" pitchFamily="2" charset="-78"/>
              </a:rPr>
              <a:t>د </a:t>
            </a:r>
            <a:r>
              <a:rPr lang="ar-SA" sz="2000" b="1" dirty="0">
                <a:cs typeface="B Lotus" panose="00000400000000000000" pitchFamily="2" charset="-78"/>
              </a:rPr>
              <a:t>میانگین پس آزمون </a:t>
            </a:r>
            <a:r>
              <a:rPr lang="fa-IR" sz="2000" b="1" dirty="0" smtClean="0">
                <a:cs typeface="B Lotus" panose="00000400000000000000" pitchFamily="2" charset="-78"/>
              </a:rPr>
              <a:t>و پیگیری </a:t>
            </a:r>
            <a:r>
              <a:rPr lang="ar-SA" sz="2000" b="1" dirty="0" smtClean="0">
                <a:cs typeface="B Lotus" panose="00000400000000000000" pitchFamily="2" charset="-78"/>
              </a:rPr>
              <a:t>گروه </a:t>
            </a:r>
            <a:r>
              <a:rPr lang="ar-SA" sz="2000" b="1" dirty="0">
                <a:cs typeface="B Lotus" panose="00000400000000000000" pitchFamily="2" charset="-78"/>
              </a:rPr>
              <a:t>آزمایش بیشتر از  گروه کنترل است که افزایش محسوس میانگین پس آزمون  نشان دهنده تاثیر متغیر مورد آزمایش که همان روش تدریس نیاز محور است، بر سطح عملکرد اخلاق </a:t>
            </a:r>
            <a:r>
              <a:rPr lang="fa-IR" sz="2000" b="1" dirty="0" smtClean="0">
                <a:cs typeface="B Lotus" panose="00000400000000000000" pitchFamily="2" charset="-78"/>
              </a:rPr>
              <a:t>نقد و اخلاق معاشرت </a:t>
            </a:r>
            <a:r>
              <a:rPr lang="ar-SA" sz="2000" b="1" dirty="0" smtClean="0">
                <a:cs typeface="B Lotus" panose="00000400000000000000" pitchFamily="2" charset="-78"/>
              </a:rPr>
              <a:t>دانشجویان </a:t>
            </a:r>
            <a:r>
              <a:rPr lang="ar-SA" sz="2000" b="1" dirty="0">
                <a:cs typeface="B Lotus" panose="00000400000000000000" pitchFamily="2" charset="-78"/>
              </a:rPr>
              <a:t>گروه آزمایشی می­باشد. </a:t>
            </a:r>
            <a:endParaRPr lang="en-US" sz="2000" b="1" dirty="0">
              <a:cs typeface="B Lotus" panose="00000400000000000000" pitchFamily="2" charset="-78"/>
            </a:endParaRPr>
          </a:p>
        </p:txBody>
      </p:sp>
      <p:graphicFrame>
        <p:nvGraphicFramePr>
          <p:cNvPr id="9" name="Chart 8"/>
          <p:cNvGraphicFramePr/>
          <p:nvPr>
            <p:extLst>
              <p:ext uri="{D42A27DB-BD31-4B8C-83A1-F6EECF244321}">
                <p14:modId xmlns:p14="http://schemas.microsoft.com/office/powerpoint/2010/main" val="631774413"/>
              </p:ext>
            </p:extLst>
          </p:nvPr>
        </p:nvGraphicFramePr>
        <p:xfrm>
          <a:off x="6625463" y="2168059"/>
          <a:ext cx="45720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Chart 9"/>
          <p:cNvGraphicFramePr/>
          <p:nvPr>
            <p:extLst>
              <p:ext uri="{D42A27DB-BD31-4B8C-83A1-F6EECF244321}">
                <p14:modId xmlns:p14="http://schemas.microsoft.com/office/powerpoint/2010/main" val="1621732566"/>
              </p:ext>
            </p:extLst>
          </p:nvPr>
        </p:nvGraphicFramePr>
        <p:xfrm>
          <a:off x="1391952" y="2168059"/>
          <a:ext cx="4572000" cy="27432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0280326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sp>
        <p:nvSpPr>
          <p:cNvPr id="3"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Rectangle 4"/>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
        <p:nvSpPr>
          <p:cNvPr id="6" name="TextBox 5"/>
          <p:cNvSpPr txBox="1"/>
          <p:nvPr/>
        </p:nvSpPr>
        <p:spPr>
          <a:xfrm>
            <a:off x="3126652" y="2332495"/>
            <a:ext cx="5114124" cy="276999"/>
          </a:xfrm>
          <a:prstGeom prst="rect">
            <a:avLst/>
          </a:prstGeom>
          <a:noFill/>
        </p:spPr>
        <p:txBody>
          <a:bodyPr wrap="square" rtlCol="0">
            <a:spAutoFit/>
          </a:bodyPr>
          <a:lstStyle/>
          <a:p>
            <a:pPr algn="r" rtl="1"/>
            <a:r>
              <a:rPr lang="ar-SA" sz="1200" b="1" dirty="0">
                <a:ln>
                  <a:solidFill>
                    <a:srgbClr val="FF0000"/>
                  </a:solidFill>
                </a:ln>
                <a:solidFill>
                  <a:srgbClr val="002060"/>
                </a:solidFill>
                <a:cs typeface="B Titr" panose="00000700000000000000" pitchFamily="2" charset="-78"/>
              </a:rPr>
              <a:t>مقایسه میانگین­های </a:t>
            </a:r>
            <a:r>
              <a:rPr lang="ar-SA" sz="1200" b="1" dirty="0" smtClean="0">
                <a:ln>
                  <a:solidFill>
                    <a:srgbClr val="FF0000"/>
                  </a:solidFill>
                </a:ln>
                <a:solidFill>
                  <a:srgbClr val="002060"/>
                </a:solidFill>
                <a:cs typeface="B Titr" panose="00000700000000000000" pitchFamily="2" charset="-78"/>
              </a:rPr>
              <a:t>اخلاق </a:t>
            </a:r>
            <a:r>
              <a:rPr lang="fa-IR" sz="1200" b="1" dirty="0" smtClean="0">
                <a:ln>
                  <a:solidFill>
                    <a:srgbClr val="FF0000"/>
                  </a:solidFill>
                </a:ln>
                <a:solidFill>
                  <a:srgbClr val="002060"/>
                </a:solidFill>
                <a:cs typeface="B Titr" panose="00000700000000000000" pitchFamily="2" charset="-78"/>
              </a:rPr>
              <a:t>جنسی </a:t>
            </a:r>
            <a:r>
              <a:rPr lang="ar-SA" sz="1200" b="1" dirty="0" smtClean="0">
                <a:ln>
                  <a:solidFill>
                    <a:srgbClr val="FF0000"/>
                  </a:solidFill>
                </a:ln>
                <a:solidFill>
                  <a:srgbClr val="002060"/>
                </a:solidFill>
                <a:cs typeface="B Titr" panose="00000700000000000000" pitchFamily="2" charset="-78"/>
              </a:rPr>
              <a:t>برای </a:t>
            </a:r>
            <a:r>
              <a:rPr lang="ar-SA" sz="1200" b="1" dirty="0">
                <a:ln>
                  <a:solidFill>
                    <a:srgbClr val="FF0000"/>
                  </a:solidFill>
                </a:ln>
                <a:solidFill>
                  <a:srgbClr val="002060"/>
                </a:solidFill>
                <a:cs typeface="B Titr" panose="00000700000000000000" pitchFamily="2" charset="-78"/>
              </a:rPr>
              <a:t>دو گروه کنترل و آزمایش</a:t>
            </a:r>
            <a:endParaRPr lang="en-US" sz="1200" dirty="0">
              <a:ln>
                <a:solidFill>
                  <a:srgbClr val="FF0000"/>
                </a:solidFill>
              </a:ln>
              <a:solidFill>
                <a:srgbClr val="002060"/>
              </a:solidFill>
              <a:cs typeface="B Titr" panose="00000700000000000000" pitchFamily="2" charset="-78"/>
            </a:endParaRPr>
          </a:p>
        </p:txBody>
      </p:sp>
      <p:sp>
        <p:nvSpPr>
          <p:cNvPr id="7" name="TextBox 6"/>
          <p:cNvSpPr txBox="1"/>
          <p:nvPr/>
        </p:nvSpPr>
        <p:spPr>
          <a:xfrm>
            <a:off x="1163624" y="5900902"/>
            <a:ext cx="10361898" cy="1477328"/>
          </a:xfrm>
          <a:prstGeom prst="rect">
            <a:avLst/>
          </a:prstGeom>
          <a:noFill/>
        </p:spPr>
        <p:txBody>
          <a:bodyPr wrap="square" rtlCol="0">
            <a:spAutoFit/>
          </a:bodyPr>
          <a:lstStyle/>
          <a:p>
            <a:pPr algn="just" rtl="1">
              <a:lnSpc>
                <a:spcPct val="150000"/>
              </a:lnSpc>
            </a:pPr>
            <a:r>
              <a:rPr lang="ar-SA" sz="2000" b="1" dirty="0" smtClean="0">
                <a:cs typeface="B Lotus" panose="00000400000000000000" pitchFamily="2" charset="-78"/>
              </a:rPr>
              <a:t>نمودار </a:t>
            </a:r>
            <a:r>
              <a:rPr lang="ar-SA" sz="2000" b="1" dirty="0">
                <a:cs typeface="B Lotus" panose="00000400000000000000" pitchFamily="2" charset="-78"/>
              </a:rPr>
              <a:t>بالا نشان </a:t>
            </a:r>
            <a:r>
              <a:rPr lang="ar-SA" sz="2000" b="1" dirty="0" smtClean="0">
                <a:cs typeface="B Lotus" panose="00000400000000000000" pitchFamily="2" charset="-78"/>
              </a:rPr>
              <a:t>می­دهد </a:t>
            </a:r>
            <a:r>
              <a:rPr lang="ar-SA" sz="2000" b="1" dirty="0">
                <a:cs typeface="B Lotus" panose="00000400000000000000" pitchFamily="2" charset="-78"/>
              </a:rPr>
              <a:t>میانگین پس آزمون </a:t>
            </a:r>
            <a:r>
              <a:rPr lang="fa-IR" sz="2000" b="1" dirty="0" smtClean="0">
                <a:cs typeface="B Lotus" panose="00000400000000000000" pitchFamily="2" charset="-78"/>
              </a:rPr>
              <a:t>و پیگیری </a:t>
            </a:r>
            <a:r>
              <a:rPr lang="ar-SA" sz="2000" b="1" dirty="0" smtClean="0">
                <a:cs typeface="B Lotus" panose="00000400000000000000" pitchFamily="2" charset="-78"/>
              </a:rPr>
              <a:t>گروه </a:t>
            </a:r>
            <a:r>
              <a:rPr lang="ar-SA" sz="2000" b="1" dirty="0">
                <a:cs typeface="B Lotus" panose="00000400000000000000" pitchFamily="2" charset="-78"/>
              </a:rPr>
              <a:t>آزمایش بیشتر از  گروه کنترل است که افزایش محسوس میانگین پس آزمون  نشان دهنده تاثیر متغیر مورد آزمایش که همان روش تدریس نیاز محور است، بر سطح عملکرد اخلاق </a:t>
            </a:r>
            <a:r>
              <a:rPr lang="fa-IR" sz="2000" b="1" dirty="0" smtClean="0">
                <a:cs typeface="B Lotus" panose="00000400000000000000" pitchFamily="2" charset="-78"/>
              </a:rPr>
              <a:t>جنسی </a:t>
            </a:r>
            <a:r>
              <a:rPr lang="ar-SA" sz="2000" b="1" dirty="0" smtClean="0">
                <a:cs typeface="B Lotus" panose="00000400000000000000" pitchFamily="2" charset="-78"/>
              </a:rPr>
              <a:t>دانشجویان </a:t>
            </a:r>
            <a:r>
              <a:rPr lang="ar-SA" sz="2000" b="1" dirty="0">
                <a:cs typeface="B Lotus" panose="00000400000000000000" pitchFamily="2" charset="-78"/>
              </a:rPr>
              <a:t>گروه آزمایشی می­باشد. </a:t>
            </a:r>
            <a:endParaRPr lang="en-US" sz="2000" b="1" dirty="0">
              <a:cs typeface="B Lotus" panose="00000400000000000000" pitchFamily="2" charset="-78"/>
            </a:endParaRPr>
          </a:p>
        </p:txBody>
      </p:sp>
      <p:graphicFrame>
        <p:nvGraphicFramePr>
          <p:cNvPr id="8" name="Chart 7"/>
          <p:cNvGraphicFramePr/>
          <p:nvPr>
            <p:extLst>
              <p:ext uri="{D42A27DB-BD31-4B8C-83A1-F6EECF244321}">
                <p14:modId xmlns:p14="http://schemas.microsoft.com/office/powerpoint/2010/main" val="2600288557"/>
              </p:ext>
            </p:extLst>
          </p:nvPr>
        </p:nvGraphicFramePr>
        <p:xfrm>
          <a:off x="4113187" y="2686050"/>
          <a:ext cx="4572000" cy="274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4184255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377562" y="2162925"/>
            <a:ext cx="11742820" cy="1165251"/>
          </a:xfrm>
          <a:prstGeom prst="rect">
            <a:avLst/>
          </a:prstGeom>
        </p:spPr>
        <p:txBody>
          <a:bodyPr>
            <a:normAutofit/>
          </a:bodyPr>
          <a:lst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a:lstStyle>
          <a:p>
            <a:pPr marL="0" indent="0" algn="just" rtl="1">
              <a:buFont typeface="Arial" panose="020B0604020202020204" pitchFamily="34" charset="0"/>
              <a:buNone/>
            </a:pPr>
            <a:r>
              <a:rPr lang="fa-IR" b="1" dirty="0" smtClean="0">
                <a:cs typeface="B Lotus" panose="00000400000000000000" pitchFamily="2" charset="-78"/>
              </a:rPr>
              <a:t> </a:t>
            </a:r>
            <a:r>
              <a:rPr lang="fa-IR" sz="1800" b="1" dirty="0" smtClean="0">
                <a:cs typeface="B Lotus" panose="00000400000000000000" pitchFamily="2" charset="-78"/>
              </a:rPr>
              <a:t>برای بررسی نرمال بودن توزیع متغیرها در مراحل پیش آزمون، پس آزمون و پیگیری از آزمون </a:t>
            </a:r>
            <a:r>
              <a:rPr lang="fa-IR" sz="1800" b="1" dirty="0" smtClean="0">
                <a:solidFill>
                  <a:srgbClr val="FF0000"/>
                </a:solidFill>
                <a:cs typeface="B Lotus" panose="00000400000000000000" pitchFamily="2" charset="-78"/>
              </a:rPr>
              <a:t>کولموگروف – اسمیرنوف </a:t>
            </a:r>
            <a:r>
              <a:rPr lang="fa-IR" sz="1800" b="1" dirty="0" smtClean="0">
                <a:cs typeface="B Lotus" panose="00000400000000000000" pitchFamily="2" charset="-78"/>
              </a:rPr>
              <a:t>استفاده شد. نتایج غیر معنی دار نشانگر نرمال بودن توزیع متغیرها می‌‌‌باشد. که آماره کولموگروف – اسمیرنوف برای تمامی متغیرهای پژوهش در </a:t>
            </a:r>
            <a:r>
              <a:rPr lang="fa-IR" sz="1800" b="1" dirty="0" smtClean="0">
                <a:solidFill>
                  <a:srgbClr val="FF0000"/>
                </a:solidFill>
                <a:cs typeface="B Lotus" panose="00000400000000000000" pitchFamily="2" charset="-78"/>
              </a:rPr>
              <a:t>دو گروه آزمایش و کنترل معنی‌دار نیست</a:t>
            </a:r>
            <a:r>
              <a:rPr lang="fa-IR" sz="1800" b="1" dirty="0" smtClean="0">
                <a:cs typeface="B Lotus" panose="00000400000000000000" pitchFamily="2" charset="-78"/>
              </a:rPr>
              <a:t>. این یافته  بیانگر </a:t>
            </a:r>
            <a:r>
              <a:rPr lang="fa-IR" sz="1800" b="1" dirty="0" smtClean="0">
                <a:solidFill>
                  <a:srgbClr val="FF0000"/>
                </a:solidFill>
                <a:cs typeface="B Lotus" panose="00000400000000000000" pitchFamily="2" charset="-78"/>
              </a:rPr>
              <a:t>توزیع نرمال  متغیرها </a:t>
            </a:r>
            <a:r>
              <a:rPr lang="fa-IR" sz="1800" b="1" dirty="0" smtClean="0">
                <a:cs typeface="B Lotus" panose="00000400000000000000" pitchFamily="2" charset="-78"/>
              </a:rPr>
              <a:t>می باشد.</a:t>
            </a:r>
          </a:p>
          <a:p>
            <a:pPr marL="0" indent="0" algn="r" rtl="1">
              <a:buFont typeface="Arial" panose="020B0604020202020204" pitchFamily="34" charset="0"/>
              <a:buNone/>
            </a:pPr>
            <a:endParaRPr lang="fa-IR" sz="1800" b="1" dirty="0" smtClean="0">
              <a:cs typeface="B Lotus" panose="00000400000000000000" pitchFamily="2" charset="-78"/>
            </a:endParaRPr>
          </a:p>
          <a:p>
            <a:pPr marL="0" indent="0" algn="r" rtl="1">
              <a:buFont typeface="Arial" panose="020B0604020202020204" pitchFamily="34" charset="0"/>
              <a:buNone/>
            </a:pPr>
            <a:endParaRPr lang="fa-IR" sz="1800" b="1" dirty="0" smtClean="0">
              <a:cs typeface="B Lotus" panose="00000400000000000000" pitchFamily="2" charset="-78"/>
            </a:endParaRPr>
          </a:p>
          <a:p>
            <a:pPr marL="0" indent="0" algn="r" rtl="1">
              <a:buFont typeface="Arial" panose="020B0604020202020204" pitchFamily="34" charset="0"/>
              <a:buNone/>
            </a:pPr>
            <a:endParaRPr lang="fa-IR" sz="1400" b="1" dirty="0" smtClean="0">
              <a:cs typeface="B Lotus" panose="00000400000000000000" pitchFamily="2" charset="-78"/>
            </a:endParaRPr>
          </a:p>
        </p:txBody>
      </p:sp>
      <p:graphicFrame>
        <p:nvGraphicFramePr>
          <p:cNvPr id="8" name="Table 7"/>
          <p:cNvGraphicFramePr>
            <a:graphicFrameLocks noGrp="1"/>
          </p:cNvGraphicFramePr>
          <p:nvPr>
            <p:extLst>
              <p:ext uri="{D42A27DB-BD31-4B8C-83A1-F6EECF244321}">
                <p14:modId xmlns:p14="http://schemas.microsoft.com/office/powerpoint/2010/main" val="2358255032"/>
              </p:ext>
            </p:extLst>
          </p:nvPr>
        </p:nvGraphicFramePr>
        <p:xfrm>
          <a:off x="2361230" y="3795408"/>
          <a:ext cx="7757409" cy="4557968"/>
        </p:xfrm>
        <a:graphic>
          <a:graphicData uri="http://schemas.openxmlformats.org/drawingml/2006/table">
            <a:tbl>
              <a:tblPr rtl="1" firstRow="1" firstCol="1" bandRow="1">
                <a:tableStyleId>{5C22544A-7EE6-4342-B048-85BDC9FD1C3A}</a:tableStyleId>
              </a:tblPr>
              <a:tblGrid>
                <a:gridCol w="1932100"/>
                <a:gridCol w="1560766"/>
                <a:gridCol w="1488818"/>
                <a:gridCol w="1488818"/>
                <a:gridCol w="1286907"/>
              </a:tblGrid>
              <a:tr h="737576">
                <a:tc>
                  <a:txBody>
                    <a:bodyPr/>
                    <a:lstStyle/>
                    <a:p>
                      <a:pPr algn="ctr" rtl="1">
                        <a:spcAft>
                          <a:spcPts val="0"/>
                        </a:spcAft>
                      </a:pPr>
                      <a:r>
                        <a:rPr lang="fa-IR" sz="1200" dirty="0">
                          <a:effectLst/>
                          <a:cs typeface="B Titr" panose="00000700000000000000" pitchFamily="2" charset="-78"/>
                        </a:rPr>
                        <a:t>متغیر</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a:effectLst/>
                          <a:cs typeface="B Titr" panose="00000700000000000000" pitchFamily="2" charset="-78"/>
                        </a:rPr>
                        <a:t>وضعیت</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a:effectLst/>
                          <a:cs typeface="B Titr" panose="00000700000000000000" pitchFamily="2" charset="-78"/>
                        </a:rPr>
                        <a:t>گروه</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a:effectLst/>
                          <a:cs typeface="B Titr" panose="00000700000000000000" pitchFamily="2" charset="-78"/>
                        </a:rPr>
                        <a:t>آماره  </a:t>
                      </a:r>
                      <a:r>
                        <a:rPr lang="en-US" sz="1200" dirty="0">
                          <a:effectLst/>
                          <a:cs typeface="B Titr" panose="00000700000000000000" pitchFamily="2" charset="-78"/>
                        </a:rPr>
                        <a:t>Z</a:t>
                      </a:r>
                      <a:r>
                        <a:rPr lang="fa-IR" sz="1200" dirty="0">
                          <a:effectLst/>
                          <a:cs typeface="B Titr" panose="00000700000000000000" pitchFamily="2" charset="-78"/>
                        </a:rPr>
                        <a:t> </a:t>
                      </a:r>
                      <a:r>
                        <a:rPr lang="fa-IR" sz="1200" dirty="0" smtClean="0">
                          <a:effectLst/>
                          <a:cs typeface="B Titr" panose="00000700000000000000" pitchFamily="2" charset="-78"/>
                        </a:rPr>
                        <a:t>کولموگروف اسمیرنوف</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a:effectLst/>
                          <a:cs typeface="B Titr" panose="00000700000000000000" pitchFamily="2" charset="-78"/>
                        </a:rPr>
                        <a:t>سطح معنی داری</a:t>
                      </a:r>
                      <a:endParaRPr lang="en-US" sz="1200" dirty="0">
                        <a:effectLst/>
                        <a:latin typeface="Calibri" panose="020F0502020204030204" pitchFamily="34" charset="0"/>
                        <a:cs typeface="B Titr" panose="00000700000000000000" pitchFamily="2" charset="-78"/>
                      </a:endParaRPr>
                    </a:p>
                  </a:txBody>
                  <a:tcPr marL="68580" marR="68580" marT="0" marB="0"/>
                </a:tc>
              </a:tr>
              <a:tr h="212244">
                <a:tc rowSpan="6">
                  <a:txBody>
                    <a:bodyPr/>
                    <a:lstStyle/>
                    <a:p>
                      <a:pPr algn="ctr" rtl="1">
                        <a:spcAft>
                          <a:spcPts val="0"/>
                        </a:spcAft>
                      </a:pPr>
                      <a:r>
                        <a:rPr lang="fa-IR" sz="1400" dirty="0" smtClean="0">
                          <a:solidFill>
                            <a:schemeClr val="tx1"/>
                          </a:solidFill>
                          <a:effectLst/>
                          <a:cs typeface="B Titr" panose="00000700000000000000" pitchFamily="2" charset="-78"/>
                        </a:rPr>
                        <a:t>اخلاق دانش اندوزی</a:t>
                      </a:r>
                      <a:endParaRPr lang="en-US" sz="1400" dirty="0">
                        <a:solidFill>
                          <a:schemeClr val="tx1"/>
                        </a:solidFill>
                        <a:effectLst/>
                        <a:latin typeface="Calibri" panose="020F0502020204030204" pitchFamily="34" charset="0"/>
                        <a:cs typeface="B Titr" panose="00000700000000000000" pitchFamily="2" charset="-78"/>
                      </a:endParaRPr>
                    </a:p>
                    <a:p>
                      <a:pPr algn="just" rtl="1">
                        <a:spcAft>
                          <a:spcPts val="0"/>
                        </a:spcAft>
                      </a:pPr>
                      <a:r>
                        <a:rPr lang="fa-IR" sz="1200" dirty="0">
                          <a:effectLst/>
                          <a:cs typeface="B Titr" panose="00000700000000000000" pitchFamily="2" charset="-78"/>
                        </a:rPr>
                        <a:t> </a:t>
                      </a:r>
                      <a:endParaRPr lang="en-US" sz="1200" dirty="0">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kern="1200" dirty="0">
                          <a:solidFill>
                            <a:srgbClr val="0070C0"/>
                          </a:solidFill>
                          <a:effectLst/>
                          <a:latin typeface="+mn-lt"/>
                          <a:ea typeface="+mn-ea"/>
                          <a:cs typeface="B Titr" panose="00000700000000000000" pitchFamily="2" charset="-78"/>
                        </a:rPr>
                        <a:t>پیش آزمون</a:t>
                      </a:r>
                      <a:endParaRPr lang="en-US" sz="1200" kern="1200" dirty="0">
                        <a:solidFill>
                          <a:srgbClr val="0070C0"/>
                        </a:solidFill>
                        <a:effectLst/>
                        <a:latin typeface="+mn-lt"/>
                        <a:ea typeface="+mn-ea"/>
                        <a:cs typeface="B Titr" panose="00000700000000000000" pitchFamily="2" charset="-78"/>
                      </a:endParaRPr>
                    </a:p>
                  </a:txBody>
                  <a:tcPr marL="68580" marR="68580" marT="0" marB="0" anchor="ctr"/>
                </a:tc>
                <a:tc>
                  <a:txBody>
                    <a:bodyPr/>
                    <a:lstStyle/>
                    <a:p>
                      <a:pPr algn="ctr" rtl="1">
                        <a:spcAft>
                          <a:spcPts val="0"/>
                        </a:spcAft>
                      </a:pPr>
                      <a:r>
                        <a:rPr lang="fa-IR" sz="1200" kern="1200" dirty="0">
                          <a:solidFill>
                            <a:srgbClr val="0070C0"/>
                          </a:solidFill>
                          <a:effectLst/>
                          <a:latin typeface="+mn-lt"/>
                          <a:ea typeface="+mn-ea"/>
                          <a:cs typeface="B Titr" panose="00000700000000000000" pitchFamily="2" charset="-78"/>
                        </a:rPr>
                        <a:t>آزمایش</a:t>
                      </a:r>
                      <a:endParaRPr lang="en-US" sz="1200" kern="1200" dirty="0">
                        <a:solidFill>
                          <a:srgbClr val="0070C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0070C0"/>
                          </a:solidFill>
                          <a:effectLst/>
                          <a:latin typeface="+mn-lt"/>
                          <a:ea typeface="+mn-ea"/>
                          <a:cs typeface="B Titr" panose="00000700000000000000" pitchFamily="2" charset="-78"/>
                        </a:rPr>
                        <a:t>0/20</a:t>
                      </a:r>
                      <a:endParaRPr lang="en-US" sz="1200" kern="1200" dirty="0">
                        <a:solidFill>
                          <a:srgbClr val="0070C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0070C0"/>
                          </a:solidFill>
                          <a:effectLst/>
                          <a:latin typeface="+mn-lt"/>
                          <a:ea typeface="+mn-ea"/>
                          <a:cs typeface="B Titr" panose="00000700000000000000" pitchFamily="2" charset="-78"/>
                        </a:rPr>
                        <a:t>0/114</a:t>
                      </a:r>
                      <a:endParaRPr lang="en-US" sz="1200" kern="1200" dirty="0">
                        <a:solidFill>
                          <a:srgbClr val="0070C0"/>
                        </a:solidFill>
                        <a:effectLst/>
                        <a:latin typeface="+mn-lt"/>
                        <a:ea typeface="+mn-ea"/>
                        <a:cs typeface="B Titr" panose="00000700000000000000" pitchFamily="2" charset="-78"/>
                      </a:endParaRPr>
                    </a:p>
                  </a:txBody>
                  <a:tcPr marL="68580" marR="68580" marT="0" marB="0"/>
                </a:tc>
              </a:tr>
              <a:tr h="212244">
                <a:tc vMerge="1">
                  <a:txBody>
                    <a:bodyPr/>
                    <a:lstStyle/>
                    <a:p>
                      <a:endParaRPr lang="en-US"/>
                    </a:p>
                  </a:txBody>
                  <a:tcPr/>
                </a:tc>
                <a:tc vMerge="1">
                  <a:txBody>
                    <a:bodyPr/>
                    <a:lstStyle/>
                    <a:p>
                      <a:endParaRPr lang="en-US"/>
                    </a:p>
                  </a:txBody>
                  <a:tcPr/>
                </a:tc>
                <a:tc>
                  <a:txBody>
                    <a:bodyPr/>
                    <a:lstStyle/>
                    <a:p>
                      <a:pPr algn="ctr" rtl="1">
                        <a:spcAft>
                          <a:spcPts val="0"/>
                        </a:spcAft>
                      </a:pPr>
                      <a:r>
                        <a:rPr lang="fa-IR" sz="1200" kern="1200" dirty="0">
                          <a:solidFill>
                            <a:srgbClr val="0070C0"/>
                          </a:solidFill>
                          <a:effectLst/>
                          <a:latin typeface="+mn-lt"/>
                          <a:ea typeface="+mn-ea"/>
                          <a:cs typeface="B Titr" panose="00000700000000000000" pitchFamily="2" charset="-78"/>
                        </a:rPr>
                        <a:t>کنترل</a:t>
                      </a:r>
                      <a:endParaRPr lang="en-US" sz="1200" kern="1200" dirty="0">
                        <a:solidFill>
                          <a:srgbClr val="0070C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0070C0"/>
                          </a:solidFill>
                          <a:effectLst/>
                          <a:latin typeface="+mn-lt"/>
                          <a:ea typeface="+mn-ea"/>
                          <a:cs typeface="B Titr" panose="00000700000000000000" pitchFamily="2" charset="-78"/>
                        </a:rPr>
                        <a:t>0/142</a:t>
                      </a:r>
                      <a:endParaRPr lang="en-US" sz="1200" kern="1200" dirty="0">
                        <a:solidFill>
                          <a:srgbClr val="0070C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0070C0"/>
                          </a:solidFill>
                          <a:effectLst/>
                          <a:latin typeface="+mn-lt"/>
                          <a:ea typeface="+mn-ea"/>
                          <a:cs typeface="B Titr" panose="00000700000000000000" pitchFamily="2" charset="-78"/>
                        </a:rPr>
                        <a:t>0/20</a:t>
                      </a:r>
                      <a:endParaRPr lang="en-US" sz="1200" kern="1200" dirty="0">
                        <a:solidFill>
                          <a:srgbClr val="0070C0"/>
                        </a:solidFill>
                        <a:effectLst/>
                        <a:latin typeface="+mn-lt"/>
                        <a:ea typeface="+mn-ea"/>
                        <a:cs typeface="B Titr" panose="00000700000000000000" pitchFamily="2" charset="-78"/>
                      </a:endParaRPr>
                    </a:p>
                  </a:txBody>
                  <a:tcPr marL="68580" marR="68580" marT="0" marB="0"/>
                </a:tc>
              </a:tr>
              <a:tr h="212244">
                <a:tc vMerge="1">
                  <a:txBody>
                    <a:bodyPr/>
                    <a:lstStyle/>
                    <a:p>
                      <a:endParaRPr lang="en-US"/>
                    </a:p>
                  </a:txBody>
                  <a:tcPr/>
                </a:tc>
                <a:tc rowSpan="2">
                  <a:txBody>
                    <a:bodyPr/>
                    <a:lstStyle/>
                    <a:p>
                      <a:pPr algn="ctr" rtl="1">
                        <a:spcAft>
                          <a:spcPts val="0"/>
                        </a:spcAft>
                      </a:pPr>
                      <a:r>
                        <a:rPr lang="fa-IR" sz="1200" kern="1200" dirty="0">
                          <a:solidFill>
                            <a:srgbClr val="FF0000"/>
                          </a:solidFill>
                          <a:effectLst/>
                          <a:latin typeface="+mn-lt"/>
                          <a:ea typeface="+mn-ea"/>
                          <a:cs typeface="B Titr" panose="00000700000000000000" pitchFamily="2" charset="-78"/>
                        </a:rPr>
                        <a:t>پس آزمون</a:t>
                      </a:r>
                      <a:endParaRPr lang="en-US" sz="1200" kern="1200" dirty="0">
                        <a:solidFill>
                          <a:srgbClr val="FF0000"/>
                        </a:solidFill>
                        <a:effectLst/>
                        <a:latin typeface="+mn-lt"/>
                        <a:ea typeface="+mn-ea"/>
                        <a:cs typeface="B Titr" panose="00000700000000000000" pitchFamily="2" charset="-78"/>
                      </a:endParaRPr>
                    </a:p>
                  </a:txBody>
                  <a:tcPr marL="68580" marR="68580" marT="0" marB="0" anchor="ctr"/>
                </a:tc>
                <a:tc>
                  <a:txBody>
                    <a:bodyPr/>
                    <a:lstStyle/>
                    <a:p>
                      <a:pPr algn="ctr" rtl="1">
                        <a:spcAft>
                          <a:spcPts val="0"/>
                        </a:spcAft>
                      </a:pPr>
                      <a:r>
                        <a:rPr lang="fa-IR" sz="1200" kern="1200" dirty="0">
                          <a:solidFill>
                            <a:srgbClr val="FF0000"/>
                          </a:solidFill>
                          <a:effectLst/>
                          <a:latin typeface="+mn-lt"/>
                          <a:ea typeface="+mn-ea"/>
                          <a:cs typeface="B Titr" panose="00000700000000000000" pitchFamily="2" charset="-78"/>
                        </a:rPr>
                        <a:t>آزمایش</a:t>
                      </a:r>
                      <a:endParaRPr lang="en-US" sz="120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FF0000"/>
                          </a:solidFill>
                          <a:effectLst/>
                          <a:latin typeface="+mn-lt"/>
                          <a:ea typeface="+mn-ea"/>
                          <a:cs typeface="B Titr" panose="00000700000000000000" pitchFamily="2" charset="-78"/>
                        </a:rPr>
                        <a:t>0/114</a:t>
                      </a:r>
                      <a:endParaRPr lang="en-US" sz="1200" kern="1200" dirty="0">
                        <a:solidFill>
                          <a:srgbClr val="FF0000"/>
                        </a:solidFill>
                        <a:effectLst/>
                        <a:latin typeface="+mn-lt"/>
                        <a:ea typeface="+mn-ea"/>
                        <a:cs typeface="B Titr" panose="00000700000000000000" pitchFamily="2" charset="-78"/>
                      </a:endParaRPr>
                    </a:p>
                  </a:txBody>
                  <a:tcPr marL="68580" marR="68580" marT="0" marB="0"/>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fa-IR" sz="1200" kern="1200" noProof="0" dirty="0" smtClean="0">
                          <a:solidFill>
                            <a:srgbClr val="FF0000"/>
                          </a:solidFill>
                          <a:effectLst/>
                          <a:latin typeface="+mn-lt"/>
                          <a:ea typeface="+mn-ea"/>
                          <a:cs typeface="B Titr" panose="00000700000000000000" pitchFamily="2" charset="-78"/>
                        </a:rPr>
                        <a:t>0/125</a:t>
                      </a:r>
                      <a:endParaRPr lang="en-US" sz="1200" kern="1200" noProof="0" dirty="0">
                        <a:solidFill>
                          <a:srgbClr val="FF0000"/>
                        </a:solidFill>
                        <a:effectLst/>
                        <a:latin typeface="+mn-lt"/>
                        <a:ea typeface="+mn-ea"/>
                        <a:cs typeface="B Titr" panose="00000700000000000000" pitchFamily="2" charset="-78"/>
                      </a:endParaRPr>
                    </a:p>
                  </a:txBody>
                  <a:tcPr marL="68580" marR="68580" marT="0" marB="0"/>
                </a:tc>
              </a:tr>
              <a:tr h="212244">
                <a:tc vMerge="1">
                  <a:txBody>
                    <a:bodyPr/>
                    <a:lstStyle/>
                    <a:p>
                      <a:endParaRPr lang="en-US"/>
                    </a:p>
                  </a:txBody>
                  <a:tcPr/>
                </a:tc>
                <a:tc vMerge="1">
                  <a:txBody>
                    <a:bodyPr/>
                    <a:lstStyle/>
                    <a:p>
                      <a:endParaRPr lang="en-US"/>
                    </a:p>
                  </a:txBody>
                  <a:tcPr/>
                </a:tc>
                <a:tc>
                  <a:txBody>
                    <a:bodyPr/>
                    <a:lstStyle/>
                    <a:p>
                      <a:pPr algn="ctr" rtl="1">
                        <a:spcAft>
                          <a:spcPts val="0"/>
                        </a:spcAft>
                      </a:pPr>
                      <a:r>
                        <a:rPr lang="fa-IR" sz="1200" kern="1200" dirty="0">
                          <a:solidFill>
                            <a:srgbClr val="FF0000"/>
                          </a:solidFill>
                          <a:effectLst/>
                          <a:latin typeface="+mn-lt"/>
                          <a:ea typeface="+mn-ea"/>
                          <a:cs typeface="B Titr" panose="00000700000000000000" pitchFamily="2" charset="-78"/>
                        </a:rPr>
                        <a:t>کنترل</a:t>
                      </a:r>
                      <a:endParaRPr lang="en-US" sz="120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FF0000"/>
                          </a:solidFill>
                          <a:effectLst/>
                          <a:latin typeface="+mn-lt"/>
                          <a:ea typeface="+mn-ea"/>
                          <a:cs typeface="B Titr" panose="00000700000000000000" pitchFamily="2" charset="-78"/>
                        </a:rPr>
                        <a:t>0/124</a:t>
                      </a:r>
                      <a:endParaRPr lang="en-US" sz="1200" kern="1200" dirty="0">
                        <a:solidFill>
                          <a:srgbClr val="FF0000"/>
                        </a:solidFill>
                        <a:effectLst/>
                        <a:latin typeface="+mn-lt"/>
                        <a:ea typeface="+mn-ea"/>
                        <a:cs typeface="B Titr" panose="00000700000000000000" pitchFamily="2" charset="-78"/>
                      </a:endParaRPr>
                    </a:p>
                  </a:txBody>
                  <a:tcPr marL="68580" marR="68580" marT="0" marB="0"/>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fa-IR" sz="1200" kern="1200" noProof="0" dirty="0" smtClean="0">
                          <a:solidFill>
                            <a:srgbClr val="FF0000"/>
                          </a:solidFill>
                          <a:effectLst/>
                          <a:latin typeface="+mn-lt"/>
                          <a:ea typeface="+mn-ea"/>
                          <a:cs typeface="B Titr" panose="00000700000000000000" pitchFamily="2" charset="-78"/>
                        </a:rPr>
                        <a:t>0/20</a:t>
                      </a:r>
                      <a:endParaRPr lang="en-US" sz="1200" kern="1200" noProof="0" dirty="0">
                        <a:solidFill>
                          <a:srgbClr val="FF0000"/>
                        </a:solidFill>
                        <a:effectLst/>
                        <a:latin typeface="+mn-lt"/>
                        <a:ea typeface="+mn-ea"/>
                        <a:cs typeface="B Titr" panose="00000700000000000000" pitchFamily="2" charset="-78"/>
                      </a:endParaRPr>
                    </a:p>
                  </a:txBody>
                  <a:tcPr marL="68580" marR="68580" marT="0" marB="0"/>
                </a:tc>
              </a:tr>
              <a:tr h="212244">
                <a:tc vMerge="1">
                  <a:txBody>
                    <a:bodyPr/>
                    <a:lstStyle/>
                    <a:p>
                      <a:pPr algn="just" rtl="1">
                        <a:spcAft>
                          <a:spcPts val="0"/>
                        </a:spcAft>
                      </a:pPr>
                      <a:endParaRPr lang="en-US" sz="1200" dirty="0">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kern="1200" dirty="0">
                          <a:solidFill>
                            <a:srgbClr val="7030A0"/>
                          </a:solidFill>
                          <a:effectLst/>
                          <a:latin typeface="+mn-lt"/>
                          <a:ea typeface="+mn-ea"/>
                          <a:cs typeface="B Titr" panose="00000700000000000000" pitchFamily="2" charset="-78"/>
                        </a:rPr>
                        <a:t>پیگیری</a:t>
                      </a:r>
                      <a:endParaRPr lang="en-US" sz="1200" kern="1200" dirty="0">
                        <a:solidFill>
                          <a:srgbClr val="7030A0"/>
                        </a:solidFill>
                        <a:effectLst/>
                        <a:latin typeface="+mn-lt"/>
                        <a:ea typeface="+mn-ea"/>
                        <a:cs typeface="B Titr" panose="00000700000000000000" pitchFamily="2" charset="-78"/>
                      </a:endParaRPr>
                    </a:p>
                  </a:txBody>
                  <a:tcPr marL="68580" marR="68580" marT="0" marB="0" anchor="ctr"/>
                </a:tc>
                <a:tc>
                  <a:txBody>
                    <a:bodyPr/>
                    <a:lstStyle/>
                    <a:p>
                      <a:pPr algn="ctr" rtl="1">
                        <a:spcAft>
                          <a:spcPts val="0"/>
                        </a:spcAft>
                      </a:pPr>
                      <a:r>
                        <a:rPr lang="fa-IR" sz="1200" kern="1200">
                          <a:solidFill>
                            <a:srgbClr val="7030A0"/>
                          </a:solidFill>
                          <a:effectLst/>
                          <a:latin typeface="+mn-lt"/>
                          <a:ea typeface="+mn-ea"/>
                          <a:cs typeface="B Titr" panose="00000700000000000000" pitchFamily="2" charset="-78"/>
                        </a:rPr>
                        <a:t>آزمایش</a:t>
                      </a:r>
                      <a:endParaRPr lang="en-US" sz="1200" kern="1200">
                        <a:solidFill>
                          <a:srgbClr val="7030A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7030A0"/>
                          </a:solidFill>
                          <a:effectLst/>
                          <a:latin typeface="+mn-lt"/>
                          <a:ea typeface="+mn-ea"/>
                          <a:cs typeface="B Titr" panose="00000700000000000000" pitchFamily="2" charset="-78"/>
                        </a:rPr>
                        <a:t>0/198</a:t>
                      </a:r>
                      <a:endParaRPr lang="en-US" sz="1200" kern="1200" dirty="0">
                        <a:solidFill>
                          <a:srgbClr val="7030A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smtClean="0">
                          <a:solidFill>
                            <a:srgbClr val="7030A0"/>
                          </a:solidFill>
                          <a:effectLst/>
                          <a:latin typeface="+mn-lt"/>
                          <a:ea typeface="+mn-ea"/>
                          <a:cs typeface="B Titr" panose="00000700000000000000" pitchFamily="2" charset="-78"/>
                        </a:rPr>
                        <a:t>0/39</a:t>
                      </a:r>
                      <a:endParaRPr lang="en-US" sz="1200" kern="1200" dirty="0">
                        <a:solidFill>
                          <a:srgbClr val="7030A0"/>
                        </a:solidFill>
                        <a:effectLst/>
                        <a:latin typeface="+mn-lt"/>
                        <a:ea typeface="+mn-ea"/>
                        <a:cs typeface="B Titr" panose="00000700000000000000" pitchFamily="2" charset="-78"/>
                      </a:endParaRPr>
                    </a:p>
                  </a:txBody>
                  <a:tcPr marL="68580" marR="68580" marT="0" marB="0"/>
                </a:tc>
              </a:tr>
              <a:tr h="212244">
                <a:tc vMerge="1">
                  <a:txBody>
                    <a:bodyPr/>
                    <a:lstStyle/>
                    <a:p>
                      <a:endParaRPr lang="en-US"/>
                    </a:p>
                  </a:txBody>
                  <a:tcPr/>
                </a:tc>
                <a:tc vMerge="1">
                  <a:txBody>
                    <a:bodyPr/>
                    <a:lstStyle/>
                    <a:p>
                      <a:endParaRPr lang="en-US"/>
                    </a:p>
                  </a:txBody>
                  <a:tcPr/>
                </a:tc>
                <a:tc>
                  <a:txBody>
                    <a:bodyPr/>
                    <a:lstStyle/>
                    <a:p>
                      <a:pPr algn="ctr" rtl="1">
                        <a:spcAft>
                          <a:spcPts val="0"/>
                        </a:spcAft>
                      </a:pPr>
                      <a:r>
                        <a:rPr lang="fa-IR" sz="1200" kern="1200" dirty="0">
                          <a:solidFill>
                            <a:srgbClr val="7030A0"/>
                          </a:solidFill>
                          <a:effectLst/>
                          <a:latin typeface="+mn-lt"/>
                          <a:ea typeface="+mn-ea"/>
                          <a:cs typeface="B Titr" panose="00000700000000000000" pitchFamily="2" charset="-78"/>
                        </a:rPr>
                        <a:t>کنترل</a:t>
                      </a:r>
                      <a:endParaRPr lang="en-US" sz="1200" kern="1200" dirty="0">
                        <a:solidFill>
                          <a:srgbClr val="7030A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7030A0"/>
                          </a:solidFill>
                          <a:effectLst/>
                          <a:latin typeface="+mn-lt"/>
                          <a:ea typeface="+mn-ea"/>
                          <a:cs typeface="B Titr" panose="00000700000000000000" pitchFamily="2" charset="-78"/>
                        </a:rPr>
                        <a:t>0/122</a:t>
                      </a:r>
                      <a:endParaRPr lang="en-US" sz="1200" kern="1200" dirty="0">
                        <a:solidFill>
                          <a:srgbClr val="7030A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7030A0"/>
                          </a:solidFill>
                          <a:effectLst/>
                          <a:latin typeface="+mn-lt"/>
                          <a:ea typeface="+mn-ea"/>
                          <a:cs typeface="B Titr" panose="00000700000000000000" pitchFamily="2" charset="-78"/>
                        </a:rPr>
                        <a:t>0/20</a:t>
                      </a:r>
                      <a:endParaRPr lang="en-US" sz="1200" kern="1200" dirty="0">
                        <a:solidFill>
                          <a:srgbClr val="7030A0"/>
                        </a:solidFill>
                        <a:effectLst/>
                        <a:latin typeface="+mn-lt"/>
                        <a:ea typeface="+mn-ea"/>
                        <a:cs typeface="B Titr" panose="00000700000000000000" pitchFamily="2" charset="-78"/>
                      </a:endParaRPr>
                    </a:p>
                  </a:txBody>
                  <a:tcPr marL="68580" marR="68580" marT="0" marB="0"/>
                </a:tc>
              </a:tr>
              <a:tr h="212244">
                <a:tc rowSpan="6">
                  <a:txBody>
                    <a:bodyPr/>
                    <a:lstStyle/>
                    <a:p>
                      <a:pPr algn="ctr" rtl="1">
                        <a:spcAft>
                          <a:spcPts val="0"/>
                        </a:spcAft>
                      </a:pPr>
                      <a:r>
                        <a:rPr lang="fa-IR" sz="1400" dirty="0" smtClean="0">
                          <a:solidFill>
                            <a:schemeClr val="tx1"/>
                          </a:solidFill>
                          <a:effectLst/>
                          <a:cs typeface="B Titr" panose="00000700000000000000" pitchFamily="2" charset="-78"/>
                        </a:rPr>
                        <a:t>اخلاق پژوهش</a:t>
                      </a:r>
                      <a:endParaRPr lang="en-US" sz="1400" dirty="0">
                        <a:solidFill>
                          <a:srgbClr val="FFFF00"/>
                        </a:solidFill>
                        <a:effectLst/>
                        <a:latin typeface="Calibri" panose="020F0502020204030204" pitchFamily="34" charset="0"/>
                        <a:cs typeface="B Titr" panose="00000700000000000000" pitchFamily="2" charset="-78"/>
                      </a:endParaRPr>
                    </a:p>
                    <a:p>
                      <a:pPr algn="just" rtl="1">
                        <a:spcAft>
                          <a:spcPts val="0"/>
                        </a:spcAft>
                      </a:pPr>
                      <a:r>
                        <a:rPr lang="fa-IR" sz="1200" dirty="0">
                          <a:effectLst/>
                          <a:cs typeface="B Titr" panose="00000700000000000000" pitchFamily="2" charset="-78"/>
                        </a:rPr>
                        <a:t> </a:t>
                      </a:r>
                      <a:endParaRPr lang="en-US" sz="1200" dirty="0">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kern="1200" dirty="0">
                          <a:solidFill>
                            <a:srgbClr val="0070C0"/>
                          </a:solidFill>
                          <a:effectLst/>
                          <a:latin typeface="+mn-lt"/>
                          <a:ea typeface="+mn-ea"/>
                          <a:cs typeface="B Titr" panose="00000700000000000000" pitchFamily="2" charset="-78"/>
                        </a:rPr>
                        <a:t>پیش آزمون</a:t>
                      </a:r>
                      <a:endParaRPr lang="en-US" sz="1200" kern="1200" dirty="0">
                        <a:solidFill>
                          <a:srgbClr val="0070C0"/>
                        </a:solidFill>
                        <a:effectLst/>
                        <a:latin typeface="+mn-lt"/>
                        <a:ea typeface="+mn-ea"/>
                        <a:cs typeface="B Titr" panose="00000700000000000000" pitchFamily="2" charset="-78"/>
                      </a:endParaRPr>
                    </a:p>
                  </a:txBody>
                  <a:tcPr marL="68580" marR="68580" marT="0" marB="0" anchor="ctr"/>
                </a:tc>
                <a:tc>
                  <a:txBody>
                    <a:bodyPr/>
                    <a:lstStyle/>
                    <a:p>
                      <a:pPr algn="ctr" rtl="1">
                        <a:spcAft>
                          <a:spcPts val="0"/>
                        </a:spcAft>
                      </a:pPr>
                      <a:r>
                        <a:rPr lang="fa-IR" sz="1200" kern="1200" dirty="0">
                          <a:solidFill>
                            <a:srgbClr val="0070C0"/>
                          </a:solidFill>
                          <a:effectLst/>
                          <a:latin typeface="+mn-lt"/>
                          <a:ea typeface="+mn-ea"/>
                          <a:cs typeface="B Titr" panose="00000700000000000000" pitchFamily="2" charset="-78"/>
                        </a:rPr>
                        <a:t>آزمایش</a:t>
                      </a:r>
                      <a:endParaRPr lang="en-US" sz="1200" kern="1200" dirty="0">
                        <a:solidFill>
                          <a:srgbClr val="0070C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0070C0"/>
                          </a:solidFill>
                          <a:effectLst/>
                          <a:latin typeface="+mn-lt"/>
                          <a:ea typeface="+mn-ea"/>
                          <a:cs typeface="B Titr" panose="00000700000000000000" pitchFamily="2" charset="-78"/>
                        </a:rPr>
                        <a:t>0/156</a:t>
                      </a:r>
                      <a:endParaRPr lang="en-US" sz="1200" kern="1200" dirty="0">
                        <a:solidFill>
                          <a:srgbClr val="0070C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0070C0"/>
                          </a:solidFill>
                          <a:effectLst/>
                          <a:latin typeface="+mn-lt"/>
                          <a:ea typeface="+mn-ea"/>
                          <a:cs typeface="B Titr" panose="00000700000000000000" pitchFamily="2" charset="-78"/>
                        </a:rPr>
                        <a:t>0/119</a:t>
                      </a:r>
                      <a:endParaRPr lang="en-US" sz="1200" kern="1200" dirty="0">
                        <a:solidFill>
                          <a:srgbClr val="0070C0"/>
                        </a:solidFill>
                        <a:effectLst/>
                        <a:latin typeface="+mn-lt"/>
                        <a:ea typeface="+mn-ea"/>
                        <a:cs typeface="B Titr" panose="00000700000000000000" pitchFamily="2" charset="-78"/>
                      </a:endParaRPr>
                    </a:p>
                  </a:txBody>
                  <a:tcPr marL="68580" marR="68580" marT="0" marB="0"/>
                </a:tc>
              </a:tr>
              <a:tr h="212244">
                <a:tc vMerge="1">
                  <a:txBody>
                    <a:bodyPr/>
                    <a:lstStyle/>
                    <a:p>
                      <a:endParaRPr lang="en-US"/>
                    </a:p>
                  </a:txBody>
                  <a:tcPr/>
                </a:tc>
                <a:tc vMerge="1">
                  <a:txBody>
                    <a:bodyPr/>
                    <a:lstStyle/>
                    <a:p>
                      <a:endParaRPr lang="en-US"/>
                    </a:p>
                  </a:txBody>
                  <a:tcPr/>
                </a:tc>
                <a:tc>
                  <a:txBody>
                    <a:bodyPr/>
                    <a:lstStyle/>
                    <a:p>
                      <a:pPr algn="ctr" rtl="1">
                        <a:spcAft>
                          <a:spcPts val="0"/>
                        </a:spcAft>
                      </a:pPr>
                      <a:r>
                        <a:rPr lang="fa-IR" sz="1200" kern="1200" dirty="0">
                          <a:solidFill>
                            <a:srgbClr val="0070C0"/>
                          </a:solidFill>
                          <a:effectLst/>
                          <a:latin typeface="+mn-lt"/>
                          <a:ea typeface="+mn-ea"/>
                          <a:cs typeface="B Titr" panose="00000700000000000000" pitchFamily="2" charset="-78"/>
                        </a:rPr>
                        <a:t>کنترل</a:t>
                      </a:r>
                      <a:endParaRPr lang="en-US" sz="1200" kern="1200" dirty="0">
                        <a:solidFill>
                          <a:srgbClr val="0070C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0070C0"/>
                          </a:solidFill>
                          <a:effectLst/>
                          <a:latin typeface="+mn-lt"/>
                          <a:ea typeface="+mn-ea"/>
                          <a:cs typeface="B Titr" panose="00000700000000000000" pitchFamily="2" charset="-78"/>
                        </a:rPr>
                        <a:t>0/171</a:t>
                      </a:r>
                      <a:endParaRPr lang="en-US" sz="1200" kern="1200" dirty="0">
                        <a:solidFill>
                          <a:srgbClr val="0070C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0070C0"/>
                          </a:solidFill>
                          <a:effectLst/>
                          <a:latin typeface="+mn-lt"/>
                          <a:ea typeface="+mn-ea"/>
                          <a:cs typeface="B Titr" panose="00000700000000000000" pitchFamily="2" charset="-78"/>
                        </a:rPr>
                        <a:t>0/129</a:t>
                      </a:r>
                      <a:endParaRPr lang="en-US" sz="1200" kern="1200" dirty="0">
                        <a:solidFill>
                          <a:srgbClr val="0070C0"/>
                        </a:solidFill>
                        <a:effectLst/>
                        <a:latin typeface="+mn-lt"/>
                        <a:ea typeface="+mn-ea"/>
                        <a:cs typeface="B Titr" panose="00000700000000000000" pitchFamily="2" charset="-78"/>
                      </a:endParaRPr>
                    </a:p>
                  </a:txBody>
                  <a:tcPr marL="68580" marR="68580" marT="0" marB="0"/>
                </a:tc>
              </a:tr>
              <a:tr h="212244">
                <a:tc vMerge="1">
                  <a:txBody>
                    <a:bodyPr/>
                    <a:lstStyle/>
                    <a:p>
                      <a:endParaRPr lang="en-US"/>
                    </a:p>
                  </a:txBody>
                  <a:tcPr/>
                </a:tc>
                <a:tc rowSpan="2">
                  <a:txBody>
                    <a:bodyPr/>
                    <a:lstStyle/>
                    <a:p>
                      <a:pPr algn="ctr" rtl="1">
                        <a:spcAft>
                          <a:spcPts val="0"/>
                        </a:spcAft>
                      </a:pPr>
                      <a:r>
                        <a:rPr lang="fa-IR" sz="1200" kern="1200" dirty="0">
                          <a:solidFill>
                            <a:srgbClr val="FF0000"/>
                          </a:solidFill>
                          <a:effectLst/>
                          <a:latin typeface="+mn-lt"/>
                          <a:ea typeface="+mn-ea"/>
                          <a:cs typeface="B Titr" panose="00000700000000000000" pitchFamily="2" charset="-78"/>
                        </a:rPr>
                        <a:t>پس آزمون</a:t>
                      </a:r>
                      <a:endParaRPr lang="en-US" sz="1200" kern="1200" dirty="0">
                        <a:solidFill>
                          <a:srgbClr val="FF0000"/>
                        </a:solidFill>
                        <a:effectLst/>
                        <a:latin typeface="+mn-lt"/>
                        <a:ea typeface="+mn-ea"/>
                        <a:cs typeface="B Titr" panose="00000700000000000000" pitchFamily="2" charset="-78"/>
                      </a:endParaRPr>
                    </a:p>
                  </a:txBody>
                  <a:tcPr marL="68580" marR="68580" marT="0" marB="0" anchor="ctr"/>
                </a:tc>
                <a:tc>
                  <a:txBody>
                    <a:bodyPr/>
                    <a:lstStyle/>
                    <a:p>
                      <a:pPr algn="ctr" rtl="1">
                        <a:spcAft>
                          <a:spcPts val="0"/>
                        </a:spcAft>
                      </a:pPr>
                      <a:r>
                        <a:rPr lang="fa-IR" sz="1200" kern="1200" dirty="0">
                          <a:solidFill>
                            <a:srgbClr val="FF0000"/>
                          </a:solidFill>
                          <a:effectLst/>
                          <a:latin typeface="+mn-lt"/>
                          <a:ea typeface="+mn-ea"/>
                          <a:cs typeface="B Titr" panose="00000700000000000000" pitchFamily="2" charset="-78"/>
                        </a:rPr>
                        <a:t>آزمایش</a:t>
                      </a:r>
                      <a:endParaRPr lang="en-US" sz="120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FF0000"/>
                          </a:solidFill>
                          <a:effectLst/>
                          <a:latin typeface="+mn-lt"/>
                          <a:ea typeface="+mn-ea"/>
                          <a:cs typeface="B Titr" panose="00000700000000000000" pitchFamily="2" charset="-78"/>
                        </a:rPr>
                        <a:t>0/22</a:t>
                      </a:r>
                      <a:endParaRPr lang="en-US" sz="120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FF0000"/>
                          </a:solidFill>
                          <a:effectLst/>
                          <a:latin typeface="+mn-lt"/>
                          <a:ea typeface="+mn-ea"/>
                          <a:cs typeface="B Titr" panose="00000700000000000000" pitchFamily="2" charset="-78"/>
                        </a:rPr>
                        <a:t>0/108</a:t>
                      </a:r>
                      <a:endParaRPr lang="en-US" sz="1200" kern="1200" dirty="0">
                        <a:solidFill>
                          <a:srgbClr val="FF0000"/>
                        </a:solidFill>
                        <a:effectLst/>
                        <a:latin typeface="+mn-lt"/>
                        <a:ea typeface="+mn-ea"/>
                        <a:cs typeface="B Titr" panose="00000700000000000000" pitchFamily="2" charset="-78"/>
                      </a:endParaRPr>
                    </a:p>
                  </a:txBody>
                  <a:tcPr marL="68580" marR="68580" marT="0" marB="0"/>
                </a:tc>
              </a:tr>
              <a:tr h="212244">
                <a:tc vMerge="1">
                  <a:txBody>
                    <a:bodyPr/>
                    <a:lstStyle/>
                    <a:p>
                      <a:endParaRPr lang="en-US"/>
                    </a:p>
                  </a:txBody>
                  <a:tcPr/>
                </a:tc>
                <a:tc vMerge="1">
                  <a:txBody>
                    <a:bodyPr/>
                    <a:lstStyle/>
                    <a:p>
                      <a:endParaRPr lang="en-US"/>
                    </a:p>
                  </a:txBody>
                  <a:tcPr/>
                </a:tc>
                <a:tc>
                  <a:txBody>
                    <a:bodyPr/>
                    <a:lstStyle/>
                    <a:p>
                      <a:pPr algn="ctr" rtl="1">
                        <a:spcAft>
                          <a:spcPts val="0"/>
                        </a:spcAft>
                      </a:pPr>
                      <a:r>
                        <a:rPr lang="fa-IR" sz="1200" kern="1200" dirty="0">
                          <a:solidFill>
                            <a:srgbClr val="FF0000"/>
                          </a:solidFill>
                          <a:effectLst/>
                          <a:latin typeface="+mn-lt"/>
                          <a:ea typeface="+mn-ea"/>
                          <a:cs typeface="B Titr" panose="00000700000000000000" pitchFamily="2" charset="-78"/>
                        </a:rPr>
                        <a:t>کنترل</a:t>
                      </a:r>
                      <a:endParaRPr lang="en-US" sz="120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FF0000"/>
                          </a:solidFill>
                          <a:effectLst/>
                          <a:latin typeface="+mn-lt"/>
                          <a:ea typeface="+mn-ea"/>
                          <a:cs typeface="B Titr" panose="00000700000000000000" pitchFamily="2" charset="-78"/>
                        </a:rPr>
                        <a:t>0/143</a:t>
                      </a:r>
                      <a:endParaRPr lang="en-US" sz="120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FF0000"/>
                          </a:solidFill>
                          <a:effectLst/>
                          <a:latin typeface="+mn-lt"/>
                          <a:ea typeface="+mn-ea"/>
                          <a:cs typeface="B Titr" panose="00000700000000000000" pitchFamily="2" charset="-78"/>
                        </a:rPr>
                        <a:t>0/20</a:t>
                      </a:r>
                      <a:endParaRPr lang="en-US" sz="1200" kern="1200" dirty="0">
                        <a:solidFill>
                          <a:srgbClr val="FF0000"/>
                        </a:solidFill>
                        <a:effectLst/>
                        <a:latin typeface="+mn-lt"/>
                        <a:ea typeface="+mn-ea"/>
                        <a:cs typeface="B Titr" panose="00000700000000000000" pitchFamily="2" charset="-78"/>
                      </a:endParaRPr>
                    </a:p>
                  </a:txBody>
                  <a:tcPr marL="68580" marR="68580" marT="0" marB="0"/>
                </a:tc>
              </a:tr>
              <a:tr h="212244">
                <a:tc vMerge="1">
                  <a:txBody>
                    <a:bodyPr/>
                    <a:lstStyle/>
                    <a:p>
                      <a:pPr algn="just" rtl="1">
                        <a:spcAft>
                          <a:spcPts val="0"/>
                        </a:spcAft>
                      </a:pPr>
                      <a:endParaRPr lang="en-US" sz="1200" dirty="0">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kern="1200" dirty="0">
                          <a:solidFill>
                            <a:srgbClr val="7030A0"/>
                          </a:solidFill>
                          <a:effectLst/>
                          <a:latin typeface="+mn-lt"/>
                          <a:ea typeface="+mn-ea"/>
                          <a:cs typeface="B Titr" panose="00000700000000000000" pitchFamily="2" charset="-78"/>
                        </a:rPr>
                        <a:t>پیگیری</a:t>
                      </a:r>
                      <a:endParaRPr lang="en-US" sz="1200" kern="1200" dirty="0">
                        <a:solidFill>
                          <a:srgbClr val="7030A0"/>
                        </a:solidFill>
                        <a:effectLst/>
                        <a:latin typeface="+mn-lt"/>
                        <a:ea typeface="+mn-ea"/>
                        <a:cs typeface="B Titr" panose="00000700000000000000" pitchFamily="2" charset="-78"/>
                      </a:endParaRPr>
                    </a:p>
                  </a:txBody>
                  <a:tcPr marL="68580" marR="68580" marT="0" marB="0" anchor="ctr"/>
                </a:tc>
                <a:tc>
                  <a:txBody>
                    <a:bodyPr/>
                    <a:lstStyle/>
                    <a:p>
                      <a:pPr algn="ctr" rtl="1">
                        <a:spcAft>
                          <a:spcPts val="0"/>
                        </a:spcAft>
                      </a:pPr>
                      <a:r>
                        <a:rPr lang="fa-IR" sz="1200" kern="1200">
                          <a:solidFill>
                            <a:srgbClr val="7030A0"/>
                          </a:solidFill>
                          <a:effectLst/>
                          <a:latin typeface="+mn-lt"/>
                          <a:ea typeface="+mn-ea"/>
                          <a:cs typeface="B Titr" panose="00000700000000000000" pitchFamily="2" charset="-78"/>
                        </a:rPr>
                        <a:t>آزمایش</a:t>
                      </a:r>
                      <a:endParaRPr lang="en-US" sz="1200" kern="1200">
                        <a:solidFill>
                          <a:srgbClr val="7030A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7030A0"/>
                          </a:solidFill>
                          <a:effectLst/>
                          <a:latin typeface="+mn-lt"/>
                          <a:ea typeface="+mn-ea"/>
                          <a:cs typeface="B Titr" panose="00000700000000000000" pitchFamily="2" charset="-78"/>
                        </a:rPr>
                        <a:t>0/133</a:t>
                      </a:r>
                      <a:endParaRPr lang="en-US" sz="1200" kern="1200" dirty="0">
                        <a:solidFill>
                          <a:srgbClr val="7030A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7030A0"/>
                          </a:solidFill>
                          <a:effectLst/>
                          <a:latin typeface="+mn-lt"/>
                          <a:ea typeface="+mn-ea"/>
                          <a:cs typeface="B Titr" panose="00000700000000000000" pitchFamily="2" charset="-78"/>
                        </a:rPr>
                        <a:t>0/20</a:t>
                      </a:r>
                      <a:endParaRPr lang="en-US" sz="1200" kern="1200" dirty="0">
                        <a:solidFill>
                          <a:srgbClr val="7030A0"/>
                        </a:solidFill>
                        <a:effectLst/>
                        <a:latin typeface="+mn-lt"/>
                        <a:ea typeface="+mn-ea"/>
                        <a:cs typeface="B Titr" panose="00000700000000000000" pitchFamily="2" charset="-78"/>
                      </a:endParaRPr>
                    </a:p>
                  </a:txBody>
                  <a:tcPr marL="68580" marR="68580" marT="0" marB="0"/>
                </a:tc>
              </a:tr>
              <a:tr h="212244">
                <a:tc vMerge="1">
                  <a:txBody>
                    <a:bodyPr/>
                    <a:lstStyle/>
                    <a:p>
                      <a:endParaRPr lang="en-US"/>
                    </a:p>
                  </a:txBody>
                  <a:tcPr/>
                </a:tc>
                <a:tc vMerge="1">
                  <a:txBody>
                    <a:bodyPr/>
                    <a:lstStyle/>
                    <a:p>
                      <a:endParaRPr lang="en-US"/>
                    </a:p>
                  </a:txBody>
                  <a:tcPr/>
                </a:tc>
                <a:tc>
                  <a:txBody>
                    <a:bodyPr/>
                    <a:lstStyle/>
                    <a:p>
                      <a:pPr algn="ctr" rtl="1">
                        <a:spcAft>
                          <a:spcPts val="0"/>
                        </a:spcAft>
                      </a:pPr>
                      <a:r>
                        <a:rPr lang="fa-IR" sz="1200" kern="1200" dirty="0">
                          <a:solidFill>
                            <a:srgbClr val="7030A0"/>
                          </a:solidFill>
                          <a:effectLst/>
                          <a:latin typeface="+mn-lt"/>
                          <a:ea typeface="+mn-ea"/>
                          <a:cs typeface="B Titr" panose="00000700000000000000" pitchFamily="2" charset="-78"/>
                        </a:rPr>
                        <a:t>کنترل</a:t>
                      </a:r>
                      <a:endParaRPr lang="en-US" sz="1200" kern="1200" dirty="0">
                        <a:solidFill>
                          <a:srgbClr val="7030A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7030A0"/>
                          </a:solidFill>
                          <a:effectLst/>
                          <a:latin typeface="+mn-lt"/>
                          <a:ea typeface="+mn-ea"/>
                          <a:cs typeface="B Titr" panose="00000700000000000000" pitchFamily="2" charset="-78"/>
                        </a:rPr>
                        <a:t>0/119</a:t>
                      </a:r>
                      <a:endParaRPr lang="en-US" sz="1200" kern="1200" dirty="0">
                        <a:solidFill>
                          <a:srgbClr val="7030A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7030A0"/>
                          </a:solidFill>
                          <a:effectLst/>
                          <a:latin typeface="+mn-lt"/>
                          <a:ea typeface="+mn-ea"/>
                          <a:cs typeface="B Titr" panose="00000700000000000000" pitchFamily="2" charset="-78"/>
                        </a:rPr>
                        <a:t>0/20</a:t>
                      </a:r>
                      <a:endParaRPr lang="en-US" sz="1200" kern="1200" dirty="0">
                        <a:solidFill>
                          <a:srgbClr val="7030A0"/>
                        </a:solidFill>
                        <a:effectLst/>
                        <a:latin typeface="+mn-lt"/>
                        <a:ea typeface="+mn-ea"/>
                        <a:cs typeface="B Titr" panose="00000700000000000000" pitchFamily="2" charset="-78"/>
                      </a:endParaRPr>
                    </a:p>
                  </a:txBody>
                  <a:tcPr marL="68580" marR="68580" marT="0" marB="0"/>
                </a:tc>
              </a:tr>
              <a:tr h="212244">
                <a:tc rowSpan="6">
                  <a:txBody>
                    <a:bodyPr/>
                    <a:lstStyle/>
                    <a:p>
                      <a:pPr algn="ctr" rtl="1">
                        <a:spcAft>
                          <a:spcPts val="0"/>
                        </a:spcAft>
                      </a:pPr>
                      <a:r>
                        <a:rPr lang="fa-IR" sz="1400" dirty="0" smtClean="0">
                          <a:solidFill>
                            <a:schemeClr val="tx1"/>
                          </a:solidFill>
                          <a:effectLst/>
                          <a:cs typeface="B Titr" panose="00000700000000000000" pitchFamily="2" charset="-78"/>
                        </a:rPr>
                        <a:t>اخلاق نقد</a:t>
                      </a:r>
                      <a:endParaRPr lang="en-US" sz="1400" dirty="0">
                        <a:solidFill>
                          <a:srgbClr val="FFC000"/>
                        </a:solidFill>
                        <a:effectLst/>
                        <a:latin typeface="Calibri" panose="020F0502020204030204" pitchFamily="34" charset="0"/>
                        <a:cs typeface="B Titr" panose="00000700000000000000" pitchFamily="2" charset="-78"/>
                      </a:endParaRPr>
                    </a:p>
                    <a:p>
                      <a:pPr algn="just" rtl="1">
                        <a:spcAft>
                          <a:spcPts val="0"/>
                        </a:spcAft>
                      </a:pPr>
                      <a:r>
                        <a:rPr lang="fa-IR" sz="1200" dirty="0">
                          <a:effectLst/>
                          <a:cs typeface="B Titr" panose="00000700000000000000" pitchFamily="2" charset="-78"/>
                        </a:rPr>
                        <a:t> </a:t>
                      </a:r>
                      <a:endParaRPr lang="en-US" sz="1200" dirty="0">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dirty="0">
                          <a:solidFill>
                            <a:srgbClr val="0070C0"/>
                          </a:solidFill>
                          <a:effectLst/>
                          <a:cs typeface="B Titr" panose="00000700000000000000" pitchFamily="2" charset="-78"/>
                        </a:rPr>
                        <a:t>پیش آزمون</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dirty="0">
                          <a:solidFill>
                            <a:srgbClr val="0070C0"/>
                          </a:solidFill>
                          <a:effectLst/>
                          <a:cs typeface="B Titr" panose="00000700000000000000" pitchFamily="2" charset="-78"/>
                        </a:rPr>
                        <a:t>آزمایش</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0070C0"/>
                          </a:solidFill>
                          <a:effectLst/>
                          <a:cs typeface="B Titr" panose="00000700000000000000" pitchFamily="2" charset="-78"/>
                        </a:rPr>
                        <a:t>0/20</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0070C0"/>
                          </a:solidFill>
                          <a:effectLst/>
                          <a:cs typeface="B Titr" panose="00000700000000000000" pitchFamily="2" charset="-78"/>
                        </a:rPr>
                        <a:t>0/109</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r>
              <a:tr h="21224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solidFill>
                            <a:srgbClr val="0070C0"/>
                          </a:solidFill>
                          <a:effectLst/>
                          <a:cs typeface="B Titr" panose="00000700000000000000" pitchFamily="2" charset="-78"/>
                        </a:rPr>
                        <a:t>کنترل</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0070C0"/>
                          </a:solidFill>
                          <a:effectLst/>
                          <a:cs typeface="B Titr" panose="00000700000000000000" pitchFamily="2" charset="-78"/>
                        </a:rPr>
                        <a:t>0/148</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0070C0"/>
                          </a:solidFill>
                          <a:effectLst/>
                          <a:cs typeface="B Titr" panose="00000700000000000000" pitchFamily="2" charset="-78"/>
                        </a:rPr>
                        <a:t>0/20</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r>
              <a:tr h="212244">
                <a:tc vMerge="1">
                  <a:txBody>
                    <a:bodyPr/>
                    <a:lstStyle/>
                    <a:p>
                      <a:endParaRPr lang="en-US"/>
                    </a:p>
                  </a:txBody>
                  <a:tcPr/>
                </a:tc>
                <a:tc rowSpan="2">
                  <a:txBody>
                    <a:bodyPr/>
                    <a:lstStyle/>
                    <a:p>
                      <a:pPr algn="ctr" rtl="1">
                        <a:spcAft>
                          <a:spcPts val="0"/>
                        </a:spcAft>
                      </a:pPr>
                      <a:r>
                        <a:rPr lang="fa-IR" sz="1200" dirty="0">
                          <a:solidFill>
                            <a:srgbClr val="FF0000"/>
                          </a:solidFill>
                          <a:effectLst/>
                          <a:cs typeface="B Titr" panose="00000700000000000000" pitchFamily="2" charset="-78"/>
                        </a:rPr>
                        <a:t>پس آزمون</a:t>
                      </a:r>
                      <a:endParaRPr lang="en-US" sz="1200" dirty="0">
                        <a:solidFill>
                          <a:srgbClr val="FF0000"/>
                        </a:solidFill>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a:solidFill>
                            <a:srgbClr val="FF0000"/>
                          </a:solidFill>
                          <a:effectLst/>
                          <a:cs typeface="B Titr" panose="00000700000000000000" pitchFamily="2" charset="-78"/>
                        </a:rPr>
                        <a:t>آزمایش</a:t>
                      </a:r>
                      <a:endParaRPr lang="en-US" sz="1200">
                        <a:solidFill>
                          <a:srgbClr val="FF000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FF0000"/>
                          </a:solidFill>
                          <a:effectLst/>
                          <a:cs typeface="B Titr" panose="00000700000000000000" pitchFamily="2" charset="-78"/>
                        </a:rPr>
                        <a:t>0/148</a:t>
                      </a:r>
                      <a:endParaRPr lang="en-US" sz="1200" dirty="0">
                        <a:solidFill>
                          <a:srgbClr val="FF000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FF0000"/>
                          </a:solidFill>
                          <a:effectLst/>
                          <a:cs typeface="B Titr" panose="00000700000000000000" pitchFamily="2" charset="-78"/>
                        </a:rPr>
                        <a:t>0/12</a:t>
                      </a:r>
                      <a:endParaRPr lang="en-US" sz="1200" dirty="0">
                        <a:solidFill>
                          <a:srgbClr val="FF0000"/>
                        </a:solidFill>
                        <a:effectLst/>
                        <a:latin typeface="Calibri" panose="020F0502020204030204" pitchFamily="34" charset="0"/>
                        <a:cs typeface="B Titr" panose="00000700000000000000" pitchFamily="2" charset="-78"/>
                      </a:endParaRPr>
                    </a:p>
                  </a:txBody>
                  <a:tcPr marL="68580" marR="68580" marT="0" marB="0"/>
                </a:tc>
              </a:tr>
              <a:tr h="21224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solidFill>
                            <a:srgbClr val="FF0000"/>
                          </a:solidFill>
                          <a:effectLst/>
                          <a:cs typeface="B Titr" panose="00000700000000000000" pitchFamily="2" charset="-78"/>
                        </a:rPr>
                        <a:t>کنترل</a:t>
                      </a:r>
                      <a:endParaRPr lang="en-US" sz="1200" dirty="0">
                        <a:solidFill>
                          <a:srgbClr val="FF000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FF0000"/>
                          </a:solidFill>
                          <a:effectLst/>
                          <a:cs typeface="B Titr" panose="00000700000000000000" pitchFamily="2" charset="-78"/>
                        </a:rPr>
                        <a:t>0/151</a:t>
                      </a:r>
                      <a:endParaRPr lang="en-US" sz="1200" dirty="0">
                        <a:solidFill>
                          <a:srgbClr val="FF000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FF0000"/>
                          </a:solidFill>
                          <a:effectLst/>
                          <a:cs typeface="B Titr" panose="00000700000000000000" pitchFamily="2" charset="-78"/>
                        </a:rPr>
                        <a:t>0/20</a:t>
                      </a:r>
                      <a:endParaRPr lang="en-US" sz="1200" dirty="0">
                        <a:solidFill>
                          <a:srgbClr val="FF0000"/>
                        </a:solidFill>
                        <a:effectLst/>
                        <a:latin typeface="Calibri" panose="020F0502020204030204" pitchFamily="34" charset="0"/>
                        <a:cs typeface="B Titr" panose="00000700000000000000" pitchFamily="2" charset="-78"/>
                      </a:endParaRPr>
                    </a:p>
                  </a:txBody>
                  <a:tcPr marL="68580" marR="68580" marT="0" marB="0"/>
                </a:tc>
              </a:tr>
              <a:tr h="212244">
                <a:tc vMerge="1">
                  <a:txBody>
                    <a:bodyPr/>
                    <a:lstStyle/>
                    <a:p>
                      <a:pPr algn="just" rtl="1">
                        <a:spcAft>
                          <a:spcPts val="0"/>
                        </a:spcAft>
                      </a:pPr>
                      <a:endParaRPr lang="en-US" sz="1200" dirty="0">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dirty="0">
                          <a:solidFill>
                            <a:srgbClr val="7030A0"/>
                          </a:solidFill>
                          <a:effectLst/>
                          <a:cs typeface="B Titr" panose="00000700000000000000" pitchFamily="2" charset="-78"/>
                        </a:rPr>
                        <a:t>پیگیری</a:t>
                      </a:r>
                      <a:endParaRPr lang="en-US" sz="1200" dirty="0">
                        <a:solidFill>
                          <a:srgbClr val="7030A0"/>
                        </a:solidFill>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a:solidFill>
                            <a:srgbClr val="7030A0"/>
                          </a:solidFill>
                          <a:effectLst/>
                          <a:cs typeface="B Titr" panose="00000700000000000000" pitchFamily="2" charset="-78"/>
                        </a:rPr>
                        <a:t>آزمایش</a:t>
                      </a:r>
                      <a:endParaRPr lang="en-US" sz="1200">
                        <a:solidFill>
                          <a:srgbClr val="7030A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7030A0"/>
                          </a:solidFill>
                          <a:effectLst/>
                          <a:cs typeface="B Titr" panose="00000700000000000000" pitchFamily="2" charset="-78"/>
                        </a:rPr>
                        <a:t>0/128</a:t>
                      </a:r>
                      <a:endParaRPr lang="en-US" sz="1200" dirty="0">
                        <a:solidFill>
                          <a:srgbClr val="7030A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7030A0"/>
                          </a:solidFill>
                          <a:effectLst/>
                          <a:cs typeface="B Titr" panose="00000700000000000000" pitchFamily="2" charset="-78"/>
                        </a:rPr>
                        <a:t>0/20</a:t>
                      </a:r>
                      <a:endParaRPr lang="en-US" sz="1200" dirty="0">
                        <a:solidFill>
                          <a:srgbClr val="7030A0"/>
                        </a:solidFill>
                        <a:effectLst/>
                        <a:latin typeface="Calibri" panose="020F0502020204030204" pitchFamily="34" charset="0"/>
                        <a:cs typeface="B Titr" panose="00000700000000000000" pitchFamily="2" charset="-78"/>
                      </a:endParaRPr>
                    </a:p>
                  </a:txBody>
                  <a:tcPr marL="68580" marR="68580" marT="0" marB="0"/>
                </a:tc>
              </a:tr>
              <a:tr h="21224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solidFill>
                            <a:srgbClr val="7030A0"/>
                          </a:solidFill>
                          <a:effectLst/>
                          <a:cs typeface="B Titr" panose="00000700000000000000" pitchFamily="2" charset="-78"/>
                        </a:rPr>
                        <a:t>کنترل</a:t>
                      </a:r>
                      <a:endParaRPr lang="en-US" sz="1200" dirty="0">
                        <a:solidFill>
                          <a:srgbClr val="7030A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7030A0"/>
                          </a:solidFill>
                          <a:effectLst/>
                          <a:cs typeface="B Titr" panose="00000700000000000000" pitchFamily="2" charset="-78"/>
                        </a:rPr>
                        <a:t>0/153</a:t>
                      </a:r>
                      <a:endParaRPr lang="en-US" sz="1200" dirty="0">
                        <a:solidFill>
                          <a:srgbClr val="7030A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7030A0"/>
                          </a:solidFill>
                          <a:effectLst/>
                          <a:cs typeface="B Titr" panose="00000700000000000000" pitchFamily="2" charset="-78"/>
                        </a:rPr>
                        <a:t>0/20</a:t>
                      </a:r>
                      <a:endParaRPr lang="en-US" sz="1200" dirty="0">
                        <a:solidFill>
                          <a:srgbClr val="7030A0"/>
                        </a:solidFill>
                        <a:effectLst/>
                        <a:latin typeface="Calibri" panose="020F0502020204030204" pitchFamily="34" charset="0"/>
                        <a:cs typeface="B Titr" panose="00000700000000000000" pitchFamily="2" charset="-78"/>
                      </a:endParaRPr>
                    </a:p>
                  </a:txBody>
                  <a:tcPr marL="68580" marR="68580" marT="0" marB="0"/>
                </a:tc>
              </a:tr>
            </a:tbl>
          </a:graphicData>
        </a:graphic>
      </p:graphicFrame>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sp>
        <p:nvSpPr>
          <p:cNvPr id="16"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17" name="Rectangle 16"/>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
        <p:nvSpPr>
          <p:cNvPr id="18" name="Content Placeholder 2"/>
          <p:cNvSpPr txBox="1">
            <a:spLocks/>
          </p:cNvSpPr>
          <p:nvPr/>
        </p:nvSpPr>
        <p:spPr>
          <a:xfrm>
            <a:off x="1746456" y="3340658"/>
            <a:ext cx="9141505" cy="484344"/>
          </a:xfrm>
          <a:prstGeom prst="rect">
            <a:avLst/>
          </a:prstGeom>
        </p:spPr>
        <p:txBody>
          <a:bodyPr>
            <a:normAutofit/>
          </a:bodyPr>
          <a:lst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a:lstStyle>
          <a:p>
            <a:pPr marL="0" indent="0" algn="ctr" rtl="1">
              <a:buFont typeface="Arial" panose="020B0604020202020204" pitchFamily="34" charset="0"/>
              <a:buNone/>
              <a:tabLst>
                <a:tab pos="3979545" algn="l"/>
              </a:tabLst>
            </a:pPr>
            <a:r>
              <a:rPr lang="fa-IR" sz="1600" b="1" dirty="0" smtClean="0">
                <a:solidFill>
                  <a:srgbClr val="FF0000"/>
                </a:solidFill>
                <a:latin typeface="Times New Roman" panose="02020603050405020304" pitchFamily="18" charset="0"/>
                <a:cs typeface="B Titr" panose="00000700000000000000" pitchFamily="2" charset="-78"/>
              </a:rPr>
              <a:t>جدول 3: جدول نتایج آزمون کولموگروف - اسمیرنوف</a:t>
            </a:r>
            <a:endParaRPr lang="en-US" sz="1600" dirty="0">
              <a:cs typeface="B Titr" panose="00000700000000000000" pitchFamily="2" charset="-78"/>
            </a:endParaRPr>
          </a:p>
        </p:txBody>
      </p:sp>
      <p:sp>
        <p:nvSpPr>
          <p:cNvPr id="19" name="Title 1"/>
          <p:cNvSpPr txBox="1">
            <a:spLocks/>
          </p:cNvSpPr>
          <p:nvPr/>
        </p:nvSpPr>
        <p:spPr>
          <a:xfrm>
            <a:off x="2797654" y="369845"/>
            <a:ext cx="8090307" cy="2018275"/>
          </a:xfrm>
          <a:prstGeom prst="rect">
            <a:avLst/>
          </a:prstGeom>
        </p:spPr>
        <p:txBody>
          <a:bodyPr>
            <a:norm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r" rtl="1" fontAlgn="base">
              <a:lnSpc>
                <a:spcPct val="170000"/>
              </a:lnSpc>
              <a:spcAft>
                <a:spcPct val="0"/>
              </a:spcAft>
            </a:pPr>
            <a:r>
              <a:rPr lang="fa-IR" sz="1600" b="1" dirty="0" smtClean="0">
                <a:ln>
                  <a:solidFill>
                    <a:schemeClr val="tx1">
                      <a:lumMod val="50000"/>
                      <a:lumOff val="50000"/>
                    </a:schemeClr>
                  </a:solidFill>
                </a:ln>
                <a:solidFill>
                  <a:srgbClr val="FF0000"/>
                </a:solidFill>
                <a:latin typeface="Verdana" panose="020B0604030504040204" pitchFamily="34" charset="0"/>
                <a:cs typeface="B Titr" panose="00000700000000000000" pitchFamily="2" charset="-78"/>
              </a:rPr>
              <a:t/>
            </a:r>
            <a:br>
              <a:rPr lang="fa-IR" sz="1600" b="1" dirty="0" smtClean="0">
                <a:ln>
                  <a:solidFill>
                    <a:schemeClr val="tx1">
                      <a:lumMod val="50000"/>
                      <a:lumOff val="50000"/>
                    </a:schemeClr>
                  </a:solidFill>
                </a:ln>
                <a:solidFill>
                  <a:srgbClr val="FF0000"/>
                </a:solidFill>
                <a:latin typeface="Verdana" panose="020B0604030504040204" pitchFamily="34" charset="0"/>
                <a:cs typeface="B Titr" panose="00000700000000000000" pitchFamily="2" charset="-78"/>
              </a:rPr>
            </a:br>
            <a:r>
              <a:rPr lang="fa-IR" sz="2200" b="1" dirty="0" smtClean="0">
                <a:ln>
                  <a:solidFill>
                    <a:schemeClr val="tx1">
                      <a:lumMod val="50000"/>
                      <a:lumOff val="50000"/>
                    </a:schemeClr>
                  </a:solidFill>
                </a:ln>
                <a:solidFill>
                  <a:srgbClr val="FF0000"/>
                </a:solidFill>
                <a:latin typeface="Verdana" panose="020B0604030504040204" pitchFamily="34" charset="0"/>
                <a:cs typeface="B Titr" panose="00000700000000000000" pitchFamily="2" charset="-78"/>
              </a:rPr>
              <a:t>تحلیل مقدماتی داده ها (بررسی مفروضه های تحلیل کوواریانس چند متغیره)</a:t>
            </a:r>
            <a:r>
              <a:rPr lang="en-US" sz="2200" b="1" dirty="0" smtClean="0">
                <a:ln>
                  <a:solidFill>
                    <a:schemeClr val="tx1">
                      <a:lumMod val="50000"/>
                      <a:lumOff val="50000"/>
                    </a:schemeClr>
                  </a:solidFill>
                </a:ln>
                <a:solidFill>
                  <a:srgbClr val="003366"/>
                </a:solidFill>
                <a:latin typeface="Verdana" panose="020B0604030504040204" pitchFamily="34" charset="0"/>
                <a:cs typeface="B Zar" panose="00000400000000000000" pitchFamily="2" charset="-78"/>
              </a:rPr>
              <a:t/>
            </a:r>
            <a:br>
              <a:rPr lang="en-US" sz="2200" b="1" dirty="0" smtClean="0">
                <a:ln>
                  <a:solidFill>
                    <a:schemeClr val="tx1">
                      <a:lumMod val="50000"/>
                      <a:lumOff val="50000"/>
                    </a:schemeClr>
                  </a:solidFill>
                </a:ln>
                <a:solidFill>
                  <a:srgbClr val="003366"/>
                </a:solidFill>
                <a:latin typeface="Verdana" panose="020B0604030504040204" pitchFamily="34" charset="0"/>
                <a:cs typeface="B Zar" panose="00000400000000000000" pitchFamily="2" charset="-78"/>
              </a:rPr>
            </a:br>
            <a:r>
              <a:rPr lang="fa-IR" sz="2200" b="1" dirty="0" smtClean="0">
                <a:ln>
                  <a:solidFill>
                    <a:srgbClr val="FF0000"/>
                  </a:solidFill>
                </a:ln>
                <a:solidFill>
                  <a:schemeClr val="accent1">
                    <a:lumMod val="60000"/>
                    <a:lumOff val="40000"/>
                  </a:schemeClr>
                </a:solidFill>
                <a:latin typeface="Verdana" panose="020B0604030504040204" pitchFamily="34" charset="0"/>
                <a:cs typeface="B Zar" panose="00000400000000000000" pitchFamily="2" charset="-78"/>
              </a:rPr>
              <a:t>نرمال بودن توزیع مشاهدات</a:t>
            </a:r>
            <a:endParaRPr lang="en-US" sz="2200" dirty="0">
              <a:ln>
                <a:solidFill>
                  <a:srgbClr val="FF0000"/>
                </a:solidFill>
              </a:ln>
              <a:solidFill>
                <a:schemeClr val="accent1">
                  <a:lumMod val="60000"/>
                  <a:lumOff val="40000"/>
                </a:schemeClr>
              </a:solidFill>
            </a:endParaRPr>
          </a:p>
        </p:txBody>
      </p:sp>
    </p:spTree>
    <p:extLst>
      <p:ext uri="{BB962C8B-B14F-4D97-AF65-F5344CB8AC3E}">
        <p14:creationId xmlns:p14="http://schemas.microsoft.com/office/powerpoint/2010/main" val="21552655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6" name="Rectangle 5"/>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sp>
        <p:nvSpPr>
          <p:cNvPr id="9"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graphicFrame>
        <p:nvGraphicFramePr>
          <p:cNvPr id="10" name="Table 9"/>
          <p:cNvGraphicFramePr>
            <a:graphicFrameLocks noGrp="1"/>
          </p:cNvGraphicFramePr>
          <p:nvPr>
            <p:extLst>
              <p:ext uri="{D42A27DB-BD31-4B8C-83A1-F6EECF244321}">
                <p14:modId xmlns:p14="http://schemas.microsoft.com/office/powerpoint/2010/main" val="358330934"/>
              </p:ext>
            </p:extLst>
          </p:nvPr>
        </p:nvGraphicFramePr>
        <p:xfrm>
          <a:off x="2443117" y="2779593"/>
          <a:ext cx="7757409" cy="4557968"/>
        </p:xfrm>
        <a:graphic>
          <a:graphicData uri="http://schemas.openxmlformats.org/drawingml/2006/table">
            <a:tbl>
              <a:tblPr rtl="1" firstRow="1" firstCol="1" bandRow="1">
                <a:tableStyleId>{5C22544A-7EE6-4342-B048-85BDC9FD1C3A}</a:tableStyleId>
              </a:tblPr>
              <a:tblGrid>
                <a:gridCol w="1932100"/>
                <a:gridCol w="1560766"/>
                <a:gridCol w="1488818"/>
                <a:gridCol w="1488818"/>
                <a:gridCol w="1286907"/>
              </a:tblGrid>
              <a:tr h="737576">
                <a:tc>
                  <a:txBody>
                    <a:bodyPr/>
                    <a:lstStyle/>
                    <a:p>
                      <a:pPr algn="ctr" rtl="1">
                        <a:spcAft>
                          <a:spcPts val="0"/>
                        </a:spcAft>
                      </a:pPr>
                      <a:r>
                        <a:rPr lang="fa-IR" sz="1200" dirty="0">
                          <a:effectLst/>
                          <a:cs typeface="B Titr" panose="00000700000000000000" pitchFamily="2" charset="-78"/>
                        </a:rPr>
                        <a:t>متغیر</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a:effectLst/>
                          <a:cs typeface="B Titr" panose="00000700000000000000" pitchFamily="2" charset="-78"/>
                        </a:rPr>
                        <a:t>وضعیت</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a:effectLst/>
                          <a:cs typeface="B Titr" panose="00000700000000000000" pitchFamily="2" charset="-78"/>
                        </a:rPr>
                        <a:t>گروه</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a:effectLst/>
                          <a:cs typeface="B Titr" panose="00000700000000000000" pitchFamily="2" charset="-78"/>
                        </a:rPr>
                        <a:t>آماره  </a:t>
                      </a:r>
                      <a:r>
                        <a:rPr lang="en-US" sz="1200" dirty="0">
                          <a:effectLst/>
                          <a:cs typeface="B Titr" panose="00000700000000000000" pitchFamily="2" charset="-78"/>
                        </a:rPr>
                        <a:t>Z</a:t>
                      </a:r>
                      <a:r>
                        <a:rPr lang="fa-IR" sz="1200" dirty="0">
                          <a:effectLst/>
                          <a:cs typeface="B Titr" panose="00000700000000000000" pitchFamily="2" charset="-78"/>
                        </a:rPr>
                        <a:t> </a:t>
                      </a:r>
                      <a:r>
                        <a:rPr lang="fa-IR" sz="1200" dirty="0" smtClean="0">
                          <a:effectLst/>
                          <a:cs typeface="B Titr" panose="00000700000000000000" pitchFamily="2" charset="-78"/>
                        </a:rPr>
                        <a:t>کولموگروف اسمیرنوف</a:t>
                      </a:r>
                      <a:endParaRPr lang="en-US" sz="1200" dirty="0">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a:effectLst/>
                          <a:cs typeface="B Titr" panose="00000700000000000000" pitchFamily="2" charset="-78"/>
                        </a:rPr>
                        <a:t>سطح معنی داری</a:t>
                      </a:r>
                      <a:endParaRPr lang="en-US" sz="1200" dirty="0">
                        <a:effectLst/>
                        <a:latin typeface="Calibri" panose="020F0502020204030204" pitchFamily="34" charset="0"/>
                        <a:cs typeface="B Titr" panose="00000700000000000000" pitchFamily="2" charset="-78"/>
                      </a:endParaRPr>
                    </a:p>
                  </a:txBody>
                  <a:tcPr marL="68580" marR="68580" marT="0" marB="0"/>
                </a:tc>
              </a:tr>
              <a:tr h="212244">
                <a:tc rowSpan="6">
                  <a:txBody>
                    <a:bodyPr/>
                    <a:lstStyle/>
                    <a:p>
                      <a:pPr algn="ctr" rtl="1">
                        <a:spcAft>
                          <a:spcPts val="0"/>
                        </a:spcAft>
                      </a:pPr>
                      <a:r>
                        <a:rPr lang="fa-IR" sz="1400" dirty="0" smtClean="0">
                          <a:solidFill>
                            <a:schemeClr val="tx1"/>
                          </a:solidFill>
                          <a:effectLst/>
                          <a:cs typeface="B Titr" panose="00000700000000000000" pitchFamily="2" charset="-78"/>
                        </a:rPr>
                        <a:t>اخلاق معاشرت</a:t>
                      </a:r>
                      <a:endParaRPr lang="en-US" sz="1400" dirty="0">
                        <a:solidFill>
                          <a:schemeClr val="tx1"/>
                        </a:solidFill>
                        <a:effectLst/>
                        <a:latin typeface="Calibri" panose="020F0502020204030204" pitchFamily="34" charset="0"/>
                        <a:cs typeface="B Titr" panose="00000700000000000000" pitchFamily="2" charset="-78"/>
                      </a:endParaRPr>
                    </a:p>
                    <a:p>
                      <a:pPr algn="just" rtl="1">
                        <a:spcAft>
                          <a:spcPts val="0"/>
                        </a:spcAft>
                      </a:pPr>
                      <a:r>
                        <a:rPr lang="fa-IR" sz="1200" dirty="0">
                          <a:effectLst/>
                          <a:cs typeface="B Titr" panose="00000700000000000000" pitchFamily="2" charset="-78"/>
                        </a:rPr>
                        <a:t> </a:t>
                      </a:r>
                      <a:endParaRPr lang="en-US" sz="1200" dirty="0">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kern="1200" dirty="0">
                          <a:solidFill>
                            <a:srgbClr val="0070C0"/>
                          </a:solidFill>
                          <a:effectLst/>
                          <a:latin typeface="+mn-lt"/>
                          <a:ea typeface="+mn-ea"/>
                          <a:cs typeface="B Titr" panose="00000700000000000000" pitchFamily="2" charset="-78"/>
                        </a:rPr>
                        <a:t>پیش آزمون</a:t>
                      </a:r>
                      <a:endParaRPr lang="en-US" sz="1200" kern="1200" dirty="0">
                        <a:solidFill>
                          <a:srgbClr val="0070C0"/>
                        </a:solidFill>
                        <a:effectLst/>
                        <a:latin typeface="+mn-lt"/>
                        <a:ea typeface="+mn-ea"/>
                        <a:cs typeface="B Titr" panose="00000700000000000000" pitchFamily="2" charset="-78"/>
                      </a:endParaRPr>
                    </a:p>
                  </a:txBody>
                  <a:tcPr marL="68580" marR="68580" marT="0" marB="0" anchor="ctr"/>
                </a:tc>
                <a:tc>
                  <a:txBody>
                    <a:bodyPr/>
                    <a:lstStyle/>
                    <a:p>
                      <a:pPr algn="ctr" rtl="1">
                        <a:spcAft>
                          <a:spcPts val="0"/>
                        </a:spcAft>
                      </a:pPr>
                      <a:r>
                        <a:rPr lang="fa-IR" sz="1200" kern="1200" dirty="0">
                          <a:solidFill>
                            <a:srgbClr val="0070C0"/>
                          </a:solidFill>
                          <a:effectLst/>
                          <a:latin typeface="+mn-lt"/>
                          <a:ea typeface="+mn-ea"/>
                          <a:cs typeface="B Titr" panose="00000700000000000000" pitchFamily="2" charset="-78"/>
                        </a:rPr>
                        <a:t>آزمایش</a:t>
                      </a:r>
                      <a:endParaRPr lang="en-US" sz="1200" kern="1200" dirty="0">
                        <a:solidFill>
                          <a:srgbClr val="0070C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0070C0"/>
                          </a:solidFill>
                          <a:effectLst/>
                          <a:latin typeface="+mn-lt"/>
                          <a:ea typeface="+mn-ea"/>
                          <a:cs typeface="B Titr" panose="00000700000000000000" pitchFamily="2" charset="-78"/>
                        </a:rPr>
                        <a:t>0/20</a:t>
                      </a:r>
                      <a:endParaRPr lang="en-US" sz="1200" kern="1200" dirty="0">
                        <a:solidFill>
                          <a:srgbClr val="0070C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0070C0"/>
                          </a:solidFill>
                          <a:effectLst/>
                          <a:latin typeface="+mn-lt"/>
                          <a:ea typeface="+mn-ea"/>
                          <a:cs typeface="B Titr" panose="00000700000000000000" pitchFamily="2" charset="-78"/>
                        </a:rPr>
                        <a:t>0/093</a:t>
                      </a:r>
                      <a:endParaRPr lang="en-US" sz="1200" kern="1200" dirty="0">
                        <a:solidFill>
                          <a:srgbClr val="0070C0"/>
                        </a:solidFill>
                        <a:effectLst/>
                        <a:latin typeface="+mn-lt"/>
                        <a:ea typeface="+mn-ea"/>
                        <a:cs typeface="B Titr" panose="00000700000000000000" pitchFamily="2" charset="-78"/>
                      </a:endParaRPr>
                    </a:p>
                  </a:txBody>
                  <a:tcPr marL="68580" marR="68580" marT="0" marB="0"/>
                </a:tc>
              </a:tr>
              <a:tr h="212244">
                <a:tc vMerge="1">
                  <a:txBody>
                    <a:bodyPr/>
                    <a:lstStyle/>
                    <a:p>
                      <a:endParaRPr lang="en-US"/>
                    </a:p>
                  </a:txBody>
                  <a:tcPr/>
                </a:tc>
                <a:tc vMerge="1">
                  <a:txBody>
                    <a:bodyPr/>
                    <a:lstStyle/>
                    <a:p>
                      <a:endParaRPr lang="en-US"/>
                    </a:p>
                  </a:txBody>
                  <a:tcPr/>
                </a:tc>
                <a:tc>
                  <a:txBody>
                    <a:bodyPr/>
                    <a:lstStyle/>
                    <a:p>
                      <a:pPr algn="ctr" rtl="1">
                        <a:spcAft>
                          <a:spcPts val="0"/>
                        </a:spcAft>
                      </a:pPr>
                      <a:r>
                        <a:rPr lang="fa-IR" sz="1200" kern="1200" dirty="0">
                          <a:solidFill>
                            <a:srgbClr val="0070C0"/>
                          </a:solidFill>
                          <a:effectLst/>
                          <a:latin typeface="+mn-lt"/>
                          <a:ea typeface="+mn-ea"/>
                          <a:cs typeface="B Titr" panose="00000700000000000000" pitchFamily="2" charset="-78"/>
                        </a:rPr>
                        <a:t>کنترل</a:t>
                      </a:r>
                      <a:endParaRPr lang="en-US" sz="1200" kern="1200" dirty="0">
                        <a:solidFill>
                          <a:srgbClr val="0070C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0070C0"/>
                          </a:solidFill>
                          <a:effectLst/>
                          <a:latin typeface="+mn-lt"/>
                          <a:ea typeface="+mn-ea"/>
                          <a:cs typeface="B Titr" panose="00000700000000000000" pitchFamily="2" charset="-78"/>
                        </a:rPr>
                        <a:t>0/129</a:t>
                      </a:r>
                      <a:endParaRPr lang="en-US" sz="1200" kern="1200" dirty="0">
                        <a:solidFill>
                          <a:srgbClr val="0070C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0070C0"/>
                          </a:solidFill>
                          <a:effectLst/>
                          <a:latin typeface="+mn-lt"/>
                          <a:ea typeface="+mn-ea"/>
                          <a:cs typeface="B Titr" panose="00000700000000000000" pitchFamily="2" charset="-78"/>
                        </a:rPr>
                        <a:t>0/20</a:t>
                      </a:r>
                      <a:endParaRPr lang="en-US" sz="1200" kern="1200" dirty="0">
                        <a:solidFill>
                          <a:srgbClr val="0070C0"/>
                        </a:solidFill>
                        <a:effectLst/>
                        <a:latin typeface="+mn-lt"/>
                        <a:ea typeface="+mn-ea"/>
                        <a:cs typeface="B Titr" panose="00000700000000000000" pitchFamily="2" charset="-78"/>
                      </a:endParaRPr>
                    </a:p>
                  </a:txBody>
                  <a:tcPr marL="68580" marR="68580" marT="0" marB="0"/>
                </a:tc>
              </a:tr>
              <a:tr h="212244">
                <a:tc vMerge="1">
                  <a:txBody>
                    <a:bodyPr/>
                    <a:lstStyle/>
                    <a:p>
                      <a:endParaRPr lang="en-US"/>
                    </a:p>
                  </a:txBody>
                  <a:tcPr/>
                </a:tc>
                <a:tc rowSpan="2">
                  <a:txBody>
                    <a:bodyPr/>
                    <a:lstStyle/>
                    <a:p>
                      <a:pPr algn="ctr" rtl="1">
                        <a:spcAft>
                          <a:spcPts val="0"/>
                        </a:spcAft>
                      </a:pPr>
                      <a:r>
                        <a:rPr lang="fa-IR" sz="1200" kern="1200" dirty="0">
                          <a:solidFill>
                            <a:srgbClr val="FF0000"/>
                          </a:solidFill>
                          <a:effectLst/>
                          <a:latin typeface="+mn-lt"/>
                          <a:ea typeface="+mn-ea"/>
                          <a:cs typeface="B Titr" panose="00000700000000000000" pitchFamily="2" charset="-78"/>
                        </a:rPr>
                        <a:t>پس آزمون</a:t>
                      </a:r>
                      <a:endParaRPr lang="en-US" sz="1200" kern="1200" dirty="0">
                        <a:solidFill>
                          <a:srgbClr val="FF0000"/>
                        </a:solidFill>
                        <a:effectLst/>
                        <a:latin typeface="+mn-lt"/>
                        <a:ea typeface="+mn-ea"/>
                        <a:cs typeface="B Titr" panose="00000700000000000000" pitchFamily="2" charset="-78"/>
                      </a:endParaRPr>
                    </a:p>
                  </a:txBody>
                  <a:tcPr marL="68580" marR="68580" marT="0" marB="0" anchor="ctr"/>
                </a:tc>
                <a:tc>
                  <a:txBody>
                    <a:bodyPr/>
                    <a:lstStyle/>
                    <a:p>
                      <a:pPr algn="ctr" rtl="1">
                        <a:spcAft>
                          <a:spcPts val="0"/>
                        </a:spcAft>
                      </a:pPr>
                      <a:r>
                        <a:rPr lang="fa-IR" sz="1200" kern="1200" dirty="0">
                          <a:solidFill>
                            <a:srgbClr val="FF0000"/>
                          </a:solidFill>
                          <a:effectLst/>
                          <a:latin typeface="+mn-lt"/>
                          <a:ea typeface="+mn-ea"/>
                          <a:cs typeface="B Titr" panose="00000700000000000000" pitchFamily="2" charset="-78"/>
                        </a:rPr>
                        <a:t>آزمایش</a:t>
                      </a:r>
                      <a:endParaRPr lang="en-US" sz="120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FF0000"/>
                          </a:solidFill>
                          <a:effectLst/>
                          <a:latin typeface="+mn-lt"/>
                          <a:ea typeface="+mn-ea"/>
                          <a:cs typeface="B Titr" panose="00000700000000000000" pitchFamily="2" charset="-78"/>
                        </a:rPr>
                        <a:t>0/20</a:t>
                      </a:r>
                      <a:endParaRPr lang="en-US" sz="1200" kern="1200" dirty="0">
                        <a:solidFill>
                          <a:srgbClr val="FF0000"/>
                        </a:solidFill>
                        <a:effectLst/>
                        <a:latin typeface="+mn-lt"/>
                        <a:ea typeface="+mn-ea"/>
                        <a:cs typeface="B Titr" panose="00000700000000000000" pitchFamily="2" charset="-78"/>
                      </a:endParaRPr>
                    </a:p>
                  </a:txBody>
                  <a:tcPr marL="68580" marR="68580" marT="0" marB="0"/>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fa-IR" sz="1200" kern="1200" noProof="0" dirty="0" smtClean="0">
                          <a:solidFill>
                            <a:srgbClr val="FF0000"/>
                          </a:solidFill>
                          <a:effectLst/>
                          <a:latin typeface="+mn-lt"/>
                          <a:ea typeface="+mn-ea"/>
                          <a:cs typeface="B Titr" panose="00000700000000000000" pitchFamily="2" charset="-78"/>
                        </a:rPr>
                        <a:t>0/102</a:t>
                      </a:r>
                      <a:endParaRPr lang="en-US" sz="1200" kern="1200" noProof="0" dirty="0">
                        <a:solidFill>
                          <a:srgbClr val="FF0000"/>
                        </a:solidFill>
                        <a:effectLst/>
                        <a:latin typeface="+mn-lt"/>
                        <a:ea typeface="+mn-ea"/>
                        <a:cs typeface="B Titr" panose="00000700000000000000" pitchFamily="2" charset="-78"/>
                      </a:endParaRPr>
                    </a:p>
                  </a:txBody>
                  <a:tcPr marL="68580" marR="68580" marT="0" marB="0"/>
                </a:tc>
              </a:tr>
              <a:tr h="212244">
                <a:tc vMerge="1">
                  <a:txBody>
                    <a:bodyPr/>
                    <a:lstStyle/>
                    <a:p>
                      <a:endParaRPr lang="en-US"/>
                    </a:p>
                  </a:txBody>
                  <a:tcPr/>
                </a:tc>
                <a:tc vMerge="1">
                  <a:txBody>
                    <a:bodyPr/>
                    <a:lstStyle/>
                    <a:p>
                      <a:endParaRPr lang="en-US"/>
                    </a:p>
                  </a:txBody>
                  <a:tcPr/>
                </a:tc>
                <a:tc>
                  <a:txBody>
                    <a:bodyPr/>
                    <a:lstStyle/>
                    <a:p>
                      <a:pPr algn="ctr" rtl="1">
                        <a:spcAft>
                          <a:spcPts val="0"/>
                        </a:spcAft>
                      </a:pPr>
                      <a:r>
                        <a:rPr lang="fa-IR" sz="1200" kern="1200" dirty="0">
                          <a:solidFill>
                            <a:srgbClr val="FF0000"/>
                          </a:solidFill>
                          <a:effectLst/>
                          <a:latin typeface="+mn-lt"/>
                          <a:ea typeface="+mn-ea"/>
                          <a:cs typeface="B Titr" panose="00000700000000000000" pitchFamily="2" charset="-78"/>
                        </a:rPr>
                        <a:t>کنترل</a:t>
                      </a:r>
                      <a:endParaRPr lang="en-US" sz="120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FF0000"/>
                          </a:solidFill>
                          <a:effectLst/>
                          <a:latin typeface="+mn-lt"/>
                          <a:ea typeface="+mn-ea"/>
                          <a:cs typeface="B Titr" panose="00000700000000000000" pitchFamily="2" charset="-78"/>
                        </a:rPr>
                        <a:t>0/165</a:t>
                      </a:r>
                      <a:endParaRPr lang="en-US" sz="1200" kern="1200" dirty="0">
                        <a:solidFill>
                          <a:srgbClr val="FF0000"/>
                        </a:solidFill>
                        <a:effectLst/>
                        <a:latin typeface="+mn-lt"/>
                        <a:ea typeface="+mn-ea"/>
                        <a:cs typeface="B Titr" panose="00000700000000000000" pitchFamily="2" charset="-78"/>
                      </a:endParaRPr>
                    </a:p>
                  </a:txBody>
                  <a:tcPr marL="68580" marR="68580" marT="0" marB="0"/>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fa-IR" sz="1200" kern="1200" noProof="0" dirty="0" smtClean="0">
                          <a:solidFill>
                            <a:srgbClr val="FF0000"/>
                          </a:solidFill>
                          <a:effectLst/>
                          <a:latin typeface="+mn-lt"/>
                          <a:ea typeface="+mn-ea"/>
                          <a:cs typeface="B Titr" panose="00000700000000000000" pitchFamily="2" charset="-78"/>
                        </a:rPr>
                        <a:t>0/155</a:t>
                      </a:r>
                      <a:endParaRPr lang="en-US" sz="1200" kern="1200" noProof="0" dirty="0">
                        <a:solidFill>
                          <a:srgbClr val="FF0000"/>
                        </a:solidFill>
                        <a:effectLst/>
                        <a:latin typeface="+mn-lt"/>
                        <a:ea typeface="+mn-ea"/>
                        <a:cs typeface="B Titr" panose="00000700000000000000" pitchFamily="2" charset="-78"/>
                      </a:endParaRPr>
                    </a:p>
                  </a:txBody>
                  <a:tcPr marL="68580" marR="68580" marT="0" marB="0"/>
                </a:tc>
              </a:tr>
              <a:tr h="212244">
                <a:tc vMerge="1">
                  <a:txBody>
                    <a:bodyPr/>
                    <a:lstStyle/>
                    <a:p>
                      <a:pPr algn="just" rtl="1">
                        <a:spcAft>
                          <a:spcPts val="0"/>
                        </a:spcAft>
                      </a:pPr>
                      <a:endParaRPr lang="en-US" sz="1200" dirty="0">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kern="1200" dirty="0">
                          <a:solidFill>
                            <a:srgbClr val="7030A0"/>
                          </a:solidFill>
                          <a:effectLst/>
                          <a:latin typeface="+mn-lt"/>
                          <a:ea typeface="+mn-ea"/>
                          <a:cs typeface="B Titr" panose="00000700000000000000" pitchFamily="2" charset="-78"/>
                        </a:rPr>
                        <a:t>پیگیری</a:t>
                      </a:r>
                      <a:endParaRPr lang="en-US" sz="1200" kern="1200" dirty="0">
                        <a:solidFill>
                          <a:srgbClr val="7030A0"/>
                        </a:solidFill>
                        <a:effectLst/>
                        <a:latin typeface="+mn-lt"/>
                        <a:ea typeface="+mn-ea"/>
                        <a:cs typeface="B Titr" panose="00000700000000000000" pitchFamily="2" charset="-78"/>
                      </a:endParaRPr>
                    </a:p>
                  </a:txBody>
                  <a:tcPr marL="68580" marR="68580" marT="0" marB="0" anchor="ctr"/>
                </a:tc>
                <a:tc>
                  <a:txBody>
                    <a:bodyPr/>
                    <a:lstStyle/>
                    <a:p>
                      <a:pPr algn="ctr" rtl="1">
                        <a:spcAft>
                          <a:spcPts val="0"/>
                        </a:spcAft>
                      </a:pPr>
                      <a:r>
                        <a:rPr lang="fa-IR" sz="1200" kern="1200">
                          <a:solidFill>
                            <a:srgbClr val="7030A0"/>
                          </a:solidFill>
                          <a:effectLst/>
                          <a:latin typeface="+mn-lt"/>
                          <a:ea typeface="+mn-ea"/>
                          <a:cs typeface="B Titr" panose="00000700000000000000" pitchFamily="2" charset="-78"/>
                        </a:rPr>
                        <a:t>آزمایش</a:t>
                      </a:r>
                      <a:endParaRPr lang="en-US" sz="1200" kern="1200">
                        <a:solidFill>
                          <a:srgbClr val="7030A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7030A0"/>
                          </a:solidFill>
                          <a:effectLst/>
                          <a:latin typeface="+mn-lt"/>
                          <a:ea typeface="+mn-ea"/>
                          <a:cs typeface="B Titr" panose="00000700000000000000" pitchFamily="2" charset="-78"/>
                        </a:rPr>
                        <a:t>0/169</a:t>
                      </a:r>
                      <a:endParaRPr lang="en-US" sz="1200" kern="1200" dirty="0">
                        <a:solidFill>
                          <a:srgbClr val="7030A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7030A0"/>
                          </a:solidFill>
                          <a:effectLst/>
                          <a:latin typeface="+mn-lt"/>
                          <a:ea typeface="+mn-ea"/>
                          <a:cs typeface="B Titr" panose="00000700000000000000" pitchFamily="2" charset="-78"/>
                        </a:rPr>
                        <a:t>0/137</a:t>
                      </a:r>
                      <a:endParaRPr lang="en-US" sz="1200" kern="1200" dirty="0">
                        <a:solidFill>
                          <a:srgbClr val="7030A0"/>
                        </a:solidFill>
                        <a:effectLst/>
                        <a:latin typeface="+mn-lt"/>
                        <a:ea typeface="+mn-ea"/>
                        <a:cs typeface="B Titr" panose="00000700000000000000" pitchFamily="2" charset="-78"/>
                      </a:endParaRPr>
                    </a:p>
                  </a:txBody>
                  <a:tcPr marL="68580" marR="68580" marT="0" marB="0"/>
                </a:tc>
              </a:tr>
              <a:tr h="212244">
                <a:tc vMerge="1">
                  <a:txBody>
                    <a:bodyPr/>
                    <a:lstStyle/>
                    <a:p>
                      <a:endParaRPr lang="en-US"/>
                    </a:p>
                  </a:txBody>
                  <a:tcPr/>
                </a:tc>
                <a:tc vMerge="1">
                  <a:txBody>
                    <a:bodyPr/>
                    <a:lstStyle/>
                    <a:p>
                      <a:endParaRPr lang="en-US"/>
                    </a:p>
                  </a:txBody>
                  <a:tcPr/>
                </a:tc>
                <a:tc>
                  <a:txBody>
                    <a:bodyPr/>
                    <a:lstStyle/>
                    <a:p>
                      <a:pPr algn="ctr" rtl="1">
                        <a:spcAft>
                          <a:spcPts val="0"/>
                        </a:spcAft>
                      </a:pPr>
                      <a:r>
                        <a:rPr lang="fa-IR" sz="1200" kern="1200" dirty="0">
                          <a:solidFill>
                            <a:srgbClr val="7030A0"/>
                          </a:solidFill>
                          <a:effectLst/>
                          <a:latin typeface="+mn-lt"/>
                          <a:ea typeface="+mn-ea"/>
                          <a:cs typeface="B Titr" panose="00000700000000000000" pitchFamily="2" charset="-78"/>
                        </a:rPr>
                        <a:t>کنترل</a:t>
                      </a:r>
                      <a:endParaRPr lang="en-US" sz="1200" kern="1200" dirty="0">
                        <a:solidFill>
                          <a:srgbClr val="7030A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7030A0"/>
                          </a:solidFill>
                          <a:effectLst/>
                          <a:latin typeface="+mn-lt"/>
                          <a:ea typeface="+mn-ea"/>
                          <a:cs typeface="B Titr" panose="00000700000000000000" pitchFamily="2" charset="-78"/>
                        </a:rPr>
                        <a:t>0/180</a:t>
                      </a:r>
                      <a:endParaRPr lang="en-US" sz="1200" kern="1200" dirty="0">
                        <a:solidFill>
                          <a:srgbClr val="7030A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7030A0"/>
                          </a:solidFill>
                          <a:effectLst/>
                          <a:latin typeface="+mn-lt"/>
                          <a:ea typeface="+mn-ea"/>
                          <a:cs typeface="B Titr" panose="00000700000000000000" pitchFamily="2" charset="-78"/>
                        </a:rPr>
                        <a:t>0/088</a:t>
                      </a:r>
                      <a:endParaRPr lang="en-US" sz="1200" kern="1200" dirty="0">
                        <a:solidFill>
                          <a:srgbClr val="7030A0"/>
                        </a:solidFill>
                        <a:effectLst/>
                        <a:latin typeface="+mn-lt"/>
                        <a:ea typeface="+mn-ea"/>
                        <a:cs typeface="B Titr" panose="00000700000000000000" pitchFamily="2" charset="-78"/>
                      </a:endParaRPr>
                    </a:p>
                  </a:txBody>
                  <a:tcPr marL="68580" marR="68580" marT="0" marB="0"/>
                </a:tc>
              </a:tr>
              <a:tr h="212244">
                <a:tc rowSpan="6">
                  <a:txBody>
                    <a:bodyPr/>
                    <a:lstStyle/>
                    <a:p>
                      <a:pPr algn="ctr" rtl="1">
                        <a:spcAft>
                          <a:spcPts val="0"/>
                        </a:spcAft>
                      </a:pPr>
                      <a:r>
                        <a:rPr lang="fa-IR" sz="1400" dirty="0" smtClean="0">
                          <a:solidFill>
                            <a:schemeClr val="tx1"/>
                          </a:solidFill>
                          <a:effectLst/>
                          <a:cs typeface="B Titr" panose="00000700000000000000" pitchFamily="2" charset="-78"/>
                        </a:rPr>
                        <a:t>اخلاق جنسی</a:t>
                      </a:r>
                      <a:endParaRPr lang="en-US" sz="1400" dirty="0">
                        <a:solidFill>
                          <a:srgbClr val="FFFF00"/>
                        </a:solidFill>
                        <a:effectLst/>
                        <a:latin typeface="Calibri" panose="020F0502020204030204" pitchFamily="34" charset="0"/>
                        <a:cs typeface="B Titr" panose="00000700000000000000" pitchFamily="2" charset="-78"/>
                      </a:endParaRPr>
                    </a:p>
                    <a:p>
                      <a:pPr algn="just" rtl="1">
                        <a:spcAft>
                          <a:spcPts val="0"/>
                        </a:spcAft>
                      </a:pPr>
                      <a:r>
                        <a:rPr lang="fa-IR" sz="1200" dirty="0">
                          <a:effectLst/>
                          <a:cs typeface="B Titr" panose="00000700000000000000" pitchFamily="2" charset="-78"/>
                        </a:rPr>
                        <a:t> </a:t>
                      </a:r>
                      <a:endParaRPr lang="en-US" sz="1200" dirty="0">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kern="1200" dirty="0">
                          <a:solidFill>
                            <a:srgbClr val="0070C0"/>
                          </a:solidFill>
                          <a:effectLst/>
                          <a:latin typeface="+mn-lt"/>
                          <a:ea typeface="+mn-ea"/>
                          <a:cs typeface="B Titr" panose="00000700000000000000" pitchFamily="2" charset="-78"/>
                        </a:rPr>
                        <a:t>پیش آزمون</a:t>
                      </a:r>
                      <a:endParaRPr lang="en-US" sz="1200" kern="1200" dirty="0">
                        <a:solidFill>
                          <a:srgbClr val="0070C0"/>
                        </a:solidFill>
                        <a:effectLst/>
                        <a:latin typeface="+mn-lt"/>
                        <a:ea typeface="+mn-ea"/>
                        <a:cs typeface="B Titr" panose="00000700000000000000" pitchFamily="2" charset="-78"/>
                      </a:endParaRPr>
                    </a:p>
                  </a:txBody>
                  <a:tcPr marL="68580" marR="68580" marT="0" marB="0" anchor="ctr"/>
                </a:tc>
                <a:tc>
                  <a:txBody>
                    <a:bodyPr/>
                    <a:lstStyle/>
                    <a:p>
                      <a:pPr algn="ctr" rtl="1">
                        <a:spcAft>
                          <a:spcPts val="0"/>
                        </a:spcAft>
                      </a:pPr>
                      <a:r>
                        <a:rPr lang="fa-IR" sz="1200" kern="1200">
                          <a:solidFill>
                            <a:srgbClr val="0070C0"/>
                          </a:solidFill>
                          <a:effectLst/>
                          <a:latin typeface="+mn-lt"/>
                          <a:ea typeface="+mn-ea"/>
                          <a:cs typeface="B Titr" panose="00000700000000000000" pitchFamily="2" charset="-78"/>
                        </a:rPr>
                        <a:t>آزمایش</a:t>
                      </a:r>
                      <a:endParaRPr lang="en-US" sz="1200" kern="1200">
                        <a:solidFill>
                          <a:srgbClr val="0070C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0070C0"/>
                          </a:solidFill>
                          <a:effectLst/>
                          <a:latin typeface="+mn-lt"/>
                          <a:ea typeface="+mn-ea"/>
                          <a:cs typeface="B Titr" panose="00000700000000000000" pitchFamily="2" charset="-78"/>
                        </a:rPr>
                        <a:t>0/20</a:t>
                      </a:r>
                      <a:endParaRPr lang="en-US" sz="1200" kern="1200" dirty="0">
                        <a:solidFill>
                          <a:srgbClr val="0070C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0070C0"/>
                          </a:solidFill>
                          <a:effectLst/>
                          <a:latin typeface="+mn-lt"/>
                          <a:ea typeface="+mn-ea"/>
                          <a:cs typeface="B Titr" panose="00000700000000000000" pitchFamily="2" charset="-78"/>
                        </a:rPr>
                        <a:t>0/098</a:t>
                      </a:r>
                      <a:endParaRPr lang="en-US" sz="1200" kern="1200" dirty="0">
                        <a:solidFill>
                          <a:srgbClr val="0070C0"/>
                        </a:solidFill>
                        <a:effectLst/>
                        <a:latin typeface="+mn-lt"/>
                        <a:ea typeface="+mn-ea"/>
                        <a:cs typeface="B Titr" panose="00000700000000000000" pitchFamily="2" charset="-78"/>
                      </a:endParaRPr>
                    </a:p>
                  </a:txBody>
                  <a:tcPr marL="68580" marR="68580" marT="0" marB="0"/>
                </a:tc>
              </a:tr>
              <a:tr h="212244">
                <a:tc vMerge="1">
                  <a:txBody>
                    <a:bodyPr/>
                    <a:lstStyle/>
                    <a:p>
                      <a:endParaRPr lang="en-US"/>
                    </a:p>
                  </a:txBody>
                  <a:tcPr/>
                </a:tc>
                <a:tc vMerge="1">
                  <a:txBody>
                    <a:bodyPr/>
                    <a:lstStyle/>
                    <a:p>
                      <a:endParaRPr lang="en-US"/>
                    </a:p>
                  </a:txBody>
                  <a:tcPr/>
                </a:tc>
                <a:tc>
                  <a:txBody>
                    <a:bodyPr/>
                    <a:lstStyle/>
                    <a:p>
                      <a:pPr algn="ctr" rtl="1">
                        <a:spcAft>
                          <a:spcPts val="0"/>
                        </a:spcAft>
                      </a:pPr>
                      <a:r>
                        <a:rPr lang="fa-IR" sz="1200" kern="1200" dirty="0">
                          <a:solidFill>
                            <a:srgbClr val="0070C0"/>
                          </a:solidFill>
                          <a:effectLst/>
                          <a:latin typeface="+mn-lt"/>
                          <a:ea typeface="+mn-ea"/>
                          <a:cs typeface="B Titr" panose="00000700000000000000" pitchFamily="2" charset="-78"/>
                        </a:rPr>
                        <a:t>کنترل</a:t>
                      </a:r>
                      <a:endParaRPr lang="en-US" sz="1200" kern="1200" dirty="0">
                        <a:solidFill>
                          <a:srgbClr val="0070C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0070C0"/>
                          </a:solidFill>
                          <a:effectLst/>
                          <a:latin typeface="+mn-lt"/>
                          <a:ea typeface="+mn-ea"/>
                          <a:cs typeface="B Titr" panose="00000700000000000000" pitchFamily="2" charset="-78"/>
                        </a:rPr>
                        <a:t>0/14</a:t>
                      </a:r>
                      <a:endParaRPr lang="en-US" sz="1200" kern="1200" dirty="0">
                        <a:solidFill>
                          <a:srgbClr val="0070C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0070C0"/>
                          </a:solidFill>
                          <a:effectLst/>
                          <a:latin typeface="+mn-lt"/>
                          <a:ea typeface="+mn-ea"/>
                          <a:cs typeface="B Titr" panose="00000700000000000000" pitchFamily="2" charset="-78"/>
                        </a:rPr>
                        <a:t>0/20</a:t>
                      </a:r>
                      <a:endParaRPr lang="en-US" sz="1200" kern="1200" dirty="0">
                        <a:solidFill>
                          <a:srgbClr val="0070C0"/>
                        </a:solidFill>
                        <a:effectLst/>
                        <a:latin typeface="+mn-lt"/>
                        <a:ea typeface="+mn-ea"/>
                        <a:cs typeface="B Titr" panose="00000700000000000000" pitchFamily="2" charset="-78"/>
                      </a:endParaRPr>
                    </a:p>
                  </a:txBody>
                  <a:tcPr marL="68580" marR="68580" marT="0" marB="0"/>
                </a:tc>
              </a:tr>
              <a:tr h="212244">
                <a:tc vMerge="1">
                  <a:txBody>
                    <a:bodyPr/>
                    <a:lstStyle/>
                    <a:p>
                      <a:endParaRPr lang="en-US"/>
                    </a:p>
                  </a:txBody>
                  <a:tcPr/>
                </a:tc>
                <a:tc rowSpan="2">
                  <a:txBody>
                    <a:bodyPr/>
                    <a:lstStyle/>
                    <a:p>
                      <a:pPr algn="ctr" rtl="1">
                        <a:spcAft>
                          <a:spcPts val="0"/>
                        </a:spcAft>
                      </a:pPr>
                      <a:r>
                        <a:rPr lang="fa-IR" sz="1200" kern="1200" dirty="0">
                          <a:solidFill>
                            <a:srgbClr val="FF0000"/>
                          </a:solidFill>
                          <a:effectLst/>
                          <a:latin typeface="+mn-lt"/>
                          <a:ea typeface="+mn-ea"/>
                          <a:cs typeface="B Titr" panose="00000700000000000000" pitchFamily="2" charset="-78"/>
                        </a:rPr>
                        <a:t>پس آزمون</a:t>
                      </a:r>
                      <a:endParaRPr lang="en-US" sz="1200" kern="1200" dirty="0">
                        <a:solidFill>
                          <a:srgbClr val="FF0000"/>
                        </a:solidFill>
                        <a:effectLst/>
                        <a:latin typeface="+mn-lt"/>
                        <a:ea typeface="+mn-ea"/>
                        <a:cs typeface="B Titr" panose="00000700000000000000" pitchFamily="2" charset="-78"/>
                      </a:endParaRPr>
                    </a:p>
                  </a:txBody>
                  <a:tcPr marL="68580" marR="68580" marT="0" marB="0" anchor="ctr"/>
                </a:tc>
                <a:tc>
                  <a:txBody>
                    <a:bodyPr/>
                    <a:lstStyle/>
                    <a:p>
                      <a:pPr algn="ctr" rtl="1">
                        <a:spcAft>
                          <a:spcPts val="0"/>
                        </a:spcAft>
                      </a:pPr>
                      <a:r>
                        <a:rPr lang="fa-IR" sz="1200" kern="1200">
                          <a:solidFill>
                            <a:srgbClr val="FF0000"/>
                          </a:solidFill>
                          <a:effectLst/>
                          <a:latin typeface="+mn-lt"/>
                          <a:ea typeface="+mn-ea"/>
                          <a:cs typeface="B Titr" panose="00000700000000000000" pitchFamily="2" charset="-78"/>
                        </a:rPr>
                        <a:t>آزمایش</a:t>
                      </a:r>
                      <a:endParaRPr lang="en-US" sz="1200" kern="1200">
                        <a:solidFill>
                          <a:srgbClr val="FF000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FF0000"/>
                          </a:solidFill>
                          <a:effectLst/>
                          <a:latin typeface="+mn-lt"/>
                          <a:ea typeface="+mn-ea"/>
                          <a:cs typeface="B Titr" panose="00000700000000000000" pitchFamily="2" charset="-78"/>
                        </a:rPr>
                        <a:t>0/20</a:t>
                      </a:r>
                      <a:endParaRPr lang="en-US" sz="120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FF0000"/>
                          </a:solidFill>
                          <a:effectLst/>
                          <a:latin typeface="+mn-lt"/>
                          <a:ea typeface="+mn-ea"/>
                          <a:cs typeface="B Titr" panose="00000700000000000000" pitchFamily="2" charset="-78"/>
                        </a:rPr>
                        <a:t>0/083</a:t>
                      </a:r>
                      <a:endParaRPr lang="en-US" sz="1200" kern="1200" dirty="0">
                        <a:solidFill>
                          <a:srgbClr val="FF0000"/>
                        </a:solidFill>
                        <a:effectLst/>
                        <a:latin typeface="+mn-lt"/>
                        <a:ea typeface="+mn-ea"/>
                        <a:cs typeface="B Titr" panose="00000700000000000000" pitchFamily="2" charset="-78"/>
                      </a:endParaRPr>
                    </a:p>
                  </a:txBody>
                  <a:tcPr marL="68580" marR="68580" marT="0" marB="0"/>
                </a:tc>
              </a:tr>
              <a:tr h="212244">
                <a:tc vMerge="1">
                  <a:txBody>
                    <a:bodyPr/>
                    <a:lstStyle/>
                    <a:p>
                      <a:endParaRPr lang="en-US"/>
                    </a:p>
                  </a:txBody>
                  <a:tcPr/>
                </a:tc>
                <a:tc vMerge="1">
                  <a:txBody>
                    <a:bodyPr/>
                    <a:lstStyle/>
                    <a:p>
                      <a:endParaRPr lang="en-US"/>
                    </a:p>
                  </a:txBody>
                  <a:tcPr/>
                </a:tc>
                <a:tc>
                  <a:txBody>
                    <a:bodyPr/>
                    <a:lstStyle/>
                    <a:p>
                      <a:pPr algn="ctr" rtl="1">
                        <a:spcAft>
                          <a:spcPts val="0"/>
                        </a:spcAft>
                      </a:pPr>
                      <a:r>
                        <a:rPr lang="fa-IR" sz="1200" kern="1200" dirty="0">
                          <a:solidFill>
                            <a:srgbClr val="FF0000"/>
                          </a:solidFill>
                          <a:effectLst/>
                          <a:latin typeface="+mn-lt"/>
                          <a:ea typeface="+mn-ea"/>
                          <a:cs typeface="B Titr" panose="00000700000000000000" pitchFamily="2" charset="-78"/>
                        </a:rPr>
                        <a:t>کنترل</a:t>
                      </a:r>
                      <a:endParaRPr lang="en-US" sz="120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FF0000"/>
                          </a:solidFill>
                          <a:effectLst/>
                          <a:latin typeface="+mn-lt"/>
                          <a:ea typeface="+mn-ea"/>
                          <a:cs typeface="B Titr" panose="00000700000000000000" pitchFamily="2" charset="-78"/>
                        </a:rPr>
                        <a:t>0/129</a:t>
                      </a:r>
                      <a:endParaRPr lang="en-US" sz="1200" kern="1200" dirty="0">
                        <a:solidFill>
                          <a:srgbClr val="FF000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FF0000"/>
                          </a:solidFill>
                          <a:effectLst/>
                          <a:latin typeface="+mn-lt"/>
                          <a:ea typeface="+mn-ea"/>
                          <a:cs typeface="B Titr" panose="00000700000000000000" pitchFamily="2" charset="-78"/>
                        </a:rPr>
                        <a:t>0/20</a:t>
                      </a:r>
                      <a:endParaRPr lang="en-US" sz="1200" kern="1200" dirty="0">
                        <a:solidFill>
                          <a:srgbClr val="FF0000"/>
                        </a:solidFill>
                        <a:effectLst/>
                        <a:latin typeface="+mn-lt"/>
                        <a:ea typeface="+mn-ea"/>
                        <a:cs typeface="B Titr" panose="00000700000000000000" pitchFamily="2" charset="-78"/>
                      </a:endParaRPr>
                    </a:p>
                  </a:txBody>
                  <a:tcPr marL="68580" marR="68580" marT="0" marB="0"/>
                </a:tc>
              </a:tr>
              <a:tr h="212244">
                <a:tc vMerge="1">
                  <a:txBody>
                    <a:bodyPr/>
                    <a:lstStyle/>
                    <a:p>
                      <a:pPr algn="just" rtl="1">
                        <a:spcAft>
                          <a:spcPts val="0"/>
                        </a:spcAft>
                      </a:pPr>
                      <a:endParaRPr lang="en-US" sz="1200" dirty="0">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kern="1200" dirty="0">
                          <a:solidFill>
                            <a:srgbClr val="7030A0"/>
                          </a:solidFill>
                          <a:effectLst/>
                          <a:latin typeface="+mn-lt"/>
                          <a:ea typeface="+mn-ea"/>
                          <a:cs typeface="B Titr" panose="00000700000000000000" pitchFamily="2" charset="-78"/>
                        </a:rPr>
                        <a:t>پیگیری</a:t>
                      </a:r>
                      <a:endParaRPr lang="en-US" sz="1200" kern="1200" dirty="0">
                        <a:solidFill>
                          <a:srgbClr val="7030A0"/>
                        </a:solidFill>
                        <a:effectLst/>
                        <a:latin typeface="+mn-lt"/>
                        <a:ea typeface="+mn-ea"/>
                        <a:cs typeface="B Titr" panose="00000700000000000000" pitchFamily="2" charset="-78"/>
                      </a:endParaRPr>
                    </a:p>
                  </a:txBody>
                  <a:tcPr marL="68580" marR="68580" marT="0" marB="0" anchor="ctr"/>
                </a:tc>
                <a:tc>
                  <a:txBody>
                    <a:bodyPr/>
                    <a:lstStyle/>
                    <a:p>
                      <a:pPr algn="ctr" rtl="1">
                        <a:spcAft>
                          <a:spcPts val="0"/>
                        </a:spcAft>
                      </a:pPr>
                      <a:r>
                        <a:rPr lang="fa-IR" sz="1200" kern="1200">
                          <a:solidFill>
                            <a:srgbClr val="7030A0"/>
                          </a:solidFill>
                          <a:effectLst/>
                          <a:latin typeface="+mn-lt"/>
                          <a:ea typeface="+mn-ea"/>
                          <a:cs typeface="B Titr" panose="00000700000000000000" pitchFamily="2" charset="-78"/>
                        </a:rPr>
                        <a:t>آزمایش</a:t>
                      </a:r>
                      <a:endParaRPr lang="en-US" sz="1200" kern="1200">
                        <a:solidFill>
                          <a:srgbClr val="7030A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7030A0"/>
                          </a:solidFill>
                          <a:effectLst/>
                          <a:latin typeface="+mn-lt"/>
                          <a:ea typeface="+mn-ea"/>
                          <a:cs typeface="B Titr" panose="00000700000000000000" pitchFamily="2" charset="-78"/>
                        </a:rPr>
                        <a:t>0/127</a:t>
                      </a:r>
                      <a:endParaRPr lang="en-US" sz="1200" kern="1200" dirty="0">
                        <a:solidFill>
                          <a:srgbClr val="7030A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7030A0"/>
                          </a:solidFill>
                          <a:effectLst/>
                          <a:latin typeface="+mn-lt"/>
                          <a:ea typeface="+mn-ea"/>
                          <a:cs typeface="B Titr" panose="00000700000000000000" pitchFamily="2" charset="-78"/>
                        </a:rPr>
                        <a:t>0/20</a:t>
                      </a:r>
                      <a:endParaRPr lang="en-US" sz="1200" kern="1200" dirty="0">
                        <a:solidFill>
                          <a:srgbClr val="7030A0"/>
                        </a:solidFill>
                        <a:effectLst/>
                        <a:latin typeface="+mn-lt"/>
                        <a:ea typeface="+mn-ea"/>
                        <a:cs typeface="B Titr" panose="00000700000000000000" pitchFamily="2" charset="-78"/>
                      </a:endParaRPr>
                    </a:p>
                  </a:txBody>
                  <a:tcPr marL="68580" marR="68580" marT="0" marB="0"/>
                </a:tc>
              </a:tr>
              <a:tr h="212244">
                <a:tc vMerge="1">
                  <a:txBody>
                    <a:bodyPr/>
                    <a:lstStyle/>
                    <a:p>
                      <a:endParaRPr lang="en-US"/>
                    </a:p>
                  </a:txBody>
                  <a:tcPr/>
                </a:tc>
                <a:tc vMerge="1">
                  <a:txBody>
                    <a:bodyPr/>
                    <a:lstStyle/>
                    <a:p>
                      <a:endParaRPr lang="en-US"/>
                    </a:p>
                  </a:txBody>
                  <a:tcPr/>
                </a:tc>
                <a:tc>
                  <a:txBody>
                    <a:bodyPr/>
                    <a:lstStyle/>
                    <a:p>
                      <a:pPr algn="ctr" rtl="1">
                        <a:spcAft>
                          <a:spcPts val="0"/>
                        </a:spcAft>
                      </a:pPr>
                      <a:r>
                        <a:rPr lang="fa-IR" sz="1200" kern="1200" dirty="0">
                          <a:solidFill>
                            <a:srgbClr val="7030A0"/>
                          </a:solidFill>
                          <a:effectLst/>
                          <a:latin typeface="+mn-lt"/>
                          <a:ea typeface="+mn-ea"/>
                          <a:cs typeface="B Titr" panose="00000700000000000000" pitchFamily="2" charset="-78"/>
                        </a:rPr>
                        <a:t>کنترل</a:t>
                      </a:r>
                      <a:endParaRPr lang="en-US" sz="1200" kern="1200" dirty="0">
                        <a:solidFill>
                          <a:srgbClr val="7030A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7030A0"/>
                          </a:solidFill>
                          <a:effectLst/>
                          <a:latin typeface="+mn-lt"/>
                          <a:ea typeface="+mn-ea"/>
                          <a:cs typeface="B Titr" panose="00000700000000000000" pitchFamily="2" charset="-78"/>
                        </a:rPr>
                        <a:t>0/173</a:t>
                      </a:r>
                      <a:endParaRPr lang="en-US" sz="1200" kern="1200" dirty="0">
                        <a:solidFill>
                          <a:srgbClr val="7030A0"/>
                        </a:solidFill>
                        <a:effectLst/>
                        <a:latin typeface="+mn-lt"/>
                        <a:ea typeface="+mn-ea"/>
                        <a:cs typeface="B Titr" panose="00000700000000000000" pitchFamily="2" charset="-78"/>
                      </a:endParaRPr>
                    </a:p>
                  </a:txBody>
                  <a:tcPr marL="68580" marR="68580" marT="0" marB="0"/>
                </a:tc>
                <a:tc>
                  <a:txBody>
                    <a:bodyPr/>
                    <a:lstStyle/>
                    <a:p>
                      <a:pPr algn="ctr" rtl="1">
                        <a:spcAft>
                          <a:spcPts val="0"/>
                        </a:spcAft>
                      </a:pPr>
                      <a:r>
                        <a:rPr lang="fa-IR" sz="1200" kern="1200" dirty="0" smtClean="0">
                          <a:solidFill>
                            <a:srgbClr val="7030A0"/>
                          </a:solidFill>
                          <a:effectLst/>
                          <a:latin typeface="+mn-lt"/>
                          <a:ea typeface="+mn-ea"/>
                          <a:cs typeface="B Titr" panose="00000700000000000000" pitchFamily="2" charset="-78"/>
                        </a:rPr>
                        <a:t>0/118</a:t>
                      </a:r>
                      <a:endParaRPr lang="en-US" sz="1200" kern="1200" dirty="0">
                        <a:solidFill>
                          <a:srgbClr val="7030A0"/>
                        </a:solidFill>
                        <a:effectLst/>
                        <a:latin typeface="+mn-lt"/>
                        <a:ea typeface="+mn-ea"/>
                        <a:cs typeface="B Titr" panose="00000700000000000000" pitchFamily="2" charset="-78"/>
                      </a:endParaRPr>
                    </a:p>
                  </a:txBody>
                  <a:tcPr marL="68580" marR="68580" marT="0" marB="0"/>
                </a:tc>
              </a:tr>
              <a:tr h="212244">
                <a:tc rowSpan="6">
                  <a:txBody>
                    <a:bodyPr/>
                    <a:lstStyle/>
                    <a:p>
                      <a:pPr algn="ctr" rtl="1">
                        <a:spcAft>
                          <a:spcPts val="0"/>
                        </a:spcAft>
                      </a:pPr>
                      <a:r>
                        <a:rPr lang="fa-IR" sz="1400" dirty="0" smtClean="0">
                          <a:solidFill>
                            <a:schemeClr val="tx1"/>
                          </a:solidFill>
                          <a:effectLst/>
                          <a:cs typeface="B Titr" panose="00000700000000000000" pitchFamily="2" charset="-78"/>
                        </a:rPr>
                        <a:t>عملکرد آموزشی</a:t>
                      </a:r>
                      <a:endParaRPr lang="en-US" sz="1400" dirty="0">
                        <a:solidFill>
                          <a:srgbClr val="FFC000"/>
                        </a:solidFill>
                        <a:effectLst/>
                        <a:latin typeface="Calibri" panose="020F0502020204030204" pitchFamily="34" charset="0"/>
                        <a:cs typeface="B Titr" panose="00000700000000000000" pitchFamily="2" charset="-78"/>
                      </a:endParaRPr>
                    </a:p>
                    <a:p>
                      <a:pPr algn="just" rtl="1">
                        <a:spcAft>
                          <a:spcPts val="0"/>
                        </a:spcAft>
                      </a:pPr>
                      <a:r>
                        <a:rPr lang="fa-IR" sz="1200" dirty="0">
                          <a:effectLst/>
                          <a:cs typeface="B Titr" panose="00000700000000000000" pitchFamily="2" charset="-78"/>
                        </a:rPr>
                        <a:t> </a:t>
                      </a:r>
                      <a:endParaRPr lang="en-US" sz="1200" dirty="0">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dirty="0">
                          <a:solidFill>
                            <a:srgbClr val="0070C0"/>
                          </a:solidFill>
                          <a:effectLst/>
                          <a:cs typeface="B Titr" panose="00000700000000000000" pitchFamily="2" charset="-78"/>
                        </a:rPr>
                        <a:t>پیش آزمون</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dirty="0">
                          <a:solidFill>
                            <a:srgbClr val="0070C0"/>
                          </a:solidFill>
                          <a:effectLst/>
                          <a:cs typeface="B Titr" panose="00000700000000000000" pitchFamily="2" charset="-78"/>
                        </a:rPr>
                        <a:t>آزمایش</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0070C0"/>
                          </a:solidFill>
                          <a:effectLst/>
                          <a:cs typeface="B Titr" panose="00000700000000000000" pitchFamily="2" charset="-78"/>
                        </a:rPr>
                        <a:t>0/182</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0070C0"/>
                          </a:solidFill>
                          <a:effectLst/>
                          <a:cs typeface="B Titr" panose="00000700000000000000" pitchFamily="2" charset="-78"/>
                        </a:rPr>
                        <a:t>0/08</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r>
              <a:tr h="21224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solidFill>
                            <a:srgbClr val="0070C0"/>
                          </a:solidFill>
                          <a:effectLst/>
                          <a:cs typeface="B Titr" panose="00000700000000000000" pitchFamily="2" charset="-78"/>
                        </a:rPr>
                        <a:t>کنترل</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0070C0"/>
                          </a:solidFill>
                          <a:effectLst/>
                          <a:cs typeface="B Titr" panose="00000700000000000000" pitchFamily="2" charset="-78"/>
                        </a:rPr>
                        <a:t>0/198</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0070C0"/>
                          </a:solidFill>
                          <a:effectLst/>
                          <a:cs typeface="B Titr" panose="00000700000000000000" pitchFamily="2" charset="-78"/>
                        </a:rPr>
                        <a:t>0/069</a:t>
                      </a:r>
                      <a:endParaRPr lang="en-US" sz="1200" dirty="0">
                        <a:solidFill>
                          <a:srgbClr val="0070C0"/>
                        </a:solidFill>
                        <a:effectLst/>
                        <a:latin typeface="Calibri" panose="020F0502020204030204" pitchFamily="34" charset="0"/>
                        <a:cs typeface="B Titr" panose="00000700000000000000" pitchFamily="2" charset="-78"/>
                      </a:endParaRPr>
                    </a:p>
                  </a:txBody>
                  <a:tcPr marL="68580" marR="68580" marT="0" marB="0"/>
                </a:tc>
              </a:tr>
              <a:tr h="212244">
                <a:tc vMerge="1">
                  <a:txBody>
                    <a:bodyPr/>
                    <a:lstStyle/>
                    <a:p>
                      <a:endParaRPr lang="en-US"/>
                    </a:p>
                  </a:txBody>
                  <a:tcPr/>
                </a:tc>
                <a:tc rowSpan="2">
                  <a:txBody>
                    <a:bodyPr/>
                    <a:lstStyle/>
                    <a:p>
                      <a:pPr algn="ctr" rtl="1">
                        <a:spcAft>
                          <a:spcPts val="0"/>
                        </a:spcAft>
                      </a:pPr>
                      <a:r>
                        <a:rPr lang="fa-IR" sz="1200" dirty="0">
                          <a:solidFill>
                            <a:srgbClr val="FF0000"/>
                          </a:solidFill>
                          <a:effectLst/>
                          <a:cs typeface="B Titr" panose="00000700000000000000" pitchFamily="2" charset="-78"/>
                        </a:rPr>
                        <a:t>پس آزمون</a:t>
                      </a:r>
                      <a:endParaRPr lang="en-US" sz="1200" dirty="0">
                        <a:solidFill>
                          <a:srgbClr val="FF0000"/>
                        </a:solidFill>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a:solidFill>
                            <a:srgbClr val="FF0000"/>
                          </a:solidFill>
                          <a:effectLst/>
                          <a:cs typeface="B Titr" panose="00000700000000000000" pitchFamily="2" charset="-78"/>
                        </a:rPr>
                        <a:t>آزمایش</a:t>
                      </a:r>
                      <a:endParaRPr lang="en-US" sz="1200">
                        <a:solidFill>
                          <a:srgbClr val="FF000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FF0000"/>
                          </a:solidFill>
                          <a:effectLst/>
                          <a:cs typeface="B Titr" panose="00000700000000000000" pitchFamily="2" charset="-78"/>
                        </a:rPr>
                        <a:t>0/166</a:t>
                      </a:r>
                      <a:endParaRPr lang="en-US" sz="1200" dirty="0">
                        <a:solidFill>
                          <a:srgbClr val="FF000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FF0000"/>
                          </a:solidFill>
                          <a:effectLst/>
                          <a:cs typeface="B Titr" panose="00000700000000000000" pitchFamily="2" charset="-78"/>
                        </a:rPr>
                        <a:t>0/151</a:t>
                      </a:r>
                      <a:endParaRPr lang="en-US" sz="1200" dirty="0">
                        <a:solidFill>
                          <a:srgbClr val="FF0000"/>
                        </a:solidFill>
                        <a:effectLst/>
                        <a:latin typeface="Calibri" panose="020F0502020204030204" pitchFamily="34" charset="0"/>
                        <a:cs typeface="B Titr" panose="00000700000000000000" pitchFamily="2" charset="-78"/>
                      </a:endParaRPr>
                    </a:p>
                  </a:txBody>
                  <a:tcPr marL="68580" marR="68580" marT="0" marB="0"/>
                </a:tc>
              </a:tr>
              <a:tr h="21224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solidFill>
                            <a:srgbClr val="FF0000"/>
                          </a:solidFill>
                          <a:effectLst/>
                          <a:cs typeface="B Titr" panose="00000700000000000000" pitchFamily="2" charset="-78"/>
                        </a:rPr>
                        <a:t>کنترل</a:t>
                      </a:r>
                      <a:endParaRPr lang="en-US" sz="1200" dirty="0">
                        <a:solidFill>
                          <a:srgbClr val="FF000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FF0000"/>
                          </a:solidFill>
                          <a:effectLst/>
                          <a:cs typeface="B Titr" panose="00000700000000000000" pitchFamily="2" charset="-78"/>
                        </a:rPr>
                        <a:t>0/10</a:t>
                      </a:r>
                      <a:endParaRPr lang="en-US" sz="1200" dirty="0">
                        <a:solidFill>
                          <a:srgbClr val="FF000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FF0000"/>
                          </a:solidFill>
                          <a:effectLst/>
                          <a:cs typeface="B Titr" panose="00000700000000000000" pitchFamily="2" charset="-78"/>
                        </a:rPr>
                        <a:t>0/20</a:t>
                      </a:r>
                      <a:endParaRPr lang="en-US" sz="1200" dirty="0">
                        <a:solidFill>
                          <a:srgbClr val="FF0000"/>
                        </a:solidFill>
                        <a:effectLst/>
                        <a:latin typeface="Calibri" panose="020F0502020204030204" pitchFamily="34" charset="0"/>
                        <a:cs typeface="B Titr" panose="00000700000000000000" pitchFamily="2" charset="-78"/>
                      </a:endParaRPr>
                    </a:p>
                  </a:txBody>
                  <a:tcPr marL="68580" marR="68580" marT="0" marB="0"/>
                </a:tc>
              </a:tr>
              <a:tr h="212244">
                <a:tc vMerge="1">
                  <a:txBody>
                    <a:bodyPr/>
                    <a:lstStyle/>
                    <a:p>
                      <a:pPr algn="just" rtl="1">
                        <a:spcAft>
                          <a:spcPts val="0"/>
                        </a:spcAft>
                      </a:pPr>
                      <a:endParaRPr lang="en-US" sz="1200" dirty="0">
                        <a:effectLst/>
                        <a:latin typeface="Calibri" panose="020F0502020204030204" pitchFamily="34" charset="0"/>
                        <a:cs typeface="B Titr" panose="00000700000000000000" pitchFamily="2" charset="-78"/>
                      </a:endParaRPr>
                    </a:p>
                  </a:txBody>
                  <a:tcPr marL="68580" marR="68580" marT="0" marB="0" anchor="ctr"/>
                </a:tc>
                <a:tc rowSpan="2">
                  <a:txBody>
                    <a:bodyPr/>
                    <a:lstStyle/>
                    <a:p>
                      <a:pPr algn="ctr" rtl="1">
                        <a:spcAft>
                          <a:spcPts val="0"/>
                        </a:spcAft>
                      </a:pPr>
                      <a:r>
                        <a:rPr lang="fa-IR" sz="1200" dirty="0">
                          <a:solidFill>
                            <a:srgbClr val="7030A0"/>
                          </a:solidFill>
                          <a:effectLst/>
                          <a:cs typeface="B Titr" panose="00000700000000000000" pitchFamily="2" charset="-78"/>
                        </a:rPr>
                        <a:t>پیگیری</a:t>
                      </a:r>
                      <a:endParaRPr lang="en-US" sz="1200" dirty="0">
                        <a:solidFill>
                          <a:srgbClr val="7030A0"/>
                        </a:solidFill>
                        <a:effectLst/>
                        <a:latin typeface="Calibri" panose="020F0502020204030204" pitchFamily="34" charset="0"/>
                        <a:cs typeface="B Titr" panose="00000700000000000000" pitchFamily="2" charset="-78"/>
                      </a:endParaRPr>
                    </a:p>
                  </a:txBody>
                  <a:tcPr marL="68580" marR="68580" marT="0" marB="0" anchor="ctr"/>
                </a:tc>
                <a:tc>
                  <a:txBody>
                    <a:bodyPr/>
                    <a:lstStyle/>
                    <a:p>
                      <a:pPr algn="ctr" rtl="1">
                        <a:spcAft>
                          <a:spcPts val="0"/>
                        </a:spcAft>
                      </a:pPr>
                      <a:r>
                        <a:rPr lang="fa-IR" sz="1200">
                          <a:solidFill>
                            <a:srgbClr val="7030A0"/>
                          </a:solidFill>
                          <a:effectLst/>
                          <a:cs typeface="B Titr" panose="00000700000000000000" pitchFamily="2" charset="-78"/>
                        </a:rPr>
                        <a:t>آزمایش</a:t>
                      </a:r>
                      <a:endParaRPr lang="en-US" sz="1200">
                        <a:solidFill>
                          <a:srgbClr val="7030A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7030A0"/>
                          </a:solidFill>
                          <a:effectLst/>
                          <a:cs typeface="B Titr" panose="00000700000000000000" pitchFamily="2" charset="-78"/>
                        </a:rPr>
                        <a:t>0/159</a:t>
                      </a:r>
                      <a:endParaRPr lang="en-US" sz="1200" dirty="0">
                        <a:solidFill>
                          <a:srgbClr val="7030A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7030A0"/>
                          </a:solidFill>
                          <a:effectLst/>
                          <a:cs typeface="B Titr" panose="00000700000000000000" pitchFamily="2" charset="-78"/>
                        </a:rPr>
                        <a:t>0/197</a:t>
                      </a:r>
                      <a:endParaRPr lang="en-US" sz="1200" dirty="0">
                        <a:solidFill>
                          <a:srgbClr val="7030A0"/>
                        </a:solidFill>
                        <a:effectLst/>
                        <a:latin typeface="Calibri" panose="020F0502020204030204" pitchFamily="34" charset="0"/>
                        <a:cs typeface="B Titr" panose="00000700000000000000" pitchFamily="2" charset="-78"/>
                      </a:endParaRPr>
                    </a:p>
                  </a:txBody>
                  <a:tcPr marL="68580" marR="68580" marT="0" marB="0"/>
                </a:tc>
              </a:tr>
              <a:tr h="212244">
                <a:tc vMerge="1">
                  <a:txBody>
                    <a:bodyPr/>
                    <a:lstStyle/>
                    <a:p>
                      <a:endParaRPr lang="en-US"/>
                    </a:p>
                  </a:txBody>
                  <a:tcPr/>
                </a:tc>
                <a:tc vMerge="1">
                  <a:txBody>
                    <a:bodyPr/>
                    <a:lstStyle/>
                    <a:p>
                      <a:endParaRPr lang="en-US"/>
                    </a:p>
                  </a:txBody>
                  <a:tcPr/>
                </a:tc>
                <a:tc>
                  <a:txBody>
                    <a:bodyPr/>
                    <a:lstStyle/>
                    <a:p>
                      <a:pPr algn="ctr" rtl="1">
                        <a:spcAft>
                          <a:spcPts val="0"/>
                        </a:spcAft>
                      </a:pPr>
                      <a:r>
                        <a:rPr lang="fa-IR" sz="1200" dirty="0">
                          <a:solidFill>
                            <a:srgbClr val="7030A0"/>
                          </a:solidFill>
                          <a:effectLst/>
                          <a:cs typeface="B Titr" panose="00000700000000000000" pitchFamily="2" charset="-78"/>
                        </a:rPr>
                        <a:t>کنترل</a:t>
                      </a:r>
                      <a:endParaRPr lang="en-US" sz="1200" dirty="0">
                        <a:solidFill>
                          <a:srgbClr val="7030A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7030A0"/>
                          </a:solidFill>
                          <a:effectLst/>
                          <a:cs typeface="B Titr" panose="00000700000000000000" pitchFamily="2" charset="-78"/>
                        </a:rPr>
                        <a:t>0/112</a:t>
                      </a:r>
                      <a:endParaRPr lang="en-US" sz="1200" dirty="0">
                        <a:solidFill>
                          <a:srgbClr val="7030A0"/>
                        </a:solidFill>
                        <a:effectLst/>
                        <a:latin typeface="Calibri" panose="020F0502020204030204" pitchFamily="34" charset="0"/>
                        <a:cs typeface="B Titr" panose="00000700000000000000" pitchFamily="2" charset="-78"/>
                      </a:endParaRPr>
                    </a:p>
                  </a:txBody>
                  <a:tcPr marL="68580" marR="68580" marT="0" marB="0"/>
                </a:tc>
                <a:tc>
                  <a:txBody>
                    <a:bodyPr/>
                    <a:lstStyle/>
                    <a:p>
                      <a:pPr algn="ctr" rtl="1">
                        <a:spcAft>
                          <a:spcPts val="0"/>
                        </a:spcAft>
                      </a:pPr>
                      <a:r>
                        <a:rPr lang="fa-IR" sz="1200" dirty="0" smtClean="0">
                          <a:solidFill>
                            <a:srgbClr val="7030A0"/>
                          </a:solidFill>
                          <a:effectLst/>
                          <a:cs typeface="B Titr" panose="00000700000000000000" pitchFamily="2" charset="-78"/>
                        </a:rPr>
                        <a:t>0/20</a:t>
                      </a:r>
                      <a:endParaRPr lang="en-US" sz="1200" dirty="0">
                        <a:solidFill>
                          <a:srgbClr val="7030A0"/>
                        </a:solidFill>
                        <a:effectLst/>
                        <a:latin typeface="Calibri" panose="020F0502020204030204" pitchFamily="34" charset="0"/>
                        <a:cs typeface="B Titr" panose="00000700000000000000" pitchFamily="2" charset="-78"/>
                      </a:endParaRPr>
                    </a:p>
                  </a:txBody>
                  <a:tcPr marL="68580" marR="68580" marT="0" marB="0"/>
                </a:tc>
              </a:tr>
            </a:tbl>
          </a:graphicData>
        </a:graphic>
      </p:graphicFrame>
      <p:sp>
        <p:nvSpPr>
          <p:cNvPr id="11" name="Content Placeholder 2"/>
          <p:cNvSpPr txBox="1">
            <a:spLocks/>
          </p:cNvSpPr>
          <p:nvPr/>
        </p:nvSpPr>
        <p:spPr>
          <a:xfrm>
            <a:off x="1746456" y="2331649"/>
            <a:ext cx="9141505" cy="484344"/>
          </a:xfrm>
          <a:prstGeom prst="rect">
            <a:avLst/>
          </a:prstGeom>
        </p:spPr>
        <p:txBody>
          <a:bodyPr>
            <a:normAutofit/>
          </a:bodyPr>
          <a:lst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a:lstStyle>
          <a:p>
            <a:pPr marL="0" indent="0" algn="ctr" rtl="1">
              <a:buFont typeface="Arial" panose="020B0604020202020204" pitchFamily="34" charset="0"/>
              <a:buNone/>
              <a:tabLst>
                <a:tab pos="3979545" algn="l"/>
              </a:tabLst>
            </a:pPr>
            <a:r>
              <a:rPr lang="fa-IR" sz="1600" b="1" dirty="0" smtClean="0">
                <a:solidFill>
                  <a:srgbClr val="FF0000"/>
                </a:solidFill>
                <a:latin typeface="Times New Roman" panose="02020603050405020304" pitchFamily="18" charset="0"/>
                <a:cs typeface="B Titr" panose="00000700000000000000" pitchFamily="2" charset="-78"/>
              </a:rPr>
              <a:t>ادامه جدول 3: جدول نتایج آزمون کولموگروف - اسمیرنوف</a:t>
            </a:r>
            <a:endParaRPr lang="en-US" sz="1600" dirty="0">
              <a:cs typeface="B Titr" panose="00000700000000000000" pitchFamily="2" charset="-78"/>
            </a:endParaRPr>
          </a:p>
        </p:txBody>
      </p:sp>
    </p:spTree>
    <p:extLst>
      <p:ext uri="{BB962C8B-B14F-4D97-AF65-F5344CB8AC3E}">
        <p14:creationId xmlns:p14="http://schemas.microsoft.com/office/powerpoint/2010/main" val="40101858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4"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5" name="Rectangle 4"/>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
        <p:nvSpPr>
          <p:cNvPr id="6" name="Title 1"/>
          <p:cNvSpPr txBox="1">
            <a:spLocks/>
          </p:cNvSpPr>
          <p:nvPr/>
        </p:nvSpPr>
        <p:spPr>
          <a:xfrm>
            <a:off x="4999593" y="662140"/>
            <a:ext cx="5848912" cy="566588"/>
          </a:xfrm>
          <a:prstGeom prst="rect">
            <a:avLst/>
          </a:prstGeom>
        </p:spPr>
        <p:txBody>
          <a:bodyPr>
            <a:no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r" rtl="1" fontAlgn="base">
              <a:lnSpc>
                <a:spcPct val="170000"/>
              </a:lnSpc>
              <a:spcAft>
                <a:spcPct val="0"/>
              </a:spcAft>
            </a:pPr>
            <a:r>
              <a:rPr lang="fa-IR" sz="1600" b="1" dirty="0" smtClean="0">
                <a:solidFill>
                  <a:srgbClr val="FF0000"/>
                </a:solidFill>
                <a:latin typeface="Verdana" panose="020B0604030504040204" pitchFamily="34" charset="0"/>
                <a:cs typeface="B Titr" panose="00000700000000000000" pitchFamily="2" charset="-78"/>
              </a:rPr>
              <a:t/>
            </a:r>
            <a:br>
              <a:rPr lang="fa-IR" sz="1600" b="1" dirty="0" smtClean="0">
                <a:solidFill>
                  <a:srgbClr val="FF0000"/>
                </a:solidFill>
                <a:latin typeface="Verdana" panose="020B0604030504040204" pitchFamily="34" charset="0"/>
                <a:cs typeface="B Titr" panose="00000700000000000000" pitchFamily="2" charset="-78"/>
              </a:rPr>
            </a:br>
            <a:r>
              <a:rPr lang="fa-IR" sz="1600" b="1" dirty="0" smtClean="0">
                <a:solidFill>
                  <a:srgbClr val="FF0000"/>
                </a:solidFill>
                <a:latin typeface="Verdana" panose="020B0604030504040204" pitchFamily="34" charset="0"/>
                <a:cs typeface="B Titr" panose="00000700000000000000" pitchFamily="2" charset="-78"/>
              </a:rPr>
              <a:t>همگنی واریانس‌های خطای متغیرها</a:t>
            </a:r>
            <a:r>
              <a:rPr lang="en-US" sz="1600" b="1" dirty="0" smtClean="0">
                <a:solidFill>
                  <a:srgbClr val="003366"/>
                </a:solidFill>
                <a:latin typeface="Verdana" panose="020B0604030504040204" pitchFamily="34" charset="0"/>
                <a:cs typeface="B Zar" panose="00000400000000000000" pitchFamily="2" charset="-78"/>
              </a:rPr>
              <a:t/>
            </a:r>
            <a:br>
              <a:rPr lang="en-US" sz="1600" b="1" dirty="0" smtClean="0">
                <a:solidFill>
                  <a:srgbClr val="003366"/>
                </a:solidFill>
                <a:latin typeface="Verdana" panose="020B0604030504040204" pitchFamily="34" charset="0"/>
                <a:cs typeface="B Zar" panose="00000400000000000000" pitchFamily="2" charset="-78"/>
              </a:rPr>
            </a:br>
            <a:endParaRPr lang="en-US" sz="1600" dirty="0"/>
          </a:p>
        </p:txBody>
      </p:sp>
      <p:sp>
        <p:nvSpPr>
          <p:cNvPr id="7" name="Content Placeholder 2"/>
          <p:cNvSpPr txBox="1">
            <a:spLocks/>
          </p:cNvSpPr>
          <p:nvPr/>
        </p:nvSpPr>
        <p:spPr>
          <a:xfrm>
            <a:off x="542565" y="1875864"/>
            <a:ext cx="11544593" cy="1186872"/>
          </a:xfrm>
          <a:prstGeom prst="rect">
            <a:avLst/>
          </a:prstGeom>
        </p:spPr>
        <p:txBody>
          <a:bodyPr>
            <a:normAutofit lnSpcReduction="10000"/>
          </a:bodyPr>
          <a:lst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a:lstStyle>
          <a:p>
            <a:pPr marL="0" indent="0" algn="r" rtl="1">
              <a:buFont typeface="Arial" panose="020B0604020202020204" pitchFamily="34" charset="0"/>
              <a:buNone/>
            </a:pPr>
            <a:r>
              <a:rPr lang="fa-IR" b="1" dirty="0" smtClean="0">
                <a:cs typeface="B Lotus" panose="00000400000000000000" pitchFamily="2" charset="-78"/>
              </a:rPr>
              <a:t> </a:t>
            </a:r>
            <a:r>
              <a:rPr lang="fa-IR" sz="1800" b="1" dirty="0" smtClean="0">
                <a:cs typeface="B Lotus" panose="00000400000000000000" pitchFamily="2" charset="-78"/>
              </a:rPr>
              <a:t>نتایج بررسی </a:t>
            </a:r>
            <a:r>
              <a:rPr lang="fa-IR" sz="1800" b="1" dirty="0" smtClean="0">
                <a:solidFill>
                  <a:srgbClr val="FF0000"/>
                </a:solidFill>
                <a:cs typeface="B Lotus" panose="00000400000000000000" pitchFamily="2" charset="-78"/>
              </a:rPr>
              <a:t>همگنی واریانس‌های خطای متغیرهای </a:t>
            </a:r>
            <a:r>
              <a:rPr lang="fa-IR" sz="1800" b="1" dirty="0" smtClean="0">
                <a:cs typeface="B Lotus" panose="00000400000000000000" pitchFamily="2" charset="-78"/>
              </a:rPr>
              <a:t>پژوهش در گروه های آزمایش و کنترل گزارش شده اند. که آماره </a:t>
            </a:r>
            <a:r>
              <a:rPr lang="en-US" sz="1800" b="1" dirty="0" smtClean="0">
                <a:cs typeface="B Lotus" panose="00000400000000000000" pitchFamily="2" charset="-78"/>
              </a:rPr>
              <a:t>F </a:t>
            </a:r>
            <a:r>
              <a:rPr lang="fa-IR" sz="1800" b="1" dirty="0" smtClean="0">
                <a:cs typeface="B Lotus" panose="00000400000000000000" pitchFamily="2" charset="-78"/>
              </a:rPr>
              <a:t>آزمون لوین جهت بررسی همگنی واریانس های خطای متغیرها در گروه‌های پژوهش برای متغیرهای اخلاق دانش اندوزی، اخلاق پژوهـش، اخلاق نقـد، اخلاق معاشـرت و اخلاق جنسی و </a:t>
            </a:r>
          </a:p>
          <a:p>
            <a:pPr marL="0" indent="0" algn="r" rtl="1">
              <a:buFont typeface="Arial" panose="020B0604020202020204" pitchFamily="34" charset="0"/>
              <a:buNone/>
            </a:pPr>
            <a:r>
              <a:rPr lang="fa-IR" sz="1800" b="1" dirty="0" smtClean="0">
                <a:cs typeface="B Lotus" panose="00000400000000000000" pitchFamily="2" charset="-78"/>
              </a:rPr>
              <a:t>عملکرد آموزشی</a:t>
            </a:r>
            <a:r>
              <a:rPr lang="fa-IR" sz="1800" b="1" dirty="0" smtClean="0">
                <a:solidFill>
                  <a:srgbClr val="FF0000"/>
                </a:solidFill>
                <a:cs typeface="B Lotus" panose="00000400000000000000" pitchFamily="2" charset="-78"/>
              </a:rPr>
              <a:t> معنی دار نمی‌باشد</a:t>
            </a:r>
            <a:r>
              <a:rPr lang="fa-IR" sz="1800" b="1" dirty="0" smtClean="0">
                <a:cs typeface="B Lotus" panose="00000400000000000000" pitchFamily="2" charset="-78"/>
              </a:rPr>
              <a:t>. این یافته نشان می‌دهد که </a:t>
            </a:r>
            <a:r>
              <a:rPr lang="fa-IR" sz="1800" b="1" dirty="0" smtClean="0">
                <a:solidFill>
                  <a:srgbClr val="FF0000"/>
                </a:solidFill>
                <a:cs typeface="B Lotus" panose="00000400000000000000" pitchFamily="2" charset="-78"/>
              </a:rPr>
              <a:t>واریانس های خطای این متغیرها در گروه ها همگن </a:t>
            </a:r>
            <a:r>
              <a:rPr lang="fa-IR" sz="1800" b="1" dirty="0" smtClean="0">
                <a:cs typeface="B Lotus" panose="00000400000000000000" pitchFamily="2" charset="-78"/>
              </a:rPr>
              <a:t>است. </a:t>
            </a:r>
          </a:p>
        </p:txBody>
      </p:sp>
      <p:graphicFrame>
        <p:nvGraphicFramePr>
          <p:cNvPr id="8" name="Table 7"/>
          <p:cNvGraphicFramePr>
            <a:graphicFrameLocks noGrp="1"/>
          </p:cNvGraphicFramePr>
          <p:nvPr>
            <p:extLst>
              <p:ext uri="{D42A27DB-BD31-4B8C-83A1-F6EECF244321}">
                <p14:modId xmlns:p14="http://schemas.microsoft.com/office/powerpoint/2010/main" val="1246338346"/>
              </p:ext>
            </p:extLst>
          </p:nvPr>
        </p:nvGraphicFramePr>
        <p:xfrm>
          <a:off x="2621699" y="4044434"/>
          <a:ext cx="7147931" cy="4103646"/>
        </p:xfrm>
        <a:graphic>
          <a:graphicData uri="http://schemas.openxmlformats.org/drawingml/2006/table">
            <a:tbl>
              <a:tblPr rtl="1" firstRow="1" firstCol="1" bandRow="1">
                <a:tableStyleId>{21E4AEA4-8DFA-4A89-87EB-49C32662AFE0}</a:tableStyleId>
              </a:tblPr>
              <a:tblGrid>
                <a:gridCol w="2831306"/>
                <a:gridCol w="2304214"/>
                <a:gridCol w="2012411"/>
              </a:tblGrid>
              <a:tr h="511398">
                <a:tc>
                  <a:txBody>
                    <a:bodyPr/>
                    <a:lstStyle/>
                    <a:p>
                      <a:pPr algn="ctr" rtl="1">
                        <a:spcAft>
                          <a:spcPts val="0"/>
                        </a:spcAft>
                      </a:pPr>
                      <a:r>
                        <a:rPr lang="fa-IR" sz="1600" dirty="0">
                          <a:solidFill>
                            <a:schemeClr val="tx1"/>
                          </a:solidFill>
                          <a:effectLst/>
                          <a:cs typeface="B Titr" panose="00000700000000000000" pitchFamily="2" charset="-78"/>
                        </a:rPr>
                        <a:t>متغیر</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a:solidFill>
                            <a:schemeClr val="tx1"/>
                          </a:solidFill>
                          <a:effectLst/>
                          <a:cs typeface="B Titr" panose="00000700000000000000" pitchFamily="2" charset="-78"/>
                        </a:rPr>
                        <a:t>آماره </a:t>
                      </a:r>
                      <a:r>
                        <a:rPr lang="en-US" sz="1600" dirty="0">
                          <a:solidFill>
                            <a:schemeClr val="tx1"/>
                          </a:solidFill>
                          <a:effectLst/>
                          <a:cs typeface="B Titr" panose="00000700000000000000" pitchFamily="2" charset="-78"/>
                        </a:rPr>
                        <a:t>F</a:t>
                      </a:r>
                      <a:r>
                        <a:rPr lang="fa-IR" sz="1600" dirty="0">
                          <a:solidFill>
                            <a:schemeClr val="tx1"/>
                          </a:solidFill>
                          <a:effectLst/>
                          <a:cs typeface="B Titr" panose="00000700000000000000" pitchFamily="2" charset="-78"/>
                        </a:rPr>
                        <a:t> لوین</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a:solidFill>
                            <a:schemeClr val="tx1"/>
                          </a:solidFill>
                          <a:effectLst/>
                          <a:cs typeface="B Titr" panose="00000700000000000000" pitchFamily="2" charset="-78"/>
                        </a:rPr>
                        <a:t>سطح معنی داری</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r>
              <a:tr h="358616">
                <a:tc>
                  <a:txBody>
                    <a:bodyPr/>
                    <a:lstStyle/>
                    <a:p>
                      <a:pPr algn="ctr" rtl="1">
                        <a:spcAft>
                          <a:spcPts val="0"/>
                        </a:spcAft>
                      </a:pPr>
                      <a:r>
                        <a:rPr lang="fa-IR" sz="1600" dirty="0" smtClean="0">
                          <a:solidFill>
                            <a:schemeClr val="tx1"/>
                          </a:solidFill>
                          <a:effectLst/>
                          <a:cs typeface="B Titr" panose="00000700000000000000" pitchFamily="2" charset="-78"/>
                        </a:rPr>
                        <a:t>اخلاق دانش اندوزی</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gridSpan="2">
                  <a:txBody>
                    <a:bodyPr/>
                    <a:lstStyle/>
                    <a:p>
                      <a:pPr algn="ctr" rtl="1">
                        <a:lnSpc>
                          <a:spcPct val="115000"/>
                        </a:lnSpc>
                        <a:spcAft>
                          <a:spcPts val="1000"/>
                        </a:spcAft>
                      </a:pPr>
                      <a:r>
                        <a:rPr lang="en-US" sz="2000" dirty="0">
                          <a:solidFill>
                            <a:schemeClr val="tx1"/>
                          </a:solidFill>
                          <a:effectLst/>
                          <a:cs typeface="B Titr" panose="00000700000000000000" pitchFamily="2" charset="-78"/>
                        </a:rPr>
                        <a:t> </a:t>
                      </a:r>
                      <a:endParaRPr lang="en-US" sz="2000"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nchor="ctr">
                    <a:solidFill>
                      <a:schemeClr val="accent6">
                        <a:lumMod val="60000"/>
                        <a:lumOff val="40000"/>
                      </a:schemeClr>
                    </a:solidFill>
                  </a:tcPr>
                </a:tc>
                <a:tc hMerge="1">
                  <a:txBody>
                    <a:bodyPr/>
                    <a:lstStyle/>
                    <a:p>
                      <a:endParaRPr lang="en-US"/>
                    </a:p>
                  </a:txBody>
                  <a:tcPr/>
                </a:tc>
              </a:tr>
              <a:tr h="268087">
                <a:tc>
                  <a:txBody>
                    <a:bodyPr/>
                    <a:lstStyle/>
                    <a:p>
                      <a:pPr algn="ctr" rtl="1">
                        <a:spcAft>
                          <a:spcPts val="0"/>
                        </a:spcAft>
                      </a:pPr>
                      <a:r>
                        <a:rPr lang="fa-IR" sz="1600" dirty="0">
                          <a:solidFill>
                            <a:schemeClr val="tx1"/>
                          </a:solidFill>
                          <a:effectLst/>
                          <a:cs typeface="B Titr" panose="00000700000000000000" pitchFamily="2" charset="-78"/>
                        </a:rPr>
                        <a:t>پیش آزمون </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chemeClr val="tx1"/>
                          </a:solidFill>
                          <a:effectLst/>
                          <a:cs typeface="B Titr" panose="00000700000000000000" pitchFamily="2" charset="-78"/>
                        </a:rPr>
                        <a:t>1/615</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rgbClr val="FF0000"/>
                          </a:solidFill>
                          <a:effectLst/>
                          <a:cs typeface="B Titr" panose="00000700000000000000" pitchFamily="2" charset="-78"/>
                        </a:rPr>
                        <a:t>0/218</a:t>
                      </a:r>
                      <a:endParaRPr lang="en-US" sz="1600" dirty="0">
                        <a:solidFill>
                          <a:srgbClr val="FF0000"/>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r>
              <a:tr h="268087">
                <a:tc>
                  <a:txBody>
                    <a:bodyPr/>
                    <a:lstStyle/>
                    <a:p>
                      <a:pPr algn="ctr" rtl="1">
                        <a:spcAft>
                          <a:spcPts val="0"/>
                        </a:spcAft>
                      </a:pPr>
                      <a:r>
                        <a:rPr lang="fa-IR" sz="1600" dirty="0">
                          <a:solidFill>
                            <a:schemeClr val="tx1"/>
                          </a:solidFill>
                          <a:effectLst/>
                          <a:cs typeface="B Titr" panose="00000700000000000000" pitchFamily="2" charset="-78"/>
                        </a:rPr>
                        <a:t>پس آزمون </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chemeClr val="tx1"/>
                          </a:solidFill>
                          <a:effectLst/>
                          <a:latin typeface="+mn-lt"/>
                          <a:cs typeface="B Titr" panose="00000700000000000000" pitchFamily="2" charset="-78"/>
                        </a:rPr>
                        <a:t>0/223</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rgbClr val="FF0000"/>
                          </a:solidFill>
                          <a:effectLst/>
                          <a:cs typeface="B Titr" panose="00000700000000000000" pitchFamily="2" charset="-78"/>
                        </a:rPr>
                        <a:t>0/639</a:t>
                      </a:r>
                      <a:endParaRPr lang="en-US" sz="1600" dirty="0">
                        <a:solidFill>
                          <a:srgbClr val="FF0000"/>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r>
              <a:tr h="268087">
                <a:tc>
                  <a:txBody>
                    <a:bodyPr/>
                    <a:lstStyle/>
                    <a:p>
                      <a:pPr algn="ctr" rtl="1">
                        <a:spcAft>
                          <a:spcPts val="0"/>
                        </a:spcAft>
                      </a:pPr>
                      <a:r>
                        <a:rPr lang="fa-IR" sz="1600" dirty="0">
                          <a:solidFill>
                            <a:schemeClr val="tx1"/>
                          </a:solidFill>
                          <a:effectLst/>
                          <a:cs typeface="B Titr" panose="00000700000000000000" pitchFamily="2" charset="-78"/>
                        </a:rPr>
                        <a:t>پیگیری </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chemeClr val="tx1"/>
                          </a:solidFill>
                          <a:effectLst/>
                          <a:latin typeface="+mn-lt"/>
                          <a:cs typeface="B Titr" panose="00000700000000000000" pitchFamily="2" charset="-78"/>
                        </a:rPr>
                        <a:t>3/732</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rgbClr val="FF0000"/>
                          </a:solidFill>
                          <a:effectLst/>
                          <a:cs typeface="B Titr" panose="00000700000000000000" pitchFamily="2" charset="-78"/>
                        </a:rPr>
                        <a:t>0/61</a:t>
                      </a:r>
                      <a:endParaRPr lang="en-US" sz="1600" dirty="0">
                        <a:solidFill>
                          <a:srgbClr val="FF0000"/>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r>
              <a:tr h="358616">
                <a:tc>
                  <a:txBody>
                    <a:bodyPr/>
                    <a:lstStyle/>
                    <a:p>
                      <a:pPr algn="ctr" rtl="1">
                        <a:spcAft>
                          <a:spcPts val="0"/>
                        </a:spcAft>
                      </a:pPr>
                      <a:r>
                        <a:rPr lang="fa-IR" sz="1600" dirty="0" smtClean="0">
                          <a:solidFill>
                            <a:schemeClr val="tx1"/>
                          </a:solidFill>
                          <a:effectLst/>
                          <a:cs typeface="B Titr" panose="00000700000000000000" pitchFamily="2" charset="-78"/>
                        </a:rPr>
                        <a:t>اخلاق پژوهش</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gridSpan="2">
                  <a:txBody>
                    <a:bodyPr/>
                    <a:lstStyle/>
                    <a:p>
                      <a:pPr algn="ctr" rtl="1">
                        <a:lnSpc>
                          <a:spcPct val="115000"/>
                        </a:lnSpc>
                        <a:spcAft>
                          <a:spcPts val="1000"/>
                        </a:spcAft>
                      </a:pPr>
                      <a:r>
                        <a:rPr lang="en-US" sz="2000" dirty="0">
                          <a:solidFill>
                            <a:srgbClr val="FF0000"/>
                          </a:solidFill>
                          <a:effectLst/>
                          <a:cs typeface="B Titr" panose="00000700000000000000" pitchFamily="2" charset="-78"/>
                        </a:rPr>
                        <a:t> </a:t>
                      </a:r>
                      <a:endParaRPr lang="en-US" sz="2000"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nchor="ctr">
                    <a:solidFill>
                      <a:schemeClr val="accent6">
                        <a:lumMod val="60000"/>
                        <a:lumOff val="40000"/>
                      </a:schemeClr>
                    </a:solidFill>
                  </a:tcPr>
                </a:tc>
                <a:tc hMerge="1">
                  <a:txBody>
                    <a:bodyPr/>
                    <a:lstStyle/>
                    <a:p>
                      <a:endParaRPr lang="en-US"/>
                    </a:p>
                  </a:txBody>
                  <a:tcPr/>
                </a:tc>
              </a:tr>
              <a:tr h="342661">
                <a:tc>
                  <a:txBody>
                    <a:bodyPr/>
                    <a:lstStyle/>
                    <a:p>
                      <a:pPr algn="ctr" rtl="1">
                        <a:spcAft>
                          <a:spcPts val="0"/>
                        </a:spcAft>
                      </a:pPr>
                      <a:r>
                        <a:rPr lang="fa-IR" sz="1600" dirty="0">
                          <a:solidFill>
                            <a:schemeClr val="tx1"/>
                          </a:solidFill>
                          <a:effectLst/>
                          <a:cs typeface="B Titr" panose="00000700000000000000" pitchFamily="2" charset="-78"/>
                        </a:rPr>
                        <a:t>پیش آزمون</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chemeClr val="tx1"/>
                          </a:solidFill>
                          <a:effectLst/>
                          <a:latin typeface="+mn-lt"/>
                          <a:cs typeface="B Titr" panose="00000700000000000000" pitchFamily="2" charset="-78"/>
                        </a:rPr>
                        <a:t>1/844</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rgbClr val="FF0000"/>
                          </a:solidFill>
                          <a:effectLst/>
                          <a:latin typeface="+mn-lt"/>
                          <a:cs typeface="B Titr" panose="00000700000000000000" pitchFamily="2" charset="-78"/>
                        </a:rPr>
                        <a:t>0/182</a:t>
                      </a:r>
                      <a:endParaRPr lang="en-US" sz="1600" dirty="0">
                        <a:solidFill>
                          <a:srgbClr val="FF0000"/>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r>
              <a:tr h="268087">
                <a:tc>
                  <a:txBody>
                    <a:bodyPr/>
                    <a:lstStyle/>
                    <a:p>
                      <a:pPr algn="ctr" rtl="1">
                        <a:spcAft>
                          <a:spcPts val="0"/>
                        </a:spcAft>
                      </a:pPr>
                      <a:r>
                        <a:rPr lang="fa-IR" sz="1600" dirty="0">
                          <a:solidFill>
                            <a:schemeClr val="tx1"/>
                          </a:solidFill>
                          <a:effectLst/>
                          <a:cs typeface="B Titr" panose="00000700000000000000" pitchFamily="2" charset="-78"/>
                        </a:rPr>
                        <a:t>پس آزمون</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chemeClr val="tx1"/>
                          </a:solidFill>
                          <a:effectLst/>
                          <a:latin typeface="+mn-lt"/>
                          <a:cs typeface="B Titr" panose="00000700000000000000" pitchFamily="2" charset="-78"/>
                        </a:rPr>
                        <a:t>0/471</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rgbClr val="FF0000"/>
                          </a:solidFill>
                          <a:effectLst/>
                          <a:cs typeface="B Titr" panose="00000700000000000000" pitchFamily="2" charset="-78"/>
                        </a:rPr>
                        <a:t>0/497</a:t>
                      </a:r>
                      <a:endParaRPr lang="en-US" sz="1600" dirty="0">
                        <a:solidFill>
                          <a:srgbClr val="FF0000"/>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r>
              <a:tr h="268087">
                <a:tc>
                  <a:txBody>
                    <a:bodyPr/>
                    <a:lstStyle/>
                    <a:p>
                      <a:pPr algn="ctr" rtl="1">
                        <a:spcAft>
                          <a:spcPts val="0"/>
                        </a:spcAft>
                      </a:pPr>
                      <a:r>
                        <a:rPr lang="fa-IR" sz="1600">
                          <a:solidFill>
                            <a:schemeClr val="tx1"/>
                          </a:solidFill>
                          <a:effectLst/>
                          <a:cs typeface="B Titr" panose="00000700000000000000" pitchFamily="2" charset="-78"/>
                        </a:rPr>
                        <a:t>پیگیری</a:t>
                      </a:r>
                      <a:endParaRPr lang="en-US" sz="160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chemeClr val="tx1"/>
                          </a:solidFill>
                          <a:effectLst/>
                          <a:cs typeface="B Titr" panose="00000700000000000000" pitchFamily="2" charset="-78"/>
                        </a:rPr>
                        <a:t>0/114</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rgbClr val="FF0000"/>
                          </a:solidFill>
                          <a:effectLst/>
                          <a:cs typeface="B Titr" panose="00000700000000000000" pitchFamily="2" charset="-78"/>
                        </a:rPr>
                        <a:t>0/738</a:t>
                      </a:r>
                      <a:endParaRPr lang="en-US" sz="1600" dirty="0">
                        <a:solidFill>
                          <a:srgbClr val="FF0000"/>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r>
              <a:tr h="358616">
                <a:tc>
                  <a:txBody>
                    <a:bodyPr/>
                    <a:lstStyle/>
                    <a:p>
                      <a:pPr algn="ctr" rtl="1">
                        <a:spcAft>
                          <a:spcPts val="0"/>
                        </a:spcAft>
                      </a:pPr>
                      <a:r>
                        <a:rPr lang="fa-IR" sz="1600" dirty="0" smtClean="0">
                          <a:solidFill>
                            <a:schemeClr val="tx1"/>
                          </a:solidFill>
                          <a:effectLst/>
                          <a:cs typeface="B Titr" panose="00000700000000000000" pitchFamily="2" charset="-78"/>
                        </a:rPr>
                        <a:t>اخلاق نقد</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gridSpan="2">
                  <a:txBody>
                    <a:bodyPr/>
                    <a:lstStyle/>
                    <a:p>
                      <a:pPr algn="ctr" rtl="1">
                        <a:lnSpc>
                          <a:spcPct val="115000"/>
                        </a:lnSpc>
                        <a:spcAft>
                          <a:spcPts val="1000"/>
                        </a:spcAft>
                      </a:pPr>
                      <a:r>
                        <a:rPr lang="en-US" sz="2000" dirty="0">
                          <a:solidFill>
                            <a:srgbClr val="FF0000"/>
                          </a:solidFill>
                          <a:effectLst/>
                          <a:cs typeface="B Titr" panose="00000700000000000000" pitchFamily="2" charset="-78"/>
                        </a:rPr>
                        <a:t> </a:t>
                      </a:r>
                      <a:endParaRPr lang="en-US" sz="2000"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nchor="ctr">
                    <a:solidFill>
                      <a:schemeClr val="accent6">
                        <a:lumMod val="60000"/>
                        <a:lumOff val="40000"/>
                      </a:schemeClr>
                    </a:solidFill>
                  </a:tcPr>
                </a:tc>
                <a:tc hMerge="1">
                  <a:txBody>
                    <a:bodyPr/>
                    <a:lstStyle/>
                    <a:p>
                      <a:endParaRPr lang="en-US"/>
                    </a:p>
                  </a:txBody>
                  <a:tcPr/>
                </a:tc>
              </a:tr>
              <a:tr h="297130">
                <a:tc>
                  <a:txBody>
                    <a:bodyPr/>
                    <a:lstStyle/>
                    <a:p>
                      <a:pPr algn="ctr" rtl="1">
                        <a:spcAft>
                          <a:spcPts val="0"/>
                        </a:spcAft>
                      </a:pPr>
                      <a:r>
                        <a:rPr lang="fa-IR" sz="1600">
                          <a:solidFill>
                            <a:schemeClr val="tx1"/>
                          </a:solidFill>
                          <a:effectLst/>
                          <a:cs typeface="B Titr" panose="00000700000000000000" pitchFamily="2" charset="-78"/>
                        </a:rPr>
                        <a:t>پیش آزمون</a:t>
                      </a:r>
                      <a:endParaRPr lang="en-US" sz="160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chemeClr val="tx1"/>
                          </a:solidFill>
                          <a:effectLst/>
                          <a:latin typeface="+mn-lt"/>
                          <a:cs typeface="B Titr" panose="00000700000000000000" pitchFamily="2" charset="-78"/>
                        </a:rPr>
                        <a:t>5/685</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rgbClr val="FF0000"/>
                          </a:solidFill>
                          <a:effectLst/>
                          <a:cs typeface="B Titr" panose="00000700000000000000" pitchFamily="2" charset="-78"/>
                        </a:rPr>
                        <a:t>0/22</a:t>
                      </a:r>
                      <a:endParaRPr lang="en-US" sz="1600" dirty="0">
                        <a:solidFill>
                          <a:srgbClr val="FF0000"/>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r>
              <a:tr h="268087">
                <a:tc>
                  <a:txBody>
                    <a:bodyPr/>
                    <a:lstStyle/>
                    <a:p>
                      <a:pPr algn="ctr" rtl="1">
                        <a:spcAft>
                          <a:spcPts val="0"/>
                        </a:spcAft>
                      </a:pPr>
                      <a:r>
                        <a:rPr lang="fa-IR" sz="1600">
                          <a:solidFill>
                            <a:schemeClr val="tx1"/>
                          </a:solidFill>
                          <a:effectLst/>
                          <a:cs typeface="B Titr" panose="00000700000000000000" pitchFamily="2" charset="-78"/>
                        </a:rPr>
                        <a:t>پس آزمون</a:t>
                      </a:r>
                      <a:endParaRPr lang="en-US" sz="160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chemeClr val="tx1"/>
                          </a:solidFill>
                          <a:effectLst/>
                          <a:latin typeface="+mn-lt"/>
                          <a:cs typeface="B Titr" panose="00000700000000000000" pitchFamily="2" charset="-78"/>
                        </a:rPr>
                        <a:t>0/399</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rgbClr val="FF0000"/>
                          </a:solidFill>
                          <a:effectLst/>
                          <a:cs typeface="B Titr" panose="00000700000000000000" pitchFamily="2" charset="-78"/>
                        </a:rPr>
                        <a:t>0/532</a:t>
                      </a:r>
                      <a:endParaRPr lang="en-US" sz="1600" dirty="0">
                        <a:solidFill>
                          <a:srgbClr val="FF0000"/>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r>
              <a:tr h="268087">
                <a:tc>
                  <a:txBody>
                    <a:bodyPr/>
                    <a:lstStyle/>
                    <a:p>
                      <a:pPr algn="ctr" rtl="1">
                        <a:spcAft>
                          <a:spcPts val="0"/>
                        </a:spcAft>
                      </a:pPr>
                      <a:r>
                        <a:rPr lang="fa-IR" sz="1600">
                          <a:solidFill>
                            <a:schemeClr val="tx1"/>
                          </a:solidFill>
                          <a:effectLst/>
                          <a:cs typeface="B Titr" panose="00000700000000000000" pitchFamily="2" charset="-78"/>
                        </a:rPr>
                        <a:t>پیگیری</a:t>
                      </a:r>
                      <a:endParaRPr lang="en-US" sz="160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chemeClr val="tx1"/>
                          </a:solidFill>
                          <a:effectLst/>
                          <a:cs typeface="B Titr" panose="00000700000000000000" pitchFamily="2" charset="-78"/>
                        </a:rPr>
                        <a:t>0/563</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rgbClr val="FF0000"/>
                          </a:solidFill>
                          <a:effectLst/>
                          <a:cs typeface="B Titr" panose="00000700000000000000" pitchFamily="2" charset="-78"/>
                        </a:rPr>
                        <a:t>0/458</a:t>
                      </a:r>
                      <a:endParaRPr lang="en-US" sz="1600" dirty="0">
                        <a:solidFill>
                          <a:srgbClr val="FF0000"/>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r>
            </a:tbl>
          </a:graphicData>
        </a:graphic>
      </p:graphicFrame>
      <p:sp>
        <p:nvSpPr>
          <p:cNvPr id="9" name="Content Placeholder 2"/>
          <p:cNvSpPr txBox="1">
            <a:spLocks/>
          </p:cNvSpPr>
          <p:nvPr/>
        </p:nvSpPr>
        <p:spPr>
          <a:xfrm>
            <a:off x="1746456" y="3655967"/>
            <a:ext cx="9141505" cy="484344"/>
          </a:xfrm>
          <a:prstGeom prst="rect">
            <a:avLst/>
          </a:prstGeom>
        </p:spPr>
        <p:txBody>
          <a:bodyPr>
            <a:normAutofit/>
          </a:bodyPr>
          <a:lst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a:lstStyle>
          <a:p>
            <a:pPr marL="0" indent="0" algn="ctr" rtl="1">
              <a:buFont typeface="Arial" panose="020B0604020202020204" pitchFamily="34" charset="0"/>
              <a:buNone/>
              <a:tabLst>
                <a:tab pos="3979545" algn="l"/>
              </a:tabLst>
            </a:pPr>
            <a:r>
              <a:rPr lang="fa-IR" sz="1600" b="1" dirty="0" smtClean="0">
                <a:solidFill>
                  <a:srgbClr val="FF0000"/>
                </a:solidFill>
                <a:latin typeface="Times New Roman" panose="02020603050405020304" pitchFamily="18" charset="0"/>
                <a:cs typeface="B Titr" panose="00000700000000000000" pitchFamily="2" charset="-78"/>
              </a:rPr>
              <a:t> جدول 4: جدول نتایج آزمون لوین</a:t>
            </a:r>
            <a:endParaRPr lang="en-US" sz="1600" dirty="0">
              <a:cs typeface="B Titr" panose="00000700000000000000" pitchFamily="2" charset="-78"/>
            </a:endParaRPr>
          </a:p>
        </p:txBody>
      </p:sp>
    </p:spTree>
    <p:extLst>
      <p:ext uri="{BB962C8B-B14F-4D97-AF65-F5344CB8AC3E}">
        <p14:creationId xmlns:p14="http://schemas.microsoft.com/office/powerpoint/2010/main" val="23627671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477363697"/>
              </p:ext>
            </p:extLst>
          </p:nvPr>
        </p:nvGraphicFramePr>
        <p:xfrm>
          <a:off x="2621699" y="3287698"/>
          <a:ext cx="7147931" cy="3385896"/>
        </p:xfrm>
        <a:graphic>
          <a:graphicData uri="http://schemas.openxmlformats.org/drawingml/2006/table">
            <a:tbl>
              <a:tblPr rtl="1" firstRow="1" firstCol="1" bandRow="1">
                <a:tableStyleId>{21E4AEA4-8DFA-4A89-87EB-49C32662AFE0}</a:tableStyleId>
              </a:tblPr>
              <a:tblGrid>
                <a:gridCol w="2831306"/>
                <a:gridCol w="2304214"/>
                <a:gridCol w="2012411"/>
              </a:tblGrid>
              <a:tr h="366345">
                <a:tc>
                  <a:txBody>
                    <a:bodyPr/>
                    <a:lstStyle/>
                    <a:p>
                      <a:pPr algn="ctr" rtl="1">
                        <a:spcAft>
                          <a:spcPts val="0"/>
                        </a:spcAft>
                      </a:pPr>
                      <a:r>
                        <a:rPr lang="fa-IR" sz="1600" dirty="0">
                          <a:solidFill>
                            <a:schemeClr val="tx1"/>
                          </a:solidFill>
                          <a:effectLst/>
                          <a:cs typeface="B Titr" panose="00000700000000000000" pitchFamily="2" charset="-78"/>
                        </a:rPr>
                        <a:t>متغیر</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a:solidFill>
                            <a:schemeClr val="tx1"/>
                          </a:solidFill>
                          <a:effectLst/>
                          <a:cs typeface="B Titr" panose="00000700000000000000" pitchFamily="2" charset="-78"/>
                        </a:rPr>
                        <a:t>آماره </a:t>
                      </a:r>
                      <a:r>
                        <a:rPr lang="en-US" sz="1600" dirty="0">
                          <a:solidFill>
                            <a:schemeClr val="tx1"/>
                          </a:solidFill>
                          <a:effectLst/>
                          <a:cs typeface="B Titr" panose="00000700000000000000" pitchFamily="2" charset="-78"/>
                        </a:rPr>
                        <a:t>F</a:t>
                      </a:r>
                      <a:r>
                        <a:rPr lang="fa-IR" sz="1600" dirty="0">
                          <a:solidFill>
                            <a:schemeClr val="tx1"/>
                          </a:solidFill>
                          <a:effectLst/>
                          <a:cs typeface="B Titr" panose="00000700000000000000" pitchFamily="2" charset="-78"/>
                        </a:rPr>
                        <a:t> لوین</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a:solidFill>
                            <a:schemeClr val="tx1"/>
                          </a:solidFill>
                          <a:effectLst/>
                          <a:cs typeface="B Titr" panose="00000700000000000000" pitchFamily="2" charset="-78"/>
                        </a:rPr>
                        <a:t>سطح معنی داری</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r>
              <a:tr h="256898">
                <a:tc>
                  <a:txBody>
                    <a:bodyPr/>
                    <a:lstStyle/>
                    <a:p>
                      <a:pPr algn="ctr" rtl="1">
                        <a:spcAft>
                          <a:spcPts val="0"/>
                        </a:spcAft>
                      </a:pPr>
                      <a:r>
                        <a:rPr lang="fa-IR" sz="1600" dirty="0" smtClean="0">
                          <a:solidFill>
                            <a:schemeClr val="tx1"/>
                          </a:solidFill>
                          <a:effectLst/>
                          <a:cs typeface="B Titr" panose="00000700000000000000" pitchFamily="2" charset="-78"/>
                        </a:rPr>
                        <a:t>اخلاق معاشرت</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gridSpan="2">
                  <a:txBody>
                    <a:bodyPr/>
                    <a:lstStyle/>
                    <a:p>
                      <a:pPr algn="ctr" rtl="1">
                        <a:lnSpc>
                          <a:spcPct val="115000"/>
                        </a:lnSpc>
                        <a:spcAft>
                          <a:spcPts val="1000"/>
                        </a:spcAft>
                      </a:pPr>
                      <a:r>
                        <a:rPr lang="en-US" sz="2000" dirty="0">
                          <a:solidFill>
                            <a:schemeClr val="tx1"/>
                          </a:solidFill>
                          <a:effectLst/>
                          <a:cs typeface="B Titr" panose="00000700000000000000" pitchFamily="2" charset="-78"/>
                        </a:rPr>
                        <a:t> </a:t>
                      </a:r>
                      <a:endParaRPr lang="en-US" sz="2000"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nchor="ctr">
                    <a:solidFill>
                      <a:schemeClr val="accent6">
                        <a:lumMod val="60000"/>
                        <a:lumOff val="40000"/>
                      </a:schemeClr>
                    </a:solidFill>
                  </a:tcPr>
                </a:tc>
                <a:tc hMerge="1">
                  <a:txBody>
                    <a:bodyPr/>
                    <a:lstStyle/>
                    <a:p>
                      <a:endParaRPr lang="en-US"/>
                    </a:p>
                  </a:txBody>
                  <a:tcPr/>
                </a:tc>
              </a:tr>
              <a:tr h="192047">
                <a:tc>
                  <a:txBody>
                    <a:bodyPr/>
                    <a:lstStyle/>
                    <a:p>
                      <a:pPr algn="ctr" rtl="1">
                        <a:spcAft>
                          <a:spcPts val="0"/>
                        </a:spcAft>
                      </a:pPr>
                      <a:r>
                        <a:rPr lang="fa-IR" sz="1600" dirty="0">
                          <a:solidFill>
                            <a:schemeClr val="tx1"/>
                          </a:solidFill>
                          <a:effectLst/>
                          <a:cs typeface="B Titr" panose="00000700000000000000" pitchFamily="2" charset="-78"/>
                        </a:rPr>
                        <a:t>پیش آزمون </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chemeClr val="tx1"/>
                          </a:solidFill>
                          <a:effectLst/>
                          <a:cs typeface="B Titr" panose="00000700000000000000" pitchFamily="2" charset="-78"/>
                        </a:rPr>
                        <a:t>0/189</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rgbClr val="FF0000"/>
                          </a:solidFill>
                          <a:effectLst/>
                          <a:cs typeface="B Titr" panose="00000700000000000000" pitchFamily="2" charset="-78"/>
                        </a:rPr>
                        <a:t>0/732</a:t>
                      </a:r>
                      <a:endParaRPr lang="en-US" sz="1600" dirty="0">
                        <a:solidFill>
                          <a:srgbClr val="FF0000"/>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r>
              <a:tr h="192047">
                <a:tc>
                  <a:txBody>
                    <a:bodyPr/>
                    <a:lstStyle/>
                    <a:p>
                      <a:pPr algn="ctr" rtl="1">
                        <a:spcAft>
                          <a:spcPts val="0"/>
                        </a:spcAft>
                      </a:pPr>
                      <a:r>
                        <a:rPr lang="fa-IR" sz="1600" dirty="0">
                          <a:solidFill>
                            <a:schemeClr val="tx1"/>
                          </a:solidFill>
                          <a:effectLst/>
                          <a:cs typeface="B Titr" panose="00000700000000000000" pitchFamily="2" charset="-78"/>
                        </a:rPr>
                        <a:t>پس آزمون </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chemeClr val="tx1"/>
                          </a:solidFill>
                          <a:effectLst/>
                          <a:latin typeface="+mn-lt"/>
                          <a:cs typeface="B Titr" panose="00000700000000000000" pitchFamily="2" charset="-78"/>
                        </a:rPr>
                        <a:t>3/291</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rgbClr val="FF0000"/>
                          </a:solidFill>
                          <a:effectLst/>
                          <a:cs typeface="B Titr" panose="00000700000000000000" pitchFamily="2" charset="-78"/>
                        </a:rPr>
                        <a:t>0/078</a:t>
                      </a:r>
                      <a:endParaRPr lang="en-US" sz="1600" dirty="0">
                        <a:solidFill>
                          <a:srgbClr val="FF0000"/>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r>
              <a:tr h="192047">
                <a:tc>
                  <a:txBody>
                    <a:bodyPr/>
                    <a:lstStyle/>
                    <a:p>
                      <a:pPr algn="ctr" rtl="1">
                        <a:spcAft>
                          <a:spcPts val="0"/>
                        </a:spcAft>
                      </a:pPr>
                      <a:r>
                        <a:rPr lang="fa-IR" sz="1600" dirty="0">
                          <a:solidFill>
                            <a:schemeClr val="tx1"/>
                          </a:solidFill>
                          <a:effectLst/>
                          <a:cs typeface="B Titr" panose="00000700000000000000" pitchFamily="2" charset="-78"/>
                        </a:rPr>
                        <a:t>پیگیری </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chemeClr val="tx1"/>
                          </a:solidFill>
                          <a:effectLst/>
                          <a:latin typeface="+mn-lt"/>
                          <a:cs typeface="B Titr" panose="00000700000000000000" pitchFamily="2" charset="-78"/>
                        </a:rPr>
                        <a:t>0/427</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rgbClr val="FF0000"/>
                          </a:solidFill>
                          <a:effectLst/>
                          <a:cs typeface="B Titr" panose="00000700000000000000" pitchFamily="2" charset="-78"/>
                        </a:rPr>
                        <a:t>0/517</a:t>
                      </a:r>
                      <a:endParaRPr lang="en-US" sz="1600" dirty="0">
                        <a:solidFill>
                          <a:srgbClr val="FF0000"/>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r>
              <a:tr h="256898">
                <a:tc>
                  <a:txBody>
                    <a:bodyPr/>
                    <a:lstStyle/>
                    <a:p>
                      <a:pPr algn="ctr" rtl="1">
                        <a:spcAft>
                          <a:spcPts val="0"/>
                        </a:spcAft>
                      </a:pPr>
                      <a:r>
                        <a:rPr lang="fa-IR" sz="1600" dirty="0" smtClean="0">
                          <a:solidFill>
                            <a:schemeClr val="tx1"/>
                          </a:solidFill>
                          <a:effectLst/>
                          <a:cs typeface="B Titr" panose="00000700000000000000" pitchFamily="2" charset="-78"/>
                        </a:rPr>
                        <a:t>اخلاق جنسی</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gridSpan="2">
                  <a:txBody>
                    <a:bodyPr/>
                    <a:lstStyle/>
                    <a:p>
                      <a:pPr algn="ctr" rtl="1">
                        <a:lnSpc>
                          <a:spcPct val="115000"/>
                        </a:lnSpc>
                        <a:spcAft>
                          <a:spcPts val="1000"/>
                        </a:spcAft>
                      </a:pPr>
                      <a:r>
                        <a:rPr lang="en-US" sz="2000" dirty="0">
                          <a:solidFill>
                            <a:srgbClr val="FF0000"/>
                          </a:solidFill>
                          <a:effectLst/>
                          <a:cs typeface="B Titr" panose="00000700000000000000" pitchFamily="2" charset="-78"/>
                        </a:rPr>
                        <a:t> </a:t>
                      </a:r>
                      <a:endParaRPr lang="en-US" sz="2000"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nchor="ctr">
                    <a:solidFill>
                      <a:schemeClr val="accent6">
                        <a:lumMod val="60000"/>
                        <a:lumOff val="40000"/>
                      </a:schemeClr>
                    </a:solidFill>
                  </a:tcPr>
                </a:tc>
                <a:tc hMerge="1">
                  <a:txBody>
                    <a:bodyPr/>
                    <a:lstStyle/>
                    <a:p>
                      <a:endParaRPr lang="en-US"/>
                    </a:p>
                  </a:txBody>
                  <a:tcPr/>
                </a:tc>
              </a:tr>
              <a:tr h="245468">
                <a:tc>
                  <a:txBody>
                    <a:bodyPr/>
                    <a:lstStyle/>
                    <a:p>
                      <a:pPr algn="ctr" rtl="1">
                        <a:spcAft>
                          <a:spcPts val="0"/>
                        </a:spcAft>
                      </a:pPr>
                      <a:r>
                        <a:rPr lang="fa-IR" sz="1600" dirty="0">
                          <a:solidFill>
                            <a:schemeClr val="tx1"/>
                          </a:solidFill>
                          <a:effectLst/>
                          <a:cs typeface="B Titr" panose="00000700000000000000" pitchFamily="2" charset="-78"/>
                        </a:rPr>
                        <a:t>پیش آزمون</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chemeClr val="tx1"/>
                          </a:solidFill>
                          <a:effectLst/>
                          <a:cs typeface="B Titr" panose="00000700000000000000" pitchFamily="2" charset="-78"/>
                        </a:rPr>
                        <a:t>0/754</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rgbClr val="FF0000"/>
                          </a:solidFill>
                          <a:effectLst/>
                          <a:latin typeface="+mn-lt"/>
                          <a:cs typeface="B Titr" panose="00000700000000000000" pitchFamily="2" charset="-78"/>
                        </a:rPr>
                        <a:t>0/391</a:t>
                      </a:r>
                      <a:endParaRPr lang="en-US" sz="1600" dirty="0">
                        <a:solidFill>
                          <a:srgbClr val="FF0000"/>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r>
              <a:tr h="192047">
                <a:tc>
                  <a:txBody>
                    <a:bodyPr/>
                    <a:lstStyle/>
                    <a:p>
                      <a:pPr algn="ctr" rtl="1">
                        <a:spcAft>
                          <a:spcPts val="0"/>
                        </a:spcAft>
                      </a:pPr>
                      <a:r>
                        <a:rPr lang="fa-IR" sz="1600" dirty="0">
                          <a:solidFill>
                            <a:schemeClr val="tx1"/>
                          </a:solidFill>
                          <a:effectLst/>
                          <a:cs typeface="B Titr" panose="00000700000000000000" pitchFamily="2" charset="-78"/>
                        </a:rPr>
                        <a:t>پس آزمون</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chemeClr val="tx1"/>
                          </a:solidFill>
                          <a:effectLst/>
                          <a:latin typeface="+mn-lt"/>
                          <a:cs typeface="B Titr" panose="00000700000000000000" pitchFamily="2" charset="-78"/>
                        </a:rPr>
                        <a:t>0/832</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rgbClr val="FF0000"/>
                          </a:solidFill>
                          <a:effectLst/>
                          <a:cs typeface="B Titr" panose="00000700000000000000" pitchFamily="2" charset="-78"/>
                        </a:rPr>
                        <a:t>0/367</a:t>
                      </a:r>
                      <a:endParaRPr lang="en-US" sz="1600" dirty="0">
                        <a:solidFill>
                          <a:srgbClr val="FF0000"/>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r>
              <a:tr h="192047">
                <a:tc>
                  <a:txBody>
                    <a:bodyPr/>
                    <a:lstStyle/>
                    <a:p>
                      <a:pPr algn="ctr" rtl="1">
                        <a:spcAft>
                          <a:spcPts val="0"/>
                        </a:spcAft>
                      </a:pPr>
                      <a:r>
                        <a:rPr lang="fa-IR" sz="1600">
                          <a:solidFill>
                            <a:schemeClr val="tx1"/>
                          </a:solidFill>
                          <a:effectLst/>
                          <a:cs typeface="B Titr" panose="00000700000000000000" pitchFamily="2" charset="-78"/>
                        </a:rPr>
                        <a:t>پیگیری</a:t>
                      </a:r>
                      <a:endParaRPr lang="en-US" sz="160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chemeClr val="tx1"/>
                          </a:solidFill>
                          <a:effectLst/>
                          <a:latin typeface="+mn-lt"/>
                          <a:cs typeface="B Titr" panose="00000700000000000000" pitchFamily="2" charset="-78"/>
                        </a:rPr>
                        <a:t>1/019</a:t>
                      </a: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a:txBody>
                    <a:bodyPr/>
                    <a:lstStyle/>
                    <a:p>
                      <a:pPr algn="ctr" rtl="1">
                        <a:spcAft>
                          <a:spcPts val="0"/>
                        </a:spcAft>
                      </a:pPr>
                      <a:r>
                        <a:rPr lang="fa-IR" sz="1600" dirty="0" smtClean="0">
                          <a:solidFill>
                            <a:srgbClr val="FF0000"/>
                          </a:solidFill>
                          <a:effectLst/>
                          <a:cs typeface="B Titr" panose="00000700000000000000" pitchFamily="2" charset="-78"/>
                        </a:rPr>
                        <a:t>0/319</a:t>
                      </a:r>
                      <a:endParaRPr lang="en-US" sz="1600" dirty="0">
                        <a:solidFill>
                          <a:srgbClr val="FF0000"/>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r>
              <a:tr h="853843">
                <a:tc gridSpan="3">
                  <a:txBody>
                    <a:bodyPr/>
                    <a:lstStyle/>
                    <a:p>
                      <a:pPr algn="ctr" rtl="1">
                        <a:spcAft>
                          <a:spcPts val="0"/>
                        </a:spcAft>
                      </a:pPr>
                      <a:endParaRPr lang="en-US" sz="1600" dirty="0">
                        <a:solidFill>
                          <a:schemeClr val="tx1"/>
                        </a:solidFill>
                        <a:effectLst/>
                        <a:latin typeface="Calibri" panose="020F0502020204030204" pitchFamily="34" charset="0"/>
                        <a:cs typeface="B Titr" panose="00000700000000000000" pitchFamily="2" charset="-78"/>
                      </a:endParaRPr>
                    </a:p>
                  </a:txBody>
                  <a:tcPr marL="68580" marR="68580" marT="0" marB="0">
                    <a:solidFill>
                      <a:schemeClr val="accent6">
                        <a:lumMod val="60000"/>
                        <a:lumOff val="40000"/>
                      </a:schemeClr>
                    </a:solidFill>
                  </a:tcPr>
                </a:tc>
                <a:tc hMerge="1">
                  <a:txBody>
                    <a:bodyPr/>
                    <a:lstStyle/>
                    <a:p>
                      <a:pPr algn="ctr" rtl="1">
                        <a:lnSpc>
                          <a:spcPct val="115000"/>
                        </a:lnSpc>
                        <a:spcAft>
                          <a:spcPts val="1000"/>
                        </a:spcAft>
                      </a:pPr>
                      <a:endParaRPr lang="en-US" sz="2000"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nchor="ctr">
                    <a:solidFill>
                      <a:schemeClr val="accent6">
                        <a:lumMod val="60000"/>
                        <a:lumOff val="40000"/>
                      </a:schemeClr>
                    </a:solidFill>
                  </a:tcPr>
                </a:tc>
                <a:tc hMerge="1">
                  <a:txBody>
                    <a:bodyPr/>
                    <a:lstStyle/>
                    <a:p>
                      <a:endParaRPr lang="en-US"/>
                    </a:p>
                  </a:txBody>
                  <a:tcPr/>
                </a:tc>
              </a:tr>
            </a:tbl>
          </a:graphicData>
        </a:graphic>
      </p:graphicFrame>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sp>
        <p:nvSpPr>
          <p:cNvPr id="5"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6" name="Rectangle 5"/>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
        <p:nvSpPr>
          <p:cNvPr id="7" name="Content Placeholder 2"/>
          <p:cNvSpPr txBox="1">
            <a:spLocks/>
          </p:cNvSpPr>
          <p:nvPr/>
        </p:nvSpPr>
        <p:spPr>
          <a:xfrm>
            <a:off x="1746456" y="2741563"/>
            <a:ext cx="9141505" cy="484344"/>
          </a:xfrm>
          <a:prstGeom prst="rect">
            <a:avLst/>
          </a:prstGeom>
        </p:spPr>
        <p:txBody>
          <a:bodyPr>
            <a:normAutofit/>
          </a:bodyPr>
          <a:lst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a:lstStyle>
          <a:p>
            <a:pPr marL="0" indent="0" algn="ctr" rtl="1">
              <a:buFont typeface="Arial" panose="020B0604020202020204" pitchFamily="34" charset="0"/>
              <a:buNone/>
              <a:tabLst>
                <a:tab pos="3979545" algn="l"/>
              </a:tabLst>
            </a:pPr>
            <a:r>
              <a:rPr lang="fa-IR" sz="1600" b="1" dirty="0" smtClean="0">
                <a:solidFill>
                  <a:srgbClr val="FF0000"/>
                </a:solidFill>
                <a:latin typeface="Times New Roman" panose="02020603050405020304" pitchFamily="18" charset="0"/>
                <a:cs typeface="B Titr" panose="00000700000000000000" pitchFamily="2" charset="-78"/>
              </a:rPr>
              <a:t>ادامه  جدول 4: جدول نتایج آزمون لوین</a:t>
            </a:r>
            <a:endParaRPr lang="en-US" sz="1600" dirty="0">
              <a:cs typeface="B Titr" panose="00000700000000000000" pitchFamily="2" charset="-78"/>
            </a:endParaRPr>
          </a:p>
        </p:txBody>
      </p:sp>
    </p:spTree>
    <p:extLst>
      <p:ext uri="{BB962C8B-B14F-4D97-AF65-F5344CB8AC3E}">
        <p14:creationId xmlns:p14="http://schemas.microsoft.com/office/powerpoint/2010/main" val="3222839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999593" y="662140"/>
            <a:ext cx="5848912" cy="566588"/>
          </a:xfrm>
          <a:prstGeom prst="rect">
            <a:avLst/>
          </a:prstGeom>
        </p:spPr>
        <p:txBody>
          <a:bodyPr>
            <a:no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r" rtl="1" fontAlgn="base">
              <a:lnSpc>
                <a:spcPct val="170000"/>
              </a:lnSpc>
              <a:spcAft>
                <a:spcPct val="0"/>
              </a:spcAft>
            </a:pPr>
            <a:r>
              <a:rPr lang="fa-IR" sz="1600" b="1" dirty="0" smtClean="0">
                <a:solidFill>
                  <a:srgbClr val="FF0000"/>
                </a:solidFill>
                <a:latin typeface="Verdana" panose="020B0604030504040204" pitchFamily="34" charset="0"/>
                <a:cs typeface="B Titr" panose="00000700000000000000" pitchFamily="2" charset="-78"/>
              </a:rPr>
              <a:t/>
            </a:r>
            <a:br>
              <a:rPr lang="fa-IR" sz="1600" b="1" dirty="0" smtClean="0">
                <a:solidFill>
                  <a:srgbClr val="FF0000"/>
                </a:solidFill>
                <a:latin typeface="Verdana" panose="020B0604030504040204" pitchFamily="34" charset="0"/>
                <a:cs typeface="B Titr" panose="00000700000000000000" pitchFamily="2" charset="-78"/>
              </a:rPr>
            </a:br>
            <a:r>
              <a:rPr lang="fa-IR" sz="1600" b="1" dirty="0" smtClean="0">
                <a:solidFill>
                  <a:srgbClr val="FF0000"/>
                </a:solidFill>
                <a:latin typeface="Verdana" panose="020B0604030504040204" pitchFamily="34" charset="0"/>
                <a:cs typeface="B Titr" panose="00000700000000000000" pitchFamily="2" charset="-78"/>
              </a:rPr>
              <a:t>همگنی شیب رگرسیون</a:t>
            </a:r>
            <a:r>
              <a:rPr lang="en-US" sz="1600" b="1" dirty="0" smtClean="0">
                <a:solidFill>
                  <a:srgbClr val="003366"/>
                </a:solidFill>
                <a:latin typeface="Verdana" panose="020B0604030504040204" pitchFamily="34" charset="0"/>
                <a:cs typeface="B Zar" panose="00000400000000000000" pitchFamily="2" charset="-78"/>
              </a:rPr>
              <a:t/>
            </a:r>
            <a:br>
              <a:rPr lang="en-US" sz="1600" b="1" dirty="0" smtClean="0">
                <a:solidFill>
                  <a:srgbClr val="003366"/>
                </a:solidFill>
                <a:latin typeface="Verdana" panose="020B0604030504040204" pitchFamily="34" charset="0"/>
                <a:cs typeface="B Zar" panose="00000400000000000000" pitchFamily="2" charset="-78"/>
              </a:rPr>
            </a:br>
            <a:endParaRPr lang="en-US" sz="1600" dirty="0"/>
          </a:p>
        </p:txBody>
      </p:sp>
      <p:sp>
        <p:nvSpPr>
          <p:cNvPr id="3" name="Content Placeholder 2"/>
          <p:cNvSpPr txBox="1">
            <a:spLocks/>
          </p:cNvSpPr>
          <p:nvPr/>
        </p:nvSpPr>
        <p:spPr>
          <a:xfrm>
            <a:off x="486730" y="1562273"/>
            <a:ext cx="11544593" cy="1186872"/>
          </a:xfrm>
          <a:prstGeom prst="rect">
            <a:avLst/>
          </a:prstGeom>
        </p:spPr>
        <p:txBody>
          <a:bodyPr>
            <a:noAutofit/>
          </a:bodyPr>
          <a:lst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a:lstStyle>
          <a:p>
            <a:pPr marL="0" indent="0" algn="just" rtl="1">
              <a:lnSpc>
                <a:spcPct val="150000"/>
              </a:lnSpc>
              <a:buNone/>
            </a:pPr>
            <a:r>
              <a:rPr lang="fa-IR" sz="2000" b="1" dirty="0" smtClean="0">
                <a:cs typeface="B Lotus" panose="00000400000000000000" pitchFamily="2" charset="-78"/>
              </a:rPr>
              <a:t> نتایج بررسی </a:t>
            </a:r>
            <a:r>
              <a:rPr lang="fa-IR" sz="2000" b="1" dirty="0" smtClean="0">
                <a:solidFill>
                  <a:srgbClr val="FF0000"/>
                </a:solidFill>
                <a:cs typeface="B Lotus" panose="00000400000000000000" pitchFamily="2" charset="-78"/>
              </a:rPr>
              <a:t>همگنی شیب های رگرسیون </a:t>
            </a:r>
            <a:r>
              <a:rPr lang="fa-IR" sz="2000" b="1" dirty="0" smtClean="0">
                <a:cs typeface="B Lotus" panose="00000400000000000000" pitchFamily="2" charset="-78"/>
              </a:rPr>
              <a:t>پژوهش در گروه های آزمایش و کنترل در جدول گزارش شده اند و </a:t>
            </a:r>
            <a:r>
              <a:rPr lang="ar-SA" sz="2000" b="1" dirty="0" smtClean="0">
                <a:cs typeface="B Lotus" panose="00000400000000000000" pitchFamily="2" charset="-78"/>
              </a:rPr>
              <a:t>نشان می­دهد و با توجه به ضرایب </a:t>
            </a:r>
            <a:r>
              <a:rPr lang="en-US" sz="2000" b="1" dirty="0" smtClean="0">
                <a:cs typeface="B Lotus" panose="00000400000000000000" pitchFamily="2" charset="-78"/>
              </a:rPr>
              <a:t>F </a:t>
            </a:r>
            <a:r>
              <a:rPr lang="fa-IR" sz="2000" b="1" dirty="0" smtClean="0">
                <a:cs typeface="B Lotus" panose="00000400000000000000" pitchFamily="2" charset="-78"/>
              </a:rPr>
              <a:t> </a:t>
            </a:r>
            <a:r>
              <a:rPr lang="ar-SA" sz="2000" b="1" dirty="0" smtClean="0">
                <a:cs typeface="B Lotus" panose="00000400000000000000" pitchFamily="2" charset="-78"/>
              </a:rPr>
              <a:t>محاسبه شده و سطح معنی­داری مربوط به هر </a:t>
            </a:r>
            <a:r>
              <a:rPr lang="en-US" sz="2000" b="1" dirty="0" smtClean="0">
                <a:cs typeface="B Lotus" panose="00000400000000000000" pitchFamily="2" charset="-78"/>
              </a:rPr>
              <a:t>F</a:t>
            </a:r>
            <a:r>
              <a:rPr lang="ar-SA" sz="2000" b="1" dirty="0" smtClean="0">
                <a:cs typeface="B Lotus" panose="00000400000000000000" pitchFamily="2" charset="-78"/>
              </a:rPr>
              <a:t>،  تعامل گروه و پیش آزمون در هیچ یک از </a:t>
            </a:r>
            <a:r>
              <a:rPr lang="ar-SA" sz="2000" b="1" dirty="0">
                <a:cs typeface="B Lotus" panose="00000400000000000000" pitchFamily="2" charset="-78"/>
              </a:rPr>
              <a:t>متغیرهای پژوهش معنادار نمی­باشد</a:t>
            </a:r>
            <a:r>
              <a:rPr lang="fa-IR" sz="2000" b="1" dirty="0">
                <a:cs typeface="B Lotus" panose="00000400000000000000" pitchFamily="2" charset="-78"/>
              </a:rPr>
              <a:t>. در نتیجه  فـرض </a:t>
            </a:r>
            <a:r>
              <a:rPr lang="fa-IR" sz="2000" b="1" dirty="0">
                <a:cs typeface="B Lotus" panose="00000400000000000000" pitchFamily="2" charset="-78"/>
              </a:rPr>
              <a:t>همگنی </a:t>
            </a:r>
            <a:r>
              <a:rPr lang="fa-IR" sz="2000" b="1" dirty="0">
                <a:cs typeface="B Lotus" panose="00000400000000000000" pitchFamily="2" charset="-78"/>
              </a:rPr>
              <a:t>ضـرایب </a:t>
            </a:r>
            <a:r>
              <a:rPr lang="fa-IR" sz="2000" b="1" dirty="0">
                <a:cs typeface="B Lotus" panose="00000400000000000000" pitchFamily="2" charset="-78"/>
              </a:rPr>
              <a:t>(شیب) </a:t>
            </a:r>
            <a:r>
              <a:rPr lang="fa-IR" sz="2000" b="1" dirty="0">
                <a:cs typeface="B Lotus" panose="00000400000000000000" pitchFamily="2" charset="-78"/>
              </a:rPr>
              <a:t>رگرسیون در </a:t>
            </a:r>
            <a:r>
              <a:rPr lang="fa-IR" sz="2000" b="1" dirty="0">
                <a:cs typeface="B Lotus" panose="00000400000000000000" pitchFamily="2" charset="-78"/>
              </a:rPr>
              <a:t>دو گروه برای تمامی مقیاس­ها برقرار </a:t>
            </a:r>
            <a:r>
              <a:rPr lang="fa-IR" sz="2000" b="1" dirty="0">
                <a:cs typeface="B Lotus" panose="00000400000000000000" pitchFamily="2" charset="-78"/>
              </a:rPr>
              <a:t>است. </a:t>
            </a:r>
            <a:r>
              <a:rPr lang="fa-IR" sz="2000" b="1" dirty="0">
                <a:cs typeface="B Lotus" panose="00000400000000000000" pitchFamily="2" charset="-78"/>
              </a:rPr>
              <a:t>با توجه به مجموع پیش فرض­های مطرح شده مشاهده می­گردد که داده­های این پژوهش قابلیت ورود به تحلیل کوواریانس را دارا می­باشند و می­توان تفاوت­های دو گروه را در متغیر وابسته مورد بررسی قرار داد.</a:t>
            </a:r>
          </a:p>
        </p:txBody>
      </p:sp>
      <p:graphicFrame>
        <p:nvGraphicFramePr>
          <p:cNvPr id="4" name="Table 3"/>
          <p:cNvGraphicFramePr>
            <a:graphicFrameLocks noGrp="1"/>
          </p:cNvGraphicFramePr>
          <p:nvPr>
            <p:extLst>
              <p:ext uri="{D42A27DB-BD31-4B8C-83A1-F6EECF244321}">
                <p14:modId xmlns:p14="http://schemas.microsoft.com/office/powerpoint/2010/main" val="174029144"/>
              </p:ext>
            </p:extLst>
          </p:nvPr>
        </p:nvGraphicFramePr>
        <p:xfrm>
          <a:off x="2065277" y="4254504"/>
          <a:ext cx="8671037" cy="3875845"/>
        </p:xfrm>
        <a:graphic>
          <a:graphicData uri="http://schemas.openxmlformats.org/drawingml/2006/table">
            <a:tbl>
              <a:tblPr rtl="1" firstRow="1" firstCol="1" bandRow="1">
                <a:tableStyleId>{0660B408-B3CF-4A94-85FC-2B1E0A45F4A2}</a:tableStyleId>
              </a:tblPr>
              <a:tblGrid>
                <a:gridCol w="2200042"/>
                <a:gridCol w="1685467"/>
                <a:gridCol w="1513622"/>
                <a:gridCol w="1635953"/>
                <a:gridCol w="1635953"/>
              </a:tblGrid>
              <a:tr h="942402">
                <a:tc>
                  <a:txBody>
                    <a:bodyPr/>
                    <a:lstStyle/>
                    <a:p>
                      <a:pPr indent="288290" algn="ctr" rtl="1">
                        <a:lnSpc>
                          <a:spcPct val="115000"/>
                        </a:lnSpc>
                        <a:spcAft>
                          <a:spcPts val="800"/>
                        </a:spcAft>
                      </a:pPr>
                      <a:r>
                        <a:rPr lang="ar-SA" sz="1400" dirty="0">
                          <a:effectLst/>
                          <a:cs typeface="B Titr" panose="00000700000000000000" pitchFamily="2" charset="-78"/>
                        </a:rPr>
                        <a:t>متغیرها</a:t>
                      </a:r>
                      <a:endParaRPr lang="en-US" sz="14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spcAft>
                          <a:spcPts val="800"/>
                        </a:spcAft>
                      </a:pPr>
                      <a:r>
                        <a:rPr lang="en-US" sz="1600" dirty="0">
                          <a:effectLst/>
                          <a:latin typeface="Times New Roman" panose="02020603050405020304" pitchFamily="18" charset="0"/>
                          <a:cs typeface="Times New Roman" panose="02020603050405020304" pitchFamily="18" charset="0"/>
                        </a:rPr>
                        <a:t>SS</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indent="288290" algn="ctr" rtl="1">
                        <a:lnSpc>
                          <a:spcPct val="115000"/>
                        </a:lnSpc>
                        <a:spcAft>
                          <a:spcPts val="800"/>
                        </a:spcAft>
                      </a:pPr>
                      <a:r>
                        <a:rPr lang="en-US" sz="1600" dirty="0" err="1">
                          <a:effectLst/>
                          <a:latin typeface="Times New Roman" panose="02020603050405020304" pitchFamily="18" charset="0"/>
                          <a:cs typeface="Times New Roman" panose="02020603050405020304" pitchFamily="18" charset="0"/>
                        </a:rPr>
                        <a:t>df</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indent="288290" algn="ctr" rtl="1">
                        <a:lnSpc>
                          <a:spcPct val="115000"/>
                        </a:lnSpc>
                        <a:spcAft>
                          <a:spcPts val="800"/>
                        </a:spcAft>
                      </a:pPr>
                      <a:r>
                        <a:rPr lang="en-US" sz="1600" dirty="0">
                          <a:effectLst/>
                          <a:latin typeface="Times New Roman" panose="02020603050405020304" pitchFamily="18" charset="0"/>
                          <a:cs typeface="Times New Roman" panose="02020603050405020304" pitchFamily="18" charset="0"/>
                        </a:rPr>
                        <a:t>F</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indent="288290" algn="ctr" rtl="1">
                        <a:lnSpc>
                          <a:spcPct val="115000"/>
                        </a:lnSpc>
                        <a:spcAft>
                          <a:spcPts val="800"/>
                        </a:spcAft>
                      </a:pPr>
                      <a:r>
                        <a:rPr lang="en-US" sz="1600" dirty="0">
                          <a:effectLst/>
                          <a:latin typeface="Times New Roman" panose="02020603050405020304" pitchFamily="18" charset="0"/>
                          <a:cs typeface="Times New Roman" panose="02020603050405020304" pitchFamily="18" charset="0"/>
                        </a:rPr>
                        <a:t>Sig</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r>
              <a:tr h="739503">
                <a:tc>
                  <a:txBody>
                    <a:bodyPr/>
                    <a:lstStyle/>
                    <a:p>
                      <a:pPr indent="288290" algn="just" rtl="1">
                        <a:lnSpc>
                          <a:spcPct val="115000"/>
                        </a:lnSpc>
                        <a:spcAft>
                          <a:spcPts val="800"/>
                        </a:spcAft>
                      </a:pPr>
                      <a:r>
                        <a:rPr lang="ar-SA" sz="1400" dirty="0">
                          <a:effectLst/>
                          <a:cs typeface="B Titr" panose="00000700000000000000" pitchFamily="2" charset="-78"/>
                        </a:rPr>
                        <a:t>گروه* اخلاق دانش اندوزی</a:t>
                      </a:r>
                      <a:endParaRPr lang="en-US" sz="14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spcAft>
                          <a:spcPts val="800"/>
                        </a:spcAft>
                      </a:pPr>
                      <a:r>
                        <a:rPr lang="fa-IR" sz="1400" dirty="0" smtClean="0">
                          <a:effectLst/>
                          <a:cs typeface="B Titr" panose="00000700000000000000" pitchFamily="2" charset="-78"/>
                        </a:rPr>
                        <a:t>0/002</a:t>
                      </a:r>
                      <a:endParaRPr lang="en-US" sz="14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spcAft>
                          <a:spcPts val="800"/>
                        </a:spcAft>
                      </a:pPr>
                      <a:r>
                        <a:rPr lang="ar-SA" sz="1400" dirty="0">
                          <a:effectLst/>
                          <a:cs typeface="B Titr" panose="00000700000000000000" pitchFamily="2" charset="-78"/>
                        </a:rPr>
                        <a:t>1</a:t>
                      </a:r>
                      <a:endParaRPr lang="en-US" sz="14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spcAft>
                          <a:spcPts val="800"/>
                        </a:spcAft>
                      </a:pPr>
                      <a:r>
                        <a:rPr lang="fa-IR" sz="1400" dirty="0" smtClean="0">
                          <a:effectLst/>
                          <a:cs typeface="B Titr" panose="00000700000000000000" pitchFamily="2" charset="-78"/>
                        </a:rPr>
                        <a:t>0/000</a:t>
                      </a:r>
                      <a:endParaRPr lang="en-US" sz="14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spcAft>
                          <a:spcPts val="800"/>
                        </a:spcAft>
                      </a:pPr>
                      <a:r>
                        <a:rPr lang="fa-IR" sz="1400" dirty="0" smtClean="0">
                          <a:solidFill>
                            <a:srgbClr val="FF0000"/>
                          </a:solidFill>
                          <a:effectLst/>
                          <a:cs typeface="B Titr" panose="00000700000000000000" pitchFamily="2" charset="-78"/>
                        </a:rPr>
                        <a:t>0/992</a:t>
                      </a:r>
                      <a:endParaRPr lang="en-US" sz="1400"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r>
              <a:tr h="739503">
                <a:tc>
                  <a:txBody>
                    <a:bodyPr/>
                    <a:lstStyle/>
                    <a:p>
                      <a:pPr indent="288290" algn="just" rtl="1">
                        <a:lnSpc>
                          <a:spcPct val="115000"/>
                        </a:lnSpc>
                        <a:spcAft>
                          <a:spcPts val="800"/>
                        </a:spcAft>
                      </a:pPr>
                      <a:r>
                        <a:rPr lang="ar-SA" sz="1400">
                          <a:effectLst/>
                          <a:cs typeface="B Titr" panose="00000700000000000000" pitchFamily="2" charset="-78"/>
                        </a:rPr>
                        <a:t>گروه* اخلاق پژوهش</a:t>
                      </a:r>
                      <a:endParaRPr lang="en-US" sz="140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spcAft>
                          <a:spcPts val="800"/>
                        </a:spcAft>
                      </a:pPr>
                      <a:r>
                        <a:rPr lang="fa-IR" sz="1400" dirty="0" smtClean="0">
                          <a:effectLst/>
                          <a:cs typeface="B Titr" panose="00000700000000000000" pitchFamily="2" charset="-78"/>
                        </a:rPr>
                        <a:t>6/084</a:t>
                      </a:r>
                      <a:endParaRPr lang="en-US" sz="14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spcAft>
                          <a:spcPts val="800"/>
                        </a:spcAft>
                      </a:pPr>
                      <a:r>
                        <a:rPr lang="ar-SA" sz="1400">
                          <a:effectLst/>
                          <a:cs typeface="B Titr" panose="00000700000000000000" pitchFamily="2" charset="-78"/>
                        </a:rPr>
                        <a:t>1</a:t>
                      </a:r>
                      <a:endParaRPr lang="en-US" sz="140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spcAft>
                          <a:spcPts val="800"/>
                        </a:spcAft>
                      </a:pPr>
                      <a:r>
                        <a:rPr lang="fa-IR" sz="1400" dirty="0" smtClean="0">
                          <a:effectLst/>
                          <a:cs typeface="B Titr" panose="00000700000000000000" pitchFamily="2" charset="-78"/>
                        </a:rPr>
                        <a:t>0/304</a:t>
                      </a:r>
                      <a:endParaRPr lang="en-US" sz="14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spcAft>
                          <a:spcPts val="800"/>
                        </a:spcAft>
                      </a:pPr>
                      <a:r>
                        <a:rPr lang="fa-IR" sz="1400" dirty="0" smtClean="0">
                          <a:solidFill>
                            <a:srgbClr val="FF0000"/>
                          </a:solidFill>
                          <a:effectLst/>
                          <a:cs typeface="B Titr" panose="00000700000000000000" pitchFamily="2" charset="-78"/>
                        </a:rPr>
                        <a:t>0/585</a:t>
                      </a:r>
                      <a:endParaRPr lang="en-US" sz="1400"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r>
              <a:tr h="357467">
                <a:tc>
                  <a:txBody>
                    <a:bodyPr/>
                    <a:lstStyle/>
                    <a:p>
                      <a:pPr indent="288290" algn="just" rtl="1">
                        <a:lnSpc>
                          <a:spcPct val="115000"/>
                        </a:lnSpc>
                        <a:spcAft>
                          <a:spcPts val="800"/>
                        </a:spcAft>
                      </a:pPr>
                      <a:r>
                        <a:rPr lang="ar-SA" sz="1400" dirty="0">
                          <a:effectLst/>
                          <a:cs typeface="B Titr" panose="00000700000000000000" pitchFamily="2" charset="-78"/>
                        </a:rPr>
                        <a:t>گروه* اخلاق نقد</a:t>
                      </a:r>
                      <a:endParaRPr lang="en-US" sz="14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spcAft>
                          <a:spcPts val="800"/>
                        </a:spcAft>
                      </a:pPr>
                      <a:r>
                        <a:rPr lang="fa-IR" sz="1400" dirty="0" smtClean="0">
                          <a:effectLst/>
                          <a:cs typeface="B Titr" panose="00000700000000000000" pitchFamily="2" charset="-78"/>
                        </a:rPr>
                        <a:t>13/801</a:t>
                      </a:r>
                      <a:endParaRPr lang="en-US" sz="14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spcAft>
                          <a:spcPts val="800"/>
                        </a:spcAft>
                      </a:pPr>
                      <a:r>
                        <a:rPr lang="ar-SA" sz="1400">
                          <a:effectLst/>
                          <a:cs typeface="B Titr" panose="00000700000000000000" pitchFamily="2" charset="-78"/>
                        </a:rPr>
                        <a:t>1</a:t>
                      </a:r>
                      <a:endParaRPr lang="en-US" sz="140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spcAft>
                          <a:spcPts val="800"/>
                        </a:spcAft>
                      </a:pPr>
                      <a:r>
                        <a:rPr lang="fa-IR" sz="1400" dirty="0" smtClean="0">
                          <a:effectLst/>
                          <a:cs typeface="B Titr" panose="00000700000000000000" pitchFamily="2" charset="-78"/>
                        </a:rPr>
                        <a:t>0/698</a:t>
                      </a:r>
                      <a:endParaRPr lang="en-US" sz="14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spcAft>
                          <a:spcPts val="800"/>
                        </a:spcAft>
                      </a:pPr>
                      <a:r>
                        <a:rPr lang="fa-IR" sz="1400" dirty="0" smtClean="0">
                          <a:solidFill>
                            <a:srgbClr val="FF0000"/>
                          </a:solidFill>
                          <a:effectLst/>
                          <a:cs typeface="B Titr" panose="00000700000000000000" pitchFamily="2" charset="-78"/>
                        </a:rPr>
                        <a:t>0/409</a:t>
                      </a:r>
                      <a:endParaRPr lang="en-US" sz="1400"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r>
              <a:tr h="739503">
                <a:tc>
                  <a:txBody>
                    <a:bodyPr/>
                    <a:lstStyle/>
                    <a:p>
                      <a:pPr indent="288290" algn="just" rtl="1">
                        <a:lnSpc>
                          <a:spcPct val="115000"/>
                        </a:lnSpc>
                        <a:spcAft>
                          <a:spcPts val="800"/>
                        </a:spcAft>
                      </a:pPr>
                      <a:r>
                        <a:rPr lang="ar-SA" sz="1400">
                          <a:effectLst/>
                          <a:cs typeface="B Titr" panose="00000700000000000000" pitchFamily="2" charset="-78"/>
                        </a:rPr>
                        <a:t>گروه* اخلاق معاشرت</a:t>
                      </a:r>
                      <a:endParaRPr lang="en-US" sz="140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spcAft>
                          <a:spcPts val="800"/>
                        </a:spcAft>
                      </a:pPr>
                      <a:r>
                        <a:rPr lang="fa-IR" sz="1400" dirty="0" smtClean="0">
                          <a:effectLst/>
                          <a:cs typeface="B Titr" panose="00000700000000000000" pitchFamily="2" charset="-78"/>
                        </a:rPr>
                        <a:t>0/132</a:t>
                      </a:r>
                      <a:endParaRPr lang="en-US" sz="14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spcAft>
                          <a:spcPts val="800"/>
                        </a:spcAft>
                      </a:pPr>
                      <a:r>
                        <a:rPr lang="ar-SA" sz="1400">
                          <a:effectLst/>
                          <a:cs typeface="B Titr" panose="00000700000000000000" pitchFamily="2" charset="-78"/>
                        </a:rPr>
                        <a:t>1</a:t>
                      </a:r>
                      <a:endParaRPr lang="en-US" sz="140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spcAft>
                          <a:spcPts val="800"/>
                        </a:spcAft>
                      </a:pPr>
                      <a:r>
                        <a:rPr lang="fa-IR" sz="1400" dirty="0" smtClean="0">
                          <a:effectLst/>
                          <a:cs typeface="B Titr" panose="00000700000000000000" pitchFamily="2" charset="-78"/>
                        </a:rPr>
                        <a:t>0/008</a:t>
                      </a:r>
                      <a:endParaRPr lang="en-US" sz="14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spcAft>
                          <a:spcPts val="800"/>
                        </a:spcAft>
                      </a:pPr>
                      <a:r>
                        <a:rPr lang="fa-IR" sz="1400" dirty="0" smtClean="0">
                          <a:solidFill>
                            <a:srgbClr val="FF0000"/>
                          </a:solidFill>
                          <a:effectLst/>
                          <a:cs typeface="B Titr" panose="00000700000000000000" pitchFamily="2" charset="-78"/>
                        </a:rPr>
                        <a:t>0/927</a:t>
                      </a:r>
                      <a:endParaRPr lang="en-US" sz="1400"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r>
              <a:tr h="357467">
                <a:tc>
                  <a:txBody>
                    <a:bodyPr/>
                    <a:lstStyle/>
                    <a:p>
                      <a:pPr indent="288290" algn="just" rtl="1">
                        <a:lnSpc>
                          <a:spcPct val="115000"/>
                        </a:lnSpc>
                        <a:spcAft>
                          <a:spcPts val="800"/>
                        </a:spcAft>
                      </a:pPr>
                      <a:r>
                        <a:rPr lang="ar-SA" sz="1400">
                          <a:effectLst/>
                          <a:cs typeface="B Titr" panose="00000700000000000000" pitchFamily="2" charset="-78"/>
                        </a:rPr>
                        <a:t>گروه* اخلاق جنسی</a:t>
                      </a:r>
                      <a:endParaRPr lang="en-US" sz="140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spcAft>
                          <a:spcPts val="800"/>
                        </a:spcAft>
                      </a:pPr>
                      <a:r>
                        <a:rPr lang="fa-IR" sz="1400" dirty="0" smtClean="0">
                          <a:effectLst/>
                          <a:cs typeface="B Titr" panose="00000700000000000000" pitchFamily="2" charset="-78"/>
                        </a:rPr>
                        <a:t>6/424</a:t>
                      </a:r>
                      <a:endParaRPr lang="en-US" sz="14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spcAft>
                          <a:spcPts val="800"/>
                        </a:spcAft>
                      </a:pPr>
                      <a:r>
                        <a:rPr lang="ar-SA" sz="1400" dirty="0">
                          <a:effectLst/>
                          <a:cs typeface="B Titr" panose="00000700000000000000" pitchFamily="2" charset="-78"/>
                        </a:rPr>
                        <a:t>1</a:t>
                      </a:r>
                      <a:endParaRPr lang="en-US" sz="14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spcAft>
                          <a:spcPts val="800"/>
                        </a:spcAft>
                      </a:pPr>
                      <a:r>
                        <a:rPr lang="fa-IR" sz="1400" dirty="0" smtClean="0">
                          <a:effectLst/>
                          <a:cs typeface="B Titr" panose="00000700000000000000" pitchFamily="2" charset="-78"/>
                        </a:rPr>
                        <a:t>0/393</a:t>
                      </a:r>
                      <a:endParaRPr lang="en-US" sz="14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spcAft>
                          <a:spcPts val="800"/>
                        </a:spcAft>
                      </a:pPr>
                      <a:r>
                        <a:rPr lang="fa-IR" sz="1400" dirty="0" smtClean="0">
                          <a:solidFill>
                            <a:srgbClr val="FF0000"/>
                          </a:solidFill>
                          <a:effectLst/>
                          <a:cs typeface="B Titr" panose="00000700000000000000" pitchFamily="2" charset="-78"/>
                        </a:rPr>
                        <a:t>0/535</a:t>
                      </a:r>
                      <a:endParaRPr lang="en-US" sz="1400"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r>
            </a:tbl>
          </a:graphicData>
        </a:graphic>
      </p:graphicFrame>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sp>
        <p:nvSpPr>
          <p:cNvPr id="6"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7"/>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
        <p:nvSpPr>
          <p:cNvPr id="9" name="Content Placeholder 2"/>
          <p:cNvSpPr txBox="1">
            <a:spLocks/>
          </p:cNvSpPr>
          <p:nvPr/>
        </p:nvSpPr>
        <p:spPr>
          <a:xfrm>
            <a:off x="1746456" y="3799381"/>
            <a:ext cx="9141505" cy="484344"/>
          </a:xfrm>
          <a:prstGeom prst="rect">
            <a:avLst/>
          </a:prstGeom>
        </p:spPr>
        <p:txBody>
          <a:bodyPr>
            <a:normAutofit/>
          </a:bodyPr>
          <a:lst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a:lstStyle>
          <a:p>
            <a:pPr marL="0" indent="0" algn="ctr" rtl="1">
              <a:buFont typeface="Arial" panose="020B0604020202020204" pitchFamily="34" charset="0"/>
              <a:buNone/>
              <a:tabLst>
                <a:tab pos="3979545" algn="l"/>
              </a:tabLst>
            </a:pPr>
            <a:r>
              <a:rPr lang="fa-IR" sz="1600" b="1" dirty="0" smtClean="0">
                <a:solidFill>
                  <a:srgbClr val="FF0000"/>
                </a:solidFill>
                <a:latin typeface="Times New Roman" panose="02020603050405020304" pitchFamily="18" charset="0"/>
                <a:cs typeface="B Titr" panose="00000700000000000000" pitchFamily="2" charset="-78"/>
              </a:rPr>
              <a:t>جدول 5: جدول نتایج همگنی شیب رگرسیون</a:t>
            </a:r>
            <a:endParaRPr lang="en-US" sz="1600" dirty="0">
              <a:cs typeface="B Titr" panose="00000700000000000000" pitchFamily="2" charset="-78"/>
            </a:endParaRPr>
          </a:p>
        </p:txBody>
      </p:sp>
    </p:spTree>
    <p:extLst>
      <p:ext uri="{BB962C8B-B14F-4D97-AF65-F5344CB8AC3E}">
        <p14:creationId xmlns:p14="http://schemas.microsoft.com/office/powerpoint/2010/main" val="4689332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4"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5" name="Rectangle 4"/>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
        <p:nvSpPr>
          <p:cNvPr id="6" name="Title 1"/>
          <p:cNvSpPr txBox="1">
            <a:spLocks/>
          </p:cNvSpPr>
          <p:nvPr/>
        </p:nvSpPr>
        <p:spPr>
          <a:xfrm>
            <a:off x="5173017" y="798594"/>
            <a:ext cx="5848912" cy="566588"/>
          </a:xfrm>
          <a:prstGeom prst="rect">
            <a:avLst/>
          </a:prstGeom>
        </p:spPr>
        <p:txBody>
          <a:bodyPr>
            <a:no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r" rtl="1" fontAlgn="base">
              <a:lnSpc>
                <a:spcPct val="170000"/>
              </a:lnSpc>
              <a:spcAft>
                <a:spcPct val="0"/>
              </a:spcAft>
            </a:pPr>
            <a:r>
              <a:rPr lang="fa-IR" sz="2400" b="1" dirty="0" smtClean="0">
                <a:solidFill>
                  <a:srgbClr val="FF0000"/>
                </a:solidFill>
                <a:effectLst>
                  <a:outerShdw blurRad="50800" dist="50800" dir="5400000" algn="ctr" rotWithShape="0">
                    <a:srgbClr val="002060"/>
                  </a:outerShdw>
                </a:effectLst>
                <a:latin typeface="Verdana" panose="020B0604030504040204" pitchFamily="34" charset="0"/>
                <a:cs typeface="B Titr" panose="00000700000000000000" pitchFamily="2" charset="-78"/>
              </a:rPr>
              <a:t/>
            </a:r>
            <a:br>
              <a:rPr lang="fa-IR" sz="2400" b="1" dirty="0" smtClean="0">
                <a:solidFill>
                  <a:srgbClr val="FF0000"/>
                </a:solidFill>
                <a:effectLst>
                  <a:outerShdw blurRad="50800" dist="50800" dir="5400000" algn="ctr" rotWithShape="0">
                    <a:srgbClr val="002060"/>
                  </a:outerShdw>
                </a:effectLst>
                <a:latin typeface="Verdana" panose="020B0604030504040204" pitchFamily="34" charset="0"/>
                <a:cs typeface="B Titr" panose="00000700000000000000" pitchFamily="2" charset="-78"/>
              </a:rPr>
            </a:br>
            <a:r>
              <a:rPr lang="fa-IR" sz="2400" b="1" dirty="0" smtClean="0">
                <a:solidFill>
                  <a:srgbClr val="FF0000"/>
                </a:solidFill>
                <a:effectLst>
                  <a:outerShdw blurRad="50800" dist="50800" dir="5400000" algn="ctr" rotWithShape="0">
                    <a:srgbClr val="002060"/>
                  </a:outerShdw>
                </a:effectLst>
                <a:latin typeface="Verdana" panose="020B0604030504040204" pitchFamily="34" charset="0"/>
                <a:cs typeface="B Titr" panose="00000700000000000000" pitchFamily="2" charset="-78"/>
              </a:rPr>
              <a:t>آزمون فرضیه اصلی</a:t>
            </a:r>
            <a:r>
              <a:rPr lang="en-US" sz="2400" b="1" dirty="0" smtClean="0">
                <a:solidFill>
                  <a:srgbClr val="003366"/>
                </a:solidFill>
                <a:effectLst>
                  <a:outerShdw blurRad="50800" dist="50800" dir="5400000" algn="ctr" rotWithShape="0">
                    <a:srgbClr val="002060"/>
                  </a:outerShdw>
                </a:effectLst>
                <a:latin typeface="Verdana" panose="020B0604030504040204" pitchFamily="34" charset="0"/>
                <a:cs typeface="B Zar" panose="00000400000000000000" pitchFamily="2" charset="-78"/>
              </a:rPr>
              <a:t/>
            </a:r>
            <a:br>
              <a:rPr lang="en-US" sz="2400" b="1" dirty="0" smtClean="0">
                <a:solidFill>
                  <a:srgbClr val="003366"/>
                </a:solidFill>
                <a:effectLst>
                  <a:outerShdw blurRad="50800" dist="50800" dir="5400000" algn="ctr" rotWithShape="0">
                    <a:srgbClr val="002060"/>
                  </a:outerShdw>
                </a:effectLst>
                <a:latin typeface="Verdana" panose="020B0604030504040204" pitchFamily="34" charset="0"/>
                <a:cs typeface="B Zar" panose="00000400000000000000" pitchFamily="2" charset="-78"/>
              </a:rPr>
            </a:br>
            <a:endParaRPr lang="en-US" sz="2400" dirty="0">
              <a:effectLst>
                <a:outerShdw blurRad="50800" dist="50800" dir="5400000" algn="ctr" rotWithShape="0">
                  <a:srgbClr val="002060"/>
                </a:outerShdw>
              </a:effectLst>
            </a:endParaRPr>
          </a:p>
        </p:txBody>
      </p:sp>
      <p:sp>
        <p:nvSpPr>
          <p:cNvPr id="7" name="TextBox 6"/>
          <p:cNvSpPr txBox="1"/>
          <p:nvPr/>
        </p:nvSpPr>
        <p:spPr>
          <a:xfrm>
            <a:off x="693683" y="2149670"/>
            <a:ext cx="11288110" cy="1015663"/>
          </a:xfrm>
          <a:prstGeom prst="rect">
            <a:avLst/>
          </a:prstGeom>
          <a:noFill/>
        </p:spPr>
        <p:txBody>
          <a:bodyPr wrap="square" rtlCol="0">
            <a:spAutoFit/>
          </a:bodyPr>
          <a:lstStyle/>
          <a:p>
            <a:pPr algn="just" rtl="1">
              <a:lnSpc>
                <a:spcPct val="150000"/>
              </a:lnSpc>
            </a:pPr>
            <a:r>
              <a:rPr lang="fa-IR" sz="2000" b="1" dirty="0">
                <a:cs typeface="B Lotus" panose="00000400000000000000" pitchFamily="2" charset="-78"/>
              </a:rPr>
              <a:t>در فرضیه اصلی پژوهش هدف ما این بود که مشخص شود آیا تفاوت معنی­داری بین دو گروه آزمایش و کنترل (روش­های مختلف تدریس) مشاهده می­شود یا نه. بنابراین برای بررسی فرضیه اصلی این پژوهش از آماره لامبدای ویلکز استفاده شد.</a:t>
            </a:r>
            <a:endParaRPr lang="en-US" sz="2000" b="1" dirty="0">
              <a:cs typeface="B Lotus" panose="00000400000000000000" pitchFamily="2" charset="-78"/>
            </a:endParaRPr>
          </a:p>
        </p:txBody>
      </p:sp>
      <p:graphicFrame>
        <p:nvGraphicFramePr>
          <p:cNvPr id="8" name="Table 7"/>
          <p:cNvGraphicFramePr>
            <a:graphicFrameLocks noGrp="1"/>
          </p:cNvGraphicFramePr>
          <p:nvPr>
            <p:extLst>
              <p:ext uri="{D42A27DB-BD31-4B8C-83A1-F6EECF244321}">
                <p14:modId xmlns:p14="http://schemas.microsoft.com/office/powerpoint/2010/main" val="3815206092"/>
              </p:ext>
            </p:extLst>
          </p:nvPr>
        </p:nvGraphicFramePr>
        <p:xfrm>
          <a:off x="693684" y="4194443"/>
          <a:ext cx="11524592" cy="2372965"/>
        </p:xfrm>
        <a:graphic>
          <a:graphicData uri="http://schemas.openxmlformats.org/drawingml/2006/table">
            <a:tbl>
              <a:tblPr rtl="1" firstRow="1" firstCol="1" bandRow="1">
                <a:tableStyleId>{2A488322-F2BA-4B5B-9748-0D474271808F}</a:tableStyleId>
              </a:tblPr>
              <a:tblGrid>
                <a:gridCol w="1618884"/>
                <a:gridCol w="984799"/>
                <a:gridCol w="1132745"/>
                <a:gridCol w="1734207"/>
                <a:gridCol w="1702675"/>
                <a:gridCol w="1497725"/>
                <a:gridCol w="1671144"/>
                <a:gridCol w="1182413"/>
              </a:tblGrid>
              <a:tr h="474593">
                <a:tc>
                  <a:txBody>
                    <a:bodyPr/>
                    <a:lstStyle/>
                    <a:p>
                      <a:pPr indent="288290" algn="ctr" rtl="1">
                        <a:lnSpc>
                          <a:spcPct val="115000"/>
                        </a:lnSpc>
                      </a:pPr>
                      <a:r>
                        <a:rPr lang="fa-IR" sz="1400" dirty="0">
                          <a:effectLst/>
                          <a:cs typeface="B Titr" panose="00000700000000000000" pitchFamily="2" charset="-78"/>
                        </a:rPr>
                        <a:t>نام آزمون</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a:effectLst/>
                          <a:cs typeface="B Titr" panose="00000700000000000000" pitchFamily="2" charset="-78"/>
                        </a:rPr>
                        <a:t>مقدار</a:t>
                      </a:r>
                      <a:endParaRPr lang="en-US" sz="110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en-US" sz="1400">
                          <a:effectLst/>
                          <a:cs typeface="B Titr" panose="00000700000000000000" pitchFamily="2" charset="-78"/>
                        </a:rPr>
                        <a:t>F</a:t>
                      </a:r>
                      <a:endParaRPr lang="en-US" sz="110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a:effectLst/>
                          <a:cs typeface="B Titr" panose="00000700000000000000" pitchFamily="2" charset="-78"/>
                        </a:rPr>
                        <a:t>درجه آزادی فرضیه</a:t>
                      </a:r>
                      <a:endParaRPr lang="en-US" sz="110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a:effectLst/>
                          <a:cs typeface="B Titr" panose="00000700000000000000" pitchFamily="2" charset="-78"/>
                        </a:rPr>
                        <a:t>درجه آزادی خطا</a:t>
                      </a:r>
                      <a:endParaRPr lang="en-US" sz="110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a:effectLst/>
                          <a:cs typeface="B Titr" panose="00000700000000000000" pitchFamily="2" charset="-78"/>
                        </a:rPr>
                        <a:t>سطح معنی داری</a:t>
                      </a:r>
                      <a:endParaRPr lang="en-US" sz="110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a:effectLst/>
                          <a:cs typeface="B Titr" panose="00000700000000000000" pitchFamily="2" charset="-78"/>
                        </a:rPr>
                        <a:t>مجذور اتای تفکیکی</a:t>
                      </a:r>
                      <a:endParaRPr lang="en-US" sz="110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a:effectLst/>
                          <a:cs typeface="B Titr" panose="00000700000000000000" pitchFamily="2" charset="-78"/>
                        </a:rPr>
                        <a:t>توان آزمون</a:t>
                      </a:r>
                      <a:endParaRPr lang="en-US" sz="110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r>
              <a:tr h="474593">
                <a:tc>
                  <a:txBody>
                    <a:bodyPr/>
                    <a:lstStyle/>
                    <a:p>
                      <a:pPr indent="288290" algn="ctr" rtl="1">
                        <a:lnSpc>
                          <a:spcPct val="115000"/>
                        </a:lnSpc>
                      </a:pPr>
                      <a:r>
                        <a:rPr lang="fa-IR" sz="1400" dirty="0">
                          <a:effectLst/>
                          <a:cs typeface="B Titr" panose="00000700000000000000" pitchFamily="2" charset="-78"/>
                        </a:rPr>
                        <a:t>اثر پیلای</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dirty="0" smtClean="0">
                          <a:effectLst/>
                          <a:cs typeface="B Titr" panose="00000700000000000000" pitchFamily="2" charset="-78"/>
                        </a:rPr>
                        <a:t>0/539</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en-US" sz="1400" baseline="30000" dirty="0" smtClean="0">
                          <a:effectLst/>
                          <a:cs typeface="B Titr" panose="00000700000000000000" pitchFamily="2" charset="-78"/>
                        </a:rPr>
                        <a:t>A</a:t>
                      </a:r>
                      <a:r>
                        <a:rPr lang="fa-IR" sz="1400" dirty="0" smtClean="0">
                          <a:effectLst/>
                          <a:cs typeface="B Titr" panose="00000700000000000000" pitchFamily="2" charset="-78"/>
                        </a:rPr>
                        <a:t>20/436</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a:effectLst/>
                          <a:cs typeface="B Titr" panose="00000700000000000000" pitchFamily="2" charset="-78"/>
                        </a:rPr>
                        <a:t>2</a:t>
                      </a:r>
                      <a:endParaRPr lang="en-US" sz="110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a:effectLst/>
                          <a:cs typeface="B Titr" panose="00000700000000000000" pitchFamily="2" charset="-78"/>
                        </a:rPr>
                        <a:t>35</a:t>
                      </a:r>
                      <a:endParaRPr lang="en-US" sz="110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600" baseline="30000" dirty="0" smtClean="0">
                          <a:effectLst/>
                          <a:cs typeface="B Titr" panose="00000700000000000000" pitchFamily="2" charset="-78"/>
                        </a:rPr>
                        <a:t>**</a:t>
                      </a:r>
                      <a:r>
                        <a:rPr lang="fa-IR" sz="1400" dirty="0" smtClean="0">
                          <a:effectLst/>
                          <a:cs typeface="B Titr" panose="00000700000000000000" pitchFamily="2" charset="-78"/>
                        </a:rPr>
                        <a:t>0/000</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dirty="0" smtClean="0">
                          <a:effectLst/>
                          <a:cs typeface="B Titr" panose="00000700000000000000" pitchFamily="2" charset="-78"/>
                        </a:rPr>
                        <a:t>0/539</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dirty="0">
                          <a:effectLst/>
                          <a:cs typeface="B Titr" panose="00000700000000000000" pitchFamily="2" charset="-78"/>
                        </a:rPr>
                        <a:t>1</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r>
              <a:tr h="474593">
                <a:tc>
                  <a:txBody>
                    <a:bodyPr/>
                    <a:lstStyle/>
                    <a:p>
                      <a:pPr indent="288290" algn="ctr" rtl="1">
                        <a:lnSpc>
                          <a:spcPct val="115000"/>
                        </a:lnSpc>
                      </a:pPr>
                      <a:r>
                        <a:rPr lang="fa-IR" sz="1400" dirty="0">
                          <a:effectLst/>
                          <a:cs typeface="B Titr" panose="00000700000000000000" pitchFamily="2" charset="-78"/>
                        </a:rPr>
                        <a:t>لامبدای ویلکز</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dirty="0" smtClean="0">
                          <a:effectLst/>
                          <a:latin typeface="+mn-lt"/>
                          <a:ea typeface="+mn-ea"/>
                          <a:cs typeface="B Titr" panose="00000700000000000000" pitchFamily="2" charset="-78"/>
                        </a:rPr>
                        <a:t>0/461</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en-US" sz="1400" baseline="30000" dirty="0" smtClean="0">
                          <a:effectLst/>
                          <a:cs typeface="B Titr" panose="00000700000000000000" pitchFamily="2" charset="-78"/>
                        </a:rPr>
                        <a:t>A</a:t>
                      </a:r>
                      <a:r>
                        <a:rPr lang="fa-IR" sz="1400" dirty="0" smtClean="0">
                          <a:effectLst/>
                          <a:cs typeface="B Titr" panose="00000700000000000000" pitchFamily="2" charset="-78"/>
                        </a:rPr>
                        <a:t>20/436</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a:effectLst/>
                          <a:cs typeface="B Titr" panose="00000700000000000000" pitchFamily="2" charset="-78"/>
                        </a:rPr>
                        <a:t>2</a:t>
                      </a:r>
                      <a:endParaRPr lang="en-US" sz="110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a:effectLst/>
                          <a:cs typeface="B Titr" panose="00000700000000000000" pitchFamily="2" charset="-78"/>
                        </a:rPr>
                        <a:t>35</a:t>
                      </a:r>
                      <a:endParaRPr lang="en-US" sz="110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600" baseline="30000" dirty="0" smtClean="0">
                          <a:solidFill>
                            <a:srgbClr val="FF0000"/>
                          </a:solidFill>
                          <a:effectLst/>
                          <a:cs typeface="B Titr" panose="00000700000000000000" pitchFamily="2" charset="-78"/>
                        </a:rPr>
                        <a:t>**</a:t>
                      </a:r>
                      <a:r>
                        <a:rPr lang="fa-IR" sz="1400" dirty="0" smtClean="0">
                          <a:solidFill>
                            <a:srgbClr val="FF0000"/>
                          </a:solidFill>
                          <a:effectLst/>
                          <a:cs typeface="B Titr" panose="00000700000000000000" pitchFamily="2" charset="-78"/>
                        </a:rPr>
                        <a:t>0/000</a:t>
                      </a:r>
                      <a:endParaRPr lang="en-US" sz="1100"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smtClean="0">
                          <a:effectLst/>
                          <a:cs typeface="B Titr" panose="00000700000000000000" pitchFamily="2" charset="-78"/>
                        </a:rPr>
                        <a:t>0/539</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dirty="0">
                          <a:effectLst/>
                          <a:cs typeface="B Titr" panose="00000700000000000000" pitchFamily="2" charset="-78"/>
                        </a:rPr>
                        <a:t>1</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r>
              <a:tr h="474593">
                <a:tc>
                  <a:txBody>
                    <a:bodyPr/>
                    <a:lstStyle/>
                    <a:p>
                      <a:pPr indent="288290" algn="ctr" rtl="1">
                        <a:lnSpc>
                          <a:spcPct val="115000"/>
                        </a:lnSpc>
                      </a:pPr>
                      <a:r>
                        <a:rPr lang="fa-IR" sz="1400" dirty="0">
                          <a:effectLst/>
                          <a:cs typeface="B Titr" panose="00000700000000000000" pitchFamily="2" charset="-78"/>
                        </a:rPr>
                        <a:t>اثر هتلینگ</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dirty="0" smtClean="0">
                          <a:effectLst/>
                          <a:cs typeface="B Titr" panose="00000700000000000000" pitchFamily="2" charset="-78"/>
                        </a:rPr>
                        <a:t>1/169</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en-US" sz="1400" baseline="30000" dirty="0" smtClean="0">
                          <a:effectLst/>
                          <a:cs typeface="B Titr" panose="00000700000000000000" pitchFamily="2" charset="-78"/>
                        </a:rPr>
                        <a:t>A</a:t>
                      </a:r>
                      <a:r>
                        <a:rPr lang="fa-IR" sz="1400" dirty="0" smtClean="0">
                          <a:effectLst/>
                          <a:cs typeface="B Titr" panose="00000700000000000000" pitchFamily="2" charset="-78"/>
                        </a:rPr>
                        <a:t>20/436</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a:effectLst/>
                          <a:cs typeface="B Titr" panose="00000700000000000000" pitchFamily="2" charset="-78"/>
                        </a:rPr>
                        <a:t>2</a:t>
                      </a:r>
                      <a:endParaRPr lang="en-US" sz="110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a:effectLst/>
                          <a:cs typeface="B Titr" panose="00000700000000000000" pitchFamily="2" charset="-78"/>
                        </a:rPr>
                        <a:t>35</a:t>
                      </a:r>
                      <a:endParaRPr lang="en-US" sz="110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600" baseline="30000" dirty="0" smtClean="0">
                          <a:effectLst/>
                          <a:cs typeface="B Titr" panose="00000700000000000000" pitchFamily="2" charset="-78"/>
                        </a:rPr>
                        <a:t>**</a:t>
                      </a:r>
                      <a:r>
                        <a:rPr lang="fa-IR" sz="1400" dirty="0" smtClean="0">
                          <a:effectLst/>
                          <a:cs typeface="B Titr" panose="00000700000000000000" pitchFamily="2" charset="-78"/>
                        </a:rPr>
                        <a:t>0/000</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dirty="0" smtClean="0">
                          <a:effectLst/>
                          <a:cs typeface="B Titr" panose="00000700000000000000" pitchFamily="2" charset="-78"/>
                        </a:rPr>
                        <a:t>0/539</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a:effectLst/>
                          <a:cs typeface="B Titr" panose="00000700000000000000" pitchFamily="2" charset="-78"/>
                        </a:rPr>
                        <a:t>1</a:t>
                      </a:r>
                      <a:endParaRPr lang="en-US" sz="110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r>
              <a:tr h="474593">
                <a:tc>
                  <a:txBody>
                    <a:bodyPr/>
                    <a:lstStyle/>
                    <a:p>
                      <a:pPr indent="288290" algn="ctr" rtl="1">
                        <a:lnSpc>
                          <a:spcPct val="115000"/>
                        </a:lnSpc>
                      </a:pPr>
                      <a:r>
                        <a:rPr lang="fa-IR" sz="1400" dirty="0">
                          <a:effectLst/>
                          <a:cs typeface="B Titr" panose="00000700000000000000" pitchFamily="2" charset="-78"/>
                        </a:rPr>
                        <a:t>اثر بزرگترین ریشه</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dirty="0" smtClean="0">
                          <a:effectLst/>
                          <a:cs typeface="B Titr" panose="00000700000000000000" pitchFamily="2" charset="-78"/>
                        </a:rPr>
                        <a:t>1/169</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en-US" sz="1400" baseline="30000" dirty="0" smtClean="0">
                          <a:effectLst/>
                          <a:cs typeface="B Titr" panose="00000700000000000000" pitchFamily="2" charset="-78"/>
                        </a:rPr>
                        <a:t>A</a:t>
                      </a:r>
                      <a:r>
                        <a:rPr lang="fa-IR" sz="1400" dirty="0" smtClean="0">
                          <a:effectLst/>
                          <a:cs typeface="B Titr" panose="00000700000000000000" pitchFamily="2" charset="-78"/>
                        </a:rPr>
                        <a:t>20/436</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dirty="0">
                          <a:effectLst/>
                          <a:cs typeface="B Titr" panose="00000700000000000000" pitchFamily="2" charset="-78"/>
                        </a:rPr>
                        <a:t>2</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dirty="0">
                          <a:effectLst/>
                          <a:cs typeface="B Titr" panose="00000700000000000000" pitchFamily="2" charset="-78"/>
                        </a:rPr>
                        <a:t>35</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600" baseline="30000" dirty="0" smtClean="0">
                          <a:effectLst/>
                          <a:cs typeface="B Titr" panose="00000700000000000000" pitchFamily="2" charset="-78"/>
                        </a:rPr>
                        <a:t>**</a:t>
                      </a:r>
                      <a:r>
                        <a:rPr lang="fa-IR" sz="1400" dirty="0" smtClean="0">
                          <a:effectLst/>
                          <a:cs typeface="B Titr" panose="00000700000000000000" pitchFamily="2" charset="-78"/>
                        </a:rPr>
                        <a:t>0/000</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dirty="0" smtClean="0">
                          <a:effectLst/>
                          <a:cs typeface="B Titr" panose="00000700000000000000" pitchFamily="2" charset="-78"/>
                        </a:rPr>
                        <a:t>0/539</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c>
                  <a:txBody>
                    <a:bodyPr/>
                    <a:lstStyle/>
                    <a:p>
                      <a:pPr indent="288290" algn="ctr" rtl="1">
                        <a:lnSpc>
                          <a:spcPct val="115000"/>
                        </a:lnSpc>
                      </a:pPr>
                      <a:r>
                        <a:rPr lang="fa-IR" sz="1400" dirty="0">
                          <a:effectLst/>
                          <a:cs typeface="B Titr" panose="00000700000000000000" pitchFamily="2" charset="-78"/>
                        </a:rPr>
                        <a:t>1</a:t>
                      </a:r>
                      <a:endParaRPr lang="en-US" sz="1100" dirty="0">
                        <a:effectLst/>
                        <a:latin typeface="Calibri" panose="020F0502020204030204" pitchFamily="34" charset="0"/>
                        <a:ea typeface="Calibri" panose="020F0502020204030204" pitchFamily="34" charset="0"/>
                        <a:cs typeface="B Titr" panose="00000700000000000000" pitchFamily="2" charset="-78"/>
                      </a:endParaRPr>
                    </a:p>
                  </a:txBody>
                  <a:tcPr marL="68580" marR="68580" marT="0" marB="0" anchor="ctr"/>
                </a:tc>
              </a:tr>
            </a:tbl>
          </a:graphicData>
        </a:graphic>
      </p:graphicFrame>
      <p:sp>
        <p:nvSpPr>
          <p:cNvPr id="9" name="TextBox 8"/>
          <p:cNvSpPr txBox="1"/>
          <p:nvPr/>
        </p:nvSpPr>
        <p:spPr>
          <a:xfrm>
            <a:off x="1084794" y="6889855"/>
            <a:ext cx="11117716" cy="1477328"/>
          </a:xfrm>
          <a:prstGeom prst="rect">
            <a:avLst/>
          </a:prstGeom>
          <a:noFill/>
        </p:spPr>
        <p:txBody>
          <a:bodyPr wrap="square" rtlCol="0">
            <a:spAutoFit/>
          </a:bodyPr>
          <a:lstStyle/>
          <a:p>
            <a:pPr algn="just" rtl="1">
              <a:lnSpc>
                <a:spcPct val="150000"/>
              </a:lnSpc>
            </a:pPr>
            <a:r>
              <a:rPr lang="fa-IR" sz="2000" b="1" dirty="0" smtClean="0">
                <a:cs typeface="B Lotus" panose="00000400000000000000" pitchFamily="2" charset="-78"/>
              </a:rPr>
              <a:t>یافته­ها نشان می­دهد که میان دو گروه آزمایش و کنترل پس از برگزاری پس­آزمون و آزمون پیگیری تفاوت معنی­داری مشاهده شده و آزمون­ تحلیل کوواریانس چند متغیره در بررسی اثر گروه آزمایش (روش تدریس نیاز محور)  بر روي تربیت اخلاقی دانشجویان معنی­دار بود.</a:t>
            </a:r>
            <a:endParaRPr lang="en-US" sz="2000" dirty="0"/>
          </a:p>
        </p:txBody>
      </p:sp>
      <p:sp>
        <p:nvSpPr>
          <p:cNvPr id="10" name="Content Placeholder 2"/>
          <p:cNvSpPr txBox="1">
            <a:spLocks/>
          </p:cNvSpPr>
          <p:nvPr/>
        </p:nvSpPr>
        <p:spPr>
          <a:xfrm>
            <a:off x="1746456" y="3691816"/>
            <a:ext cx="9141505" cy="484344"/>
          </a:xfrm>
          <a:prstGeom prst="rect">
            <a:avLst/>
          </a:prstGeom>
        </p:spPr>
        <p:txBody>
          <a:bodyPr>
            <a:normAutofit/>
          </a:bodyPr>
          <a:lst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a:lstStyle>
          <a:p>
            <a:pPr marL="0" indent="0" algn="ctr" rtl="1">
              <a:buFont typeface="Arial" panose="020B0604020202020204" pitchFamily="34" charset="0"/>
              <a:buNone/>
              <a:tabLst>
                <a:tab pos="3979545" algn="l"/>
              </a:tabLst>
            </a:pPr>
            <a:r>
              <a:rPr lang="fa-IR" sz="1600" b="1" dirty="0" smtClean="0">
                <a:solidFill>
                  <a:srgbClr val="FF0000"/>
                </a:solidFill>
                <a:latin typeface="Times New Roman" panose="02020603050405020304" pitchFamily="18" charset="0"/>
                <a:cs typeface="B Titr" panose="00000700000000000000" pitchFamily="2" charset="-78"/>
              </a:rPr>
              <a:t>جدول 6: جدول نتایج آزمون لامبدای ویلکز</a:t>
            </a:r>
            <a:endParaRPr lang="en-US" sz="1600" dirty="0">
              <a:cs typeface="B Titr" panose="00000700000000000000" pitchFamily="2" charset="-78"/>
            </a:endParaRPr>
          </a:p>
        </p:txBody>
      </p:sp>
    </p:spTree>
    <p:extLst>
      <p:ext uri="{BB962C8B-B14F-4D97-AF65-F5344CB8AC3E}">
        <p14:creationId xmlns:p14="http://schemas.microsoft.com/office/powerpoint/2010/main" val="36725359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4"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5" name="Rectangle 4"/>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
        <p:nvSpPr>
          <p:cNvPr id="6" name="Title 1"/>
          <p:cNvSpPr txBox="1">
            <a:spLocks/>
          </p:cNvSpPr>
          <p:nvPr/>
        </p:nvSpPr>
        <p:spPr>
          <a:xfrm>
            <a:off x="5173017" y="1049600"/>
            <a:ext cx="5848912" cy="566588"/>
          </a:xfrm>
          <a:prstGeom prst="rect">
            <a:avLst/>
          </a:prstGeom>
        </p:spPr>
        <p:txBody>
          <a:bodyPr>
            <a:no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r" rtl="1" fontAlgn="base">
              <a:lnSpc>
                <a:spcPct val="170000"/>
              </a:lnSpc>
              <a:spcAft>
                <a:spcPct val="0"/>
              </a:spcAft>
            </a:pPr>
            <a:r>
              <a:rPr lang="fa-IR" sz="2400" b="1" dirty="0" smtClean="0">
                <a:solidFill>
                  <a:srgbClr val="FF0000"/>
                </a:solidFill>
                <a:effectLst>
                  <a:outerShdw blurRad="50800" dist="50800" dir="5400000" algn="ctr" rotWithShape="0">
                    <a:srgbClr val="002060"/>
                  </a:outerShdw>
                </a:effectLst>
                <a:latin typeface="Verdana" panose="020B0604030504040204" pitchFamily="34" charset="0"/>
                <a:cs typeface="B Titr" panose="00000700000000000000" pitchFamily="2" charset="-78"/>
              </a:rPr>
              <a:t/>
            </a:r>
            <a:br>
              <a:rPr lang="fa-IR" sz="2400" b="1" dirty="0" smtClean="0">
                <a:solidFill>
                  <a:srgbClr val="FF0000"/>
                </a:solidFill>
                <a:effectLst>
                  <a:outerShdw blurRad="50800" dist="50800" dir="5400000" algn="ctr" rotWithShape="0">
                    <a:srgbClr val="002060"/>
                  </a:outerShdw>
                </a:effectLst>
                <a:latin typeface="Verdana" panose="020B0604030504040204" pitchFamily="34" charset="0"/>
                <a:cs typeface="B Titr" panose="00000700000000000000" pitchFamily="2" charset="-78"/>
              </a:rPr>
            </a:br>
            <a:r>
              <a:rPr lang="fa-IR" sz="2400" b="1" dirty="0" smtClean="0">
                <a:solidFill>
                  <a:srgbClr val="FF0000"/>
                </a:solidFill>
                <a:effectLst>
                  <a:outerShdw blurRad="50800" dist="50800" dir="5400000" algn="ctr" rotWithShape="0">
                    <a:srgbClr val="002060"/>
                  </a:outerShdw>
                </a:effectLst>
                <a:latin typeface="Verdana" panose="020B0604030504040204" pitchFamily="34" charset="0"/>
                <a:cs typeface="B Titr" panose="00000700000000000000" pitchFamily="2" charset="-78"/>
              </a:rPr>
              <a:t>آزمون فرضیه های فرعی</a:t>
            </a:r>
            <a:r>
              <a:rPr lang="en-US" sz="2400" b="1" dirty="0" smtClean="0">
                <a:solidFill>
                  <a:srgbClr val="003366"/>
                </a:solidFill>
                <a:effectLst>
                  <a:outerShdw blurRad="50800" dist="50800" dir="5400000" algn="ctr" rotWithShape="0">
                    <a:srgbClr val="002060"/>
                  </a:outerShdw>
                </a:effectLst>
                <a:latin typeface="Verdana" panose="020B0604030504040204" pitchFamily="34" charset="0"/>
                <a:cs typeface="B Zar" panose="00000400000000000000" pitchFamily="2" charset="-78"/>
              </a:rPr>
              <a:t/>
            </a:r>
            <a:br>
              <a:rPr lang="en-US" sz="2400" b="1" dirty="0" smtClean="0">
                <a:solidFill>
                  <a:srgbClr val="003366"/>
                </a:solidFill>
                <a:effectLst>
                  <a:outerShdw blurRad="50800" dist="50800" dir="5400000" algn="ctr" rotWithShape="0">
                    <a:srgbClr val="002060"/>
                  </a:outerShdw>
                </a:effectLst>
                <a:latin typeface="Verdana" panose="020B0604030504040204" pitchFamily="34" charset="0"/>
                <a:cs typeface="B Zar" panose="00000400000000000000" pitchFamily="2" charset="-78"/>
              </a:rPr>
            </a:br>
            <a:endParaRPr lang="en-US" sz="2400" dirty="0">
              <a:effectLst>
                <a:outerShdw blurRad="50800" dist="50800" dir="5400000" algn="ctr" rotWithShape="0">
                  <a:srgbClr val="002060"/>
                </a:outerShdw>
              </a:effectLst>
            </a:endParaRPr>
          </a:p>
        </p:txBody>
      </p:sp>
      <p:sp>
        <p:nvSpPr>
          <p:cNvPr id="7" name="TextBox 6"/>
          <p:cNvSpPr txBox="1"/>
          <p:nvPr/>
        </p:nvSpPr>
        <p:spPr>
          <a:xfrm>
            <a:off x="486730" y="2676720"/>
            <a:ext cx="11526594" cy="1661993"/>
          </a:xfrm>
          <a:prstGeom prst="rect">
            <a:avLst/>
          </a:prstGeom>
          <a:noFill/>
        </p:spPr>
        <p:txBody>
          <a:bodyPr wrap="square" rtlCol="0">
            <a:spAutoFit/>
          </a:bodyPr>
          <a:lstStyle/>
          <a:p>
            <a:pPr algn="r" rtl="1">
              <a:lnSpc>
                <a:spcPct val="150000"/>
              </a:lnSpc>
            </a:pPr>
            <a:r>
              <a:rPr lang="ar-SA" sz="2400" b="1" dirty="0">
                <a:cs typeface="B Lotus" panose="00000400000000000000" pitchFamily="2" charset="-78"/>
              </a:rPr>
              <a:t>به منظور مقايسه ميانگين نمرات پس آزمون زير مقيا­س­هاي تربیت اخلاقی بعد از كنترل اثر پيش­آزمون در دو </a:t>
            </a:r>
            <a:r>
              <a:rPr lang="ar-SA" sz="2400" b="1" dirty="0" smtClean="0">
                <a:cs typeface="B Lotus" panose="00000400000000000000" pitchFamily="2" charset="-78"/>
              </a:rPr>
              <a:t>گروه</a:t>
            </a:r>
            <a:r>
              <a:rPr lang="fa-IR" sz="2400" b="1" dirty="0">
                <a:cs typeface="B Lotus" panose="00000400000000000000" pitchFamily="2" charset="-78"/>
              </a:rPr>
              <a:t>،</a:t>
            </a:r>
            <a:r>
              <a:rPr lang="ar-SA" sz="2400" b="1" dirty="0" smtClean="0">
                <a:cs typeface="B Lotus" panose="00000400000000000000" pitchFamily="2" charset="-78"/>
              </a:rPr>
              <a:t> </a:t>
            </a:r>
            <a:r>
              <a:rPr lang="ar-SA" sz="2400" b="1" dirty="0">
                <a:cs typeface="B Lotus" panose="00000400000000000000" pitchFamily="2" charset="-78"/>
              </a:rPr>
              <a:t>از آزمون تجزيه و تحليل </a:t>
            </a:r>
            <a:r>
              <a:rPr lang="ar-SA" sz="2400" b="1" dirty="0" smtClean="0">
                <a:cs typeface="B Lotus" panose="00000400000000000000" pitchFamily="2" charset="-78"/>
              </a:rPr>
              <a:t>كو</a:t>
            </a:r>
            <a:r>
              <a:rPr lang="fa-IR" sz="2400" b="1" dirty="0">
                <a:cs typeface="B Lotus" panose="00000400000000000000" pitchFamily="2" charset="-78"/>
              </a:rPr>
              <a:t>و</a:t>
            </a:r>
            <a:r>
              <a:rPr lang="ar-SA" sz="2400" b="1" dirty="0" smtClean="0">
                <a:cs typeface="B Lotus" panose="00000400000000000000" pitchFamily="2" charset="-78"/>
              </a:rPr>
              <a:t>اريانس </a:t>
            </a:r>
            <a:r>
              <a:rPr lang="ar-SA" sz="2400" b="1" dirty="0">
                <a:cs typeface="B Lotus" panose="00000400000000000000" pitchFamily="2" charset="-78"/>
              </a:rPr>
              <a:t>استفاده شد كه نتايج آن در جدول </a:t>
            </a:r>
            <a:r>
              <a:rPr lang="fa-IR" sz="2400" b="1" dirty="0" smtClean="0">
                <a:cs typeface="B Lotus" panose="00000400000000000000" pitchFamily="2" charset="-78"/>
              </a:rPr>
              <a:t>7 </a:t>
            </a:r>
            <a:r>
              <a:rPr lang="ar-SA" sz="2400" b="1" dirty="0" smtClean="0">
                <a:cs typeface="B Lotus" panose="00000400000000000000" pitchFamily="2" charset="-78"/>
              </a:rPr>
              <a:t>ارائه </a:t>
            </a:r>
            <a:r>
              <a:rPr lang="ar-SA" sz="2400" b="1" dirty="0">
                <a:cs typeface="B Lotus" panose="00000400000000000000" pitchFamily="2" charset="-78"/>
              </a:rPr>
              <a:t>شده است</a:t>
            </a:r>
            <a:r>
              <a:rPr lang="en-US" sz="2400" b="1" dirty="0">
                <a:cs typeface="B Lotus" panose="00000400000000000000" pitchFamily="2" charset="-78"/>
              </a:rPr>
              <a:t>.</a:t>
            </a:r>
          </a:p>
          <a:p>
            <a:pPr>
              <a:lnSpc>
                <a:spcPct val="150000"/>
              </a:lnSpc>
            </a:pPr>
            <a:endParaRPr lang="en-US" sz="2000" b="1" dirty="0">
              <a:cs typeface="B Lotus" panose="00000400000000000000" pitchFamily="2" charset="-78"/>
            </a:endParaRPr>
          </a:p>
        </p:txBody>
      </p:sp>
      <mc:AlternateContent xmlns:mc="http://schemas.openxmlformats.org/markup-compatibility/2006" xmlns:a14="http://schemas.microsoft.com/office/drawing/2010/main">
        <mc:Choice Requires="a14">
          <p:sp>
            <p:nvSpPr>
              <p:cNvPr id="9" name="TextBox 8"/>
              <p:cNvSpPr txBox="1"/>
              <p:nvPr/>
            </p:nvSpPr>
            <p:spPr>
              <a:xfrm>
                <a:off x="1084794" y="4192475"/>
                <a:ext cx="10799379" cy="3370153"/>
              </a:xfrm>
              <a:prstGeom prst="rect">
                <a:avLst/>
              </a:prstGeom>
              <a:noFill/>
            </p:spPr>
            <p:txBody>
              <a:bodyPr wrap="square" rtlCol="0">
                <a:spAutoFit/>
              </a:bodyPr>
              <a:lstStyle/>
              <a:p>
                <a:pPr algn="just" rtl="1">
                  <a:lnSpc>
                    <a:spcPct val="150000"/>
                  </a:lnSpc>
                </a:pPr>
                <a:r>
                  <a:rPr lang="ar-SA" sz="2400" b="1" dirty="0" smtClean="0">
                    <a:cs typeface="B Lotus" panose="00000400000000000000" pitchFamily="2" charset="-78"/>
                  </a:rPr>
                  <a:t>نتایج جدول </a:t>
                </a:r>
                <a:r>
                  <a:rPr lang="fa-IR" sz="2400" b="1" dirty="0" smtClean="0">
                    <a:cs typeface="B Lotus" panose="00000400000000000000" pitchFamily="2" charset="-78"/>
                  </a:rPr>
                  <a:t>7 </a:t>
                </a:r>
                <a:r>
                  <a:rPr lang="ar-SA" sz="2400" b="1" dirty="0" smtClean="0">
                    <a:cs typeface="B Lotus" panose="00000400000000000000" pitchFamily="2" charset="-78"/>
                  </a:rPr>
                  <a:t>نشان می­دهد با حذف تاثیر متغیر پیش آزمون و با توجه به ضریب </a:t>
                </a:r>
                <a:r>
                  <a:rPr lang="en-US" sz="2400" b="1" dirty="0">
                    <a:cs typeface="B Lotus" panose="00000400000000000000" pitchFamily="2" charset="-78"/>
                  </a:rPr>
                  <a:t>F</a:t>
                </a:r>
                <a:r>
                  <a:rPr lang="ar-SA" sz="2400" b="1" dirty="0">
                    <a:cs typeface="B Lotus" panose="00000400000000000000" pitchFamily="2" charset="-78"/>
                  </a:rPr>
                  <a:t>  محاسبه شده، بین میانگین­های تعدیل شده نمرات </a:t>
                </a:r>
                <a:r>
                  <a:rPr lang="fa-IR" sz="2400" b="1" dirty="0" smtClean="0">
                    <a:cs typeface="B Lotus" panose="00000400000000000000" pitchFamily="2" charset="-78"/>
                  </a:rPr>
                  <a:t>تمام متغیرهای وابسته (</a:t>
                </a:r>
                <a:r>
                  <a:rPr lang="ar-SA" sz="2400" b="1" dirty="0" smtClean="0">
                    <a:cs typeface="B Lotus" panose="00000400000000000000" pitchFamily="2" charset="-78"/>
                  </a:rPr>
                  <a:t>اخلاق </a:t>
                </a:r>
                <a:r>
                  <a:rPr lang="ar-SA" sz="2400" b="1" dirty="0">
                    <a:cs typeface="B Lotus" panose="00000400000000000000" pitchFamily="2" charset="-78"/>
                  </a:rPr>
                  <a:t>دانش </a:t>
                </a:r>
                <a:r>
                  <a:rPr lang="ar-SA" sz="2400" b="1" dirty="0" smtClean="0">
                    <a:cs typeface="B Lotus" panose="00000400000000000000" pitchFamily="2" charset="-78"/>
                  </a:rPr>
                  <a:t>اندوزی</a:t>
                </a:r>
                <a:r>
                  <a:rPr lang="fa-IR" sz="2400" b="1" dirty="0" smtClean="0">
                    <a:cs typeface="B Lotus" panose="00000400000000000000" pitchFamily="2" charset="-78"/>
                  </a:rPr>
                  <a:t>، اخلاق پژوهش، اخلاق نقد، اخلاق معاشرت و اخلاق جنسی) </a:t>
                </a:r>
                <a:r>
                  <a:rPr lang="ar-SA" sz="2400" b="1" dirty="0" smtClean="0">
                    <a:cs typeface="B Lotus" panose="00000400000000000000" pitchFamily="2" charset="-78"/>
                  </a:rPr>
                  <a:t>بر </a:t>
                </a:r>
                <a:r>
                  <a:rPr lang="ar-SA" sz="2400" b="1" dirty="0">
                    <a:cs typeface="B Lotus" panose="00000400000000000000" pitchFamily="2" charset="-78"/>
                  </a:rPr>
                  <a:t>حسب عضویت گروهی « کنترل و آزمایش» در مرحله پس آزمون از لحاظ آماري تفاوت معناداری مشاهده می­شود </a:t>
                </a:r>
                <a:r>
                  <a:rPr lang="fa-IR" sz="2400" b="1" dirty="0">
                    <a:cs typeface="B Lotus" panose="00000400000000000000" pitchFamily="2" charset="-78"/>
                  </a:rPr>
                  <a:t>( </a:t>
                </a:r>
                <a:r>
                  <a:rPr lang="fa-IR" sz="2400" b="1" dirty="0" smtClean="0">
                    <a:cs typeface="B Lotus" panose="00000400000000000000" pitchFamily="2" charset="-78"/>
                  </a:rPr>
                  <a:t>0/05 </a:t>
                </a:r>
                <a14:m>
                  <m:oMath xmlns:m="http://schemas.openxmlformats.org/officeDocument/2006/math">
                    <m:r>
                      <a:rPr lang="fa-IR" sz="2400" b="1">
                        <a:latin typeface="Cambria Math" panose="02040503050406030204" pitchFamily="18" charset="0"/>
                      </a:rPr>
                      <m:t>&lt;</m:t>
                    </m:r>
                  </m:oMath>
                </a14:m>
                <a:r>
                  <a:rPr lang="fa-IR" sz="2400" b="1" dirty="0">
                    <a:cs typeface="B Lotus" panose="00000400000000000000" pitchFamily="2" charset="-78"/>
                  </a:rPr>
                  <a:t> </a:t>
                </a:r>
                <a:r>
                  <a:rPr lang="en-US" sz="2400" b="1" dirty="0">
                    <a:cs typeface="B Lotus" panose="00000400000000000000" pitchFamily="2" charset="-78"/>
                  </a:rPr>
                  <a:t>P</a:t>
                </a:r>
                <a:r>
                  <a:rPr lang="fa-IR" sz="2400" b="1" dirty="0">
                    <a:cs typeface="B Lotus" panose="00000400000000000000" pitchFamily="2" charset="-78"/>
                  </a:rPr>
                  <a:t>).  </a:t>
                </a:r>
                <a:r>
                  <a:rPr lang="ar-SA" sz="2400" b="1" dirty="0">
                    <a:cs typeface="B Lotus" panose="00000400000000000000" pitchFamily="2" charset="-78"/>
                  </a:rPr>
                  <a:t> بنابراین با 95 درصد اطمينان نتيجه گرفته می­شود که فرض صفر رد شده و روش آموزش نیاز محور در شرکت کنندگان گروه آزمایشی به نسبت روش آموزش سنتی در گروه کنترل تاثیر بیشتری بر تربیت </a:t>
                </a:r>
                <a:r>
                  <a:rPr lang="fa-IR" sz="2400" b="1" dirty="0" smtClean="0">
                    <a:cs typeface="B Lotus" panose="00000400000000000000" pitchFamily="2" charset="-78"/>
                  </a:rPr>
                  <a:t>اخلاقی </a:t>
                </a:r>
                <a:r>
                  <a:rPr lang="ar-SA" sz="2400" b="1" dirty="0" smtClean="0">
                    <a:cs typeface="B Lotus" panose="00000400000000000000" pitchFamily="2" charset="-78"/>
                  </a:rPr>
                  <a:t>دانشجو </a:t>
                </a:r>
                <a:r>
                  <a:rPr lang="ar-SA" sz="2400" b="1" dirty="0">
                    <a:cs typeface="B Lotus" panose="00000400000000000000" pitchFamily="2" charset="-78"/>
                  </a:rPr>
                  <a:t>معلمان در </a:t>
                </a:r>
                <a:r>
                  <a:rPr lang="fa-IR" sz="2400" b="1" dirty="0" smtClean="0">
                    <a:cs typeface="B Lotus" panose="00000400000000000000" pitchFamily="2" charset="-78"/>
                  </a:rPr>
                  <a:t>درس آیین زندگی </a:t>
                </a:r>
                <a:r>
                  <a:rPr lang="ar-SA" sz="2400" b="1" dirty="0" smtClean="0">
                    <a:cs typeface="B Lotus" panose="00000400000000000000" pitchFamily="2" charset="-78"/>
                  </a:rPr>
                  <a:t>داشته </a:t>
                </a:r>
                <a:r>
                  <a:rPr lang="ar-SA" sz="2400" b="1" dirty="0">
                    <a:cs typeface="B Lotus" panose="00000400000000000000" pitchFamily="2" charset="-78"/>
                  </a:rPr>
                  <a:t>است.</a:t>
                </a:r>
                <a:endParaRPr lang="en-US" sz="2400" b="1" dirty="0">
                  <a:cs typeface="B Lotus" panose="00000400000000000000" pitchFamily="2" charset="-78"/>
                </a:endParaRPr>
              </a:p>
            </p:txBody>
          </p:sp>
        </mc:Choice>
        <mc:Fallback xmlns="">
          <p:sp>
            <p:nvSpPr>
              <p:cNvPr id="9" name="TextBox 8"/>
              <p:cNvSpPr txBox="1">
                <a:spLocks noRot="1" noChangeAspect="1" noMove="1" noResize="1" noEditPoints="1" noAdjustHandles="1" noChangeArrowheads="1" noChangeShapeType="1" noTextEdit="1"/>
              </p:cNvSpPr>
              <p:nvPr/>
            </p:nvSpPr>
            <p:spPr>
              <a:xfrm>
                <a:off x="1084794" y="4192475"/>
                <a:ext cx="10799379" cy="3370153"/>
              </a:xfrm>
              <a:prstGeom prst="rect">
                <a:avLst/>
              </a:prstGeom>
              <a:blipFill rotWithShape="0">
                <a:blip r:embed="rId4"/>
                <a:stretch>
                  <a:fillRect l="-1693" r="-790" b="-3978"/>
                </a:stretch>
              </a:blipFill>
            </p:spPr>
            <p:txBody>
              <a:bodyPr/>
              <a:lstStyle/>
              <a:p>
                <a:r>
                  <a:rPr lang="en-US">
                    <a:noFill/>
                  </a:rPr>
                  <a:t> </a:t>
                </a:r>
              </a:p>
            </p:txBody>
          </p:sp>
        </mc:Fallback>
      </mc:AlternateContent>
    </p:spTree>
    <p:extLst>
      <p:ext uri="{BB962C8B-B14F-4D97-AF65-F5344CB8AC3E}">
        <p14:creationId xmlns:p14="http://schemas.microsoft.com/office/powerpoint/2010/main" val="15209166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585819649"/>
              </p:ext>
            </p:extLst>
          </p:nvPr>
        </p:nvGraphicFramePr>
        <p:xfrm>
          <a:off x="534030" y="1963085"/>
          <a:ext cx="11646127" cy="6097991"/>
        </p:xfrm>
        <a:graphic>
          <a:graphicData uri="http://schemas.openxmlformats.org/drawingml/2006/table">
            <a:tbl>
              <a:tblPr rtl="1" firstRow="1" firstCol="1" bandRow="1">
                <a:tableStyleId>{7DF18680-E054-41AD-8BC1-D1AEF772440D}</a:tableStyleId>
              </a:tblPr>
              <a:tblGrid>
                <a:gridCol w="1751112"/>
                <a:gridCol w="1286401"/>
                <a:gridCol w="1595744"/>
                <a:gridCol w="1161813"/>
                <a:gridCol w="1553750"/>
                <a:gridCol w="1021836"/>
                <a:gridCol w="1287793"/>
                <a:gridCol w="1007838"/>
                <a:gridCol w="979840"/>
              </a:tblGrid>
              <a:tr h="448922">
                <a:tc gridSpan="2">
                  <a:txBody>
                    <a:bodyPr/>
                    <a:lstStyle/>
                    <a:p>
                      <a:pPr indent="288290" algn="ctr" rtl="1">
                        <a:lnSpc>
                          <a:spcPct val="115000"/>
                        </a:lnSpc>
                      </a:pPr>
                      <a:r>
                        <a:rPr lang="fa-IR" sz="1300" b="1" dirty="0">
                          <a:effectLst/>
                          <a:cs typeface="B Titr" panose="00000700000000000000" pitchFamily="2" charset="-78"/>
                        </a:rPr>
                        <a:t>زیرمقیاس­ها</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hMerge="1">
                  <a:txBody>
                    <a:bodyPr/>
                    <a:lstStyle/>
                    <a:p>
                      <a:endParaRPr lang="en-US"/>
                    </a:p>
                  </a:txBody>
                  <a:tcPr/>
                </a:tc>
                <a:tc>
                  <a:txBody>
                    <a:bodyPr/>
                    <a:lstStyle/>
                    <a:p>
                      <a:pPr indent="288290" algn="ctr" rtl="1">
                        <a:lnSpc>
                          <a:spcPct val="115000"/>
                        </a:lnSpc>
                      </a:pPr>
                      <a:r>
                        <a:rPr lang="ar-SA" sz="1300" b="1">
                          <a:effectLst/>
                          <a:cs typeface="B Titr" panose="00000700000000000000" pitchFamily="2" charset="-78"/>
                        </a:rPr>
                        <a:t>مجموع مجذورات</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درجه آزادی</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میانگین مجذورات</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en-US" sz="1300" b="1">
                          <a:effectLst/>
                          <a:cs typeface="B Titr" panose="00000700000000000000" pitchFamily="2" charset="-78"/>
                        </a:rPr>
                        <a:t>F</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سطح معنی­داری</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مجذور اتا</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a:effectLst/>
                          <a:cs typeface="B Titr" panose="00000700000000000000" pitchFamily="2" charset="-78"/>
                        </a:rPr>
                        <a:t>اندازه اثر</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r>
              <a:tr h="448922">
                <a:tc rowSpan="3">
                  <a:txBody>
                    <a:bodyPr/>
                    <a:lstStyle/>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p>
                      <a:pPr indent="288290" algn="ctr" rtl="1">
                        <a:lnSpc>
                          <a:spcPct val="115000"/>
                        </a:lnSpc>
                      </a:pPr>
                      <a:r>
                        <a:rPr lang="ar-SA" sz="1300" b="1" dirty="0">
                          <a:effectLst/>
                          <a:cs typeface="B Titr" panose="00000700000000000000" pitchFamily="2" charset="-78"/>
                        </a:rPr>
                        <a:t>اخلاق دانش اندوزی</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dirty="0">
                          <a:effectLst/>
                          <a:cs typeface="B Titr" panose="00000700000000000000" pitchFamily="2" charset="-78"/>
                        </a:rPr>
                        <a:t>پیش­آزمون</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186/318</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dirty="0">
                          <a:effectLst/>
                          <a:cs typeface="B Titr" panose="00000700000000000000" pitchFamily="2" charset="-78"/>
                        </a:rPr>
                        <a:t>1</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186/318</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10/841</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0/002</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0/227</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r>
              <a:tr h="448922">
                <a:tc vMerge="1">
                  <a:txBody>
                    <a:bodyPr/>
                    <a:lstStyle/>
                    <a:p>
                      <a:pPr indent="288290" algn="ctr" rtl="1">
                        <a:lnSpc>
                          <a:spcPct val="115000"/>
                        </a:lnSpc>
                      </a:pPr>
                      <a:endParaRPr lang="en-US" sz="1000" b="1" dirty="0">
                        <a:effectLst/>
                        <a:latin typeface="Calibri" panose="020F0502020204030204" pitchFamily="34" charset="0"/>
                        <a:ea typeface="Calibri" panose="020F0502020204030204" pitchFamily="34" charset="0"/>
                        <a:cs typeface="B Lotus" panose="00000400000000000000" pitchFamily="2" charset="-78"/>
                      </a:endParaRPr>
                    </a:p>
                  </a:txBody>
                  <a:tcPr marL="62738" marR="62738" marT="0" marB="0" anchor="ctr"/>
                </a:tc>
                <a:tc>
                  <a:txBody>
                    <a:bodyPr/>
                    <a:lstStyle/>
                    <a:p>
                      <a:pPr indent="288290" algn="ctr" rtl="1">
                        <a:lnSpc>
                          <a:spcPct val="115000"/>
                        </a:lnSpc>
                      </a:pPr>
                      <a:r>
                        <a:rPr lang="ar-SA" sz="1300" b="1" dirty="0">
                          <a:solidFill>
                            <a:srgbClr val="FF0000"/>
                          </a:solidFill>
                          <a:effectLst/>
                          <a:cs typeface="B Titr" panose="00000700000000000000" pitchFamily="2" charset="-78"/>
                        </a:rPr>
                        <a:t>گروه</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289/853</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dirty="0">
                          <a:solidFill>
                            <a:srgbClr val="FF0000"/>
                          </a:solidFill>
                          <a:effectLst/>
                          <a:cs typeface="B Titr" panose="00000700000000000000" pitchFamily="2" charset="-78"/>
                        </a:rPr>
                        <a:t>1</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289/853</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16/866</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0/000</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0/313</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0/379</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r>
              <a:tr h="230619">
                <a:tc vMerge="1">
                  <a:txBody>
                    <a:bodyPr/>
                    <a:lstStyle/>
                    <a:p>
                      <a:pPr indent="288290" algn="ctr" rtl="1">
                        <a:lnSpc>
                          <a:spcPct val="115000"/>
                        </a:lnSpc>
                      </a:pPr>
                      <a:endParaRPr lang="en-US" sz="1000" b="1" dirty="0">
                        <a:effectLst/>
                        <a:latin typeface="Calibri" panose="020F0502020204030204" pitchFamily="34" charset="0"/>
                        <a:ea typeface="Calibri" panose="020F0502020204030204" pitchFamily="34" charset="0"/>
                        <a:cs typeface="B Lotus" panose="000004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خطا</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635/882</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37</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17/186</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 </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 </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 </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r>
              <a:tr h="448922">
                <a:tc rowSpan="3">
                  <a:txBody>
                    <a:bodyPr/>
                    <a:lstStyle/>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p>
                      <a:pPr indent="288290" algn="ctr" rtl="1">
                        <a:lnSpc>
                          <a:spcPct val="115000"/>
                        </a:lnSpc>
                      </a:pPr>
                      <a:r>
                        <a:rPr lang="ar-SA" sz="1300" b="1" dirty="0">
                          <a:effectLst/>
                          <a:cs typeface="B Titr" panose="00000700000000000000" pitchFamily="2" charset="-78"/>
                        </a:rPr>
                        <a:t>اخلاق پژوهش</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پیش­آزمون</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177/452</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a:effectLst/>
                          <a:cs typeface="B Titr" panose="00000700000000000000" pitchFamily="2" charset="-78"/>
                        </a:rPr>
                        <a:t>1</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177/452</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9/457</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0/004</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0/204</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r>
              <a:tr h="448922">
                <a:tc vMerge="1">
                  <a:txBody>
                    <a:bodyPr/>
                    <a:lstStyle/>
                    <a:p>
                      <a:pPr indent="288290" algn="ctr" rtl="1">
                        <a:lnSpc>
                          <a:spcPct val="115000"/>
                        </a:lnSpc>
                      </a:pPr>
                      <a:endParaRPr lang="en-US" sz="1000" b="1" dirty="0">
                        <a:effectLst/>
                        <a:latin typeface="Calibri" panose="020F0502020204030204" pitchFamily="34" charset="0"/>
                        <a:ea typeface="Calibri" panose="020F0502020204030204" pitchFamily="34" charset="0"/>
                        <a:cs typeface="B Lotus" panose="00000400000000000000" pitchFamily="2" charset="-78"/>
                      </a:endParaRPr>
                    </a:p>
                  </a:txBody>
                  <a:tcPr marL="62738" marR="62738" marT="0" marB="0" anchor="ctr"/>
                </a:tc>
                <a:tc>
                  <a:txBody>
                    <a:bodyPr/>
                    <a:lstStyle/>
                    <a:p>
                      <a:pPr indent="288290" algn="ctr" rtl="1">
                        <a:lnSpc>
                          <a:spcPct val="115000"/>
                        </a:lnSpc>
                      </a:pPr>
                      <a:r>
                        <a:rPr lang="ar-SA" sz="1300" b="1" dirty="0">
                          <a:solidFill>
                            <a:srgbClr val="FF0000"/>
                          </a:solidFill>
                          <a:effectLst/>
                          <a:cs typeface="B Titr" panose="00000700000000000000" pitchFamily="2" charset="-78"/>
                        </a:rPr>
                        <a:t>گروه</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161/563</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dirty="0">
                          <a:solidFill>
                            <a:srgbClr val="FF0000"/>
                          </a:solidFill>
                          <a:effectLst/>
                          <a:cs typeface="B Titr" panose="00000700000000000000" pitchFamily="2" charset="-78"/>
                        </a:rPr>
                        <a:t>1</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161/563</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8/610</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0/006</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0/189</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0/320</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r>
              <a:tr h="230619">
                <a:tc vMerge="1">
                  <a:txBody>
                    <a:bodyPr/>
                    <a:lstStyle/>
                    <a:p>
                      <a:pPr indent="288290" algn="ctr" rtl="1">
                        <a:lnSpc>
                          <a:spcPct val="115000"/>
                        </a:lnSpc>
                      </a:pPr>
                      <a:endParaRPr lang="en-US" sz="1000" b="1" dirty="0">
                        <a:effectLst/>
                        <a:latin typeface="Calibri" panose="020F0502020204030204" pitchFamily="34" charset="0"/>
                        <a:ea typeface="Calibri" panose="020F0502020204030204" pitchFamily="34" charset="0"/>
                        <a:cs typeface="B Lotus" panose="000004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خطا</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694/298</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37</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18/765</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 </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 </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r>
              <a:tr h="448922">
                <a:tc rowSpan="3">
                  <a:txBody>
                    <a:bodyPr/>
                    <a:lstStyle/>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p>
                      <a:pPr indent="288290" algn="ctr" rtl="1">
                        <a:lnSpc>
                          <a:spcPct val="115000"/>
                        </a:lnSpc>
                      </a:pPr>
                      <a:r>
                        <a:rPr lang="ar-SA" sz="1300" b="1" dirty="0">
                          <a:effectLst/>
                          <a:cs typeface="B Titr" panose="00000700000000000000" pitchFamily="2" charset="-78"/>
                        </a:rPr>
                        <a:t>اخلاق نقد</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پیش­آزمون</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166/648</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1</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166/648</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9/010</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0/005</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0/196</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r>
              <a:tr h="448922">
                <a:tc vMerge="1">
                  <a:txBody>
                    <a:bodyPr/>
                    <a:lstStyle/>
                    <a:p>
                      <a:pPr indent="288290" algn="ctr" rtl="1">
                        <a:lnSpc>
                          <a:spcPct val="115000"/>
                        </a:lnSpc>
                      </a:pPr>
                      <a:endParaRPr lang="en-US" sz="1000" b="1" dirty="0">
                        <a:effectLst/>
                        <a:latin typeface="Calibri" panose="020F0502020204030204" pitchFamily="34" charset="0"/>
                        <a:ea typeface="Calibri" panose="020F0502020204030204" pitchFamily="34" charset="0"/>
                        <a:cs typeface="B Lotus" panose="00000400000000000000" pitchFamily="2" charset="-78"/>
                      </a:endParaRPr>
                    </a:p>
                  </a:txBody>
                  <a:tcPr marL="62738" marR="62738" marT="0" marB="0" anchor="ctr"/>
                </a:tc>
                <a:tc>
                  <a:txBody>
                    <a:bodyPr/>
                    <a:lstStyle/>
                    <a:p>
                      <a:pPr indent="288290" algn="ctr" rtl="1">
                        <a:lnSpc>
                          <a:spcPct val="115000"/>
                        </a:lnSpc>
                      </a:pPr>
                      <a:r>
                        <a:rPr lang="ar-SA" sz="1300" b="1" dirty="0">
                          <a:solidFill>
                            <a:srgbClr val="FF0000"/>
                          </a:solidFill>
                          <a:effectLst/>
                          <a:cs typeface="B Titr" panose="00000700000000000000" pitchFamily="2" charset="-78"/>
                        </a:rPr>
                        <a:t>گروه</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384/182</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dirty="0">
                          <a:solidFill>
                            <a:srgbClr val="FF0000"/>
                          </a:solidFill>
                          <a:effectLst/>
                          <a:cs typeface="B Titr" panose="00000700000000000000" pitchFamily="2" charset="-78"/>
                        </a:rPr>
                        <a:t>1</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384/182</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20/771</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0/000</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0/360</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0/429</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r>
              <a:tr h="230619">
                <a:tc vMerge="1">
                  <a:txBody>
                    <a:bodyPr/>
                    <a:lstStyle/>
                    <a:p>
                      <a:pPr indent="288290" algn="ctr" rtl="1">
                        <a:lnSpc>
                          <a:spcPct val="115000"/>
                        </a:lnSpc>
                      </a:pPr>
                      <a:endParaRPr lang="en-US" sz="1000" b="1" dirty="0">
                        <a:effectLst/>
                        <a:latin typeface="Calibri" panose="020F0502020204030204" pitchFamily="34" charset="0"/>
                        <a:ea typeface="Calibri" panose="020F0502020204030204" pitchFamily="34" charset="0"/>
                        <a:cs typeface="B Lotus" panose="000004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خطا</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684/352</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37</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18/496</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 </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 </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 </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r>
              <a:tr h="448922">
                <a:tc rowSpan="3">
                  <a:txBody>
                    <a:bodyPr/>
                    <a:lstStyle/>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p>
                      <a:pPr indent="288290" algn="ctr" rtl="1">
                        <a:lnSpc>
                          <a:spcPct val="115000"/>
                        </a:lnSpc>
                      </a:pPr>
                      <a:r>
                        <a:rPr lang="ar-SA" sz="1300" b="1" dirty="0">
                          <a:effectLst/>
                          <a:cs typeface="B Titr" panose="00000700000000000000" pitchFamily="2" charset="-78"/>
                        </a:rPr>
                        <a:t>اخلاق معاشرت</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پیش­آزمون</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252/794</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1</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252/794</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17/484</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0/000</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0/321</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r>
              <a:tr h="448922">
                <a:tc vMerge="1">
                  <a:txBody>
                    <a:bodyPr/>
                    <a:lstStyle/>
                    <a:p>
                      <a:pPr indent="288290" algn="ctr" rtl="1">
                        <a:lnSpc>
                          <a:spcPct val="115000"/>
                        </a:lnSpc>
                      </a:pPr>
                      <a:endParaRPr lang="en-US" sz="1000" b="1" dirty="0">
                        <a:effectLst/>
                        <a:latin typeface="Calibri" panose="020F0502020204030204" pitchFamily="34" charset="0"/>
                        <a:ea typeface="Calibri" panose="020F0502020204030204" pitchFamily="34" charset="0"/>
                        <a:cs typeface="B Lotus" panose="00000400000000000000" pitchFamily="2" charset="-78"/>
                      </a:endParaRPr>
                    </a:p>
                  </a:txBody>
                  <a:tcPr marL="62738" marR="62738" marT="0" marB="0" anchor="ctr"/>
                </a:tc>
                <a:tc>
                  <a:txBody>
                    <a:bodyPr/>
                    <a:lstStyle/>
                    <a:p>
                      <a:pPr indent="288290" algn="ctr" rtl="1">
                        <a:lnSpc>
                          <a:spcPct val="115000"/>
                        </a:lnSpc>
                      </a:pPr>
                      <a:r>
                        <a:rPr lang="ar-SA" sz="1300" b="1" dirty="0">
                          <a:solidFill>
                            <a:srgbClr val="FF0000"/>
                          </a:solidFill>
                          <a:effectLst/>
                          <a:cs typeface="B Titr" panose="00000700000000000000" pitchFamily="2" charset="-78"/>
                        </a:rPr>
                        <a:t>گروه</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333/657</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dirty="0">
                          <a:solidFill>
                            <a:srgbClr val="FF0000"/>
                          </a:solidFill>
                          <a:effectLst/>
                          <a:cs typeface="B Titr" panose="00000700000000000000" pitchFamily="2" charset="-78"/>
                        </a:rPr>
                        <a:t>1</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333/657</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23/077</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0/000</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0/384</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0/555</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r>
              <a:tr h="230619">
                <a:tc vMerge="1">
                  <a:txBody>
                    <a:bodyPr/>
                    <a:lstStyle/>
                    <a:p>
                      <a:pPr indent="288290" algn="ctr" rtl="1">
                        <a:lnSpc>
                          <a:spcPct val="115000"/>
                        </a:lnSpc>
                      </a:pPr>
                      <a:endParaRPr lang="en-US" sz="1000" b="1" dirty="0">
                        <a:effectLst/>
                        <a:latin typeface="Calibri" panose="020F0502020204030204" pitchFamily="34" charset="0"/>
                        <a:ea typeface="Calibri" panose="020F0502020204030204" pitchFamily="34" charset="0"/>
                        <a:cs typeface="B Lotus" panose="000004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خطا</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534/956</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37</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14/458</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 </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 </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r>
              <a:tr h="448922">
                <a:tc rowSpan="3">
                  <a:txBody>
                    <a:bodyPr/>
                    <a:lstStyle/>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p>
                      <a:pPr indent="288290" algn="ctr" rtl="1">
                        <a:lnSpc>
                          <a:spcPct val="115000"/>
                        </a:lnSpc>
                      </a:pPr>
                      <a:r>
                        <a:rPr lang="ar-SA" sz="1300" b="1" dirty="0">
                          <a:effectLst/>
                          <a:cs typeface="B Titr" panose="00000700000000000000" pitchFamily="2" charset="-78"/>
                        </a:rPr>
                        <a:t>اخلاق جنسی</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پیش­آزمون</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245/091</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1</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245/091</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17/577</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smtClean="0">
                          <a:effectLst/>
                          <a:cs typeface="B Titr" panose="00000700000000000000" pitchFamily="2" charset="-78"/>
                        </a:rPr>
                        <a:t>0/000</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0/322</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r>
              <a:tr h="448922">
                <a:tc vMerge="1">
                  <a:txBody>
                    <a:bodyPr/>
                    <a:lstStyle/>
                    <a:p>
                      <a:pPr indent="288290" algn="ctr" rtl="1">
                        <a:lnSpc>
                          <a:spcPct val="115000"/>
                        </a:lnSpc>
                      </a:pPr>
                      <a:endParaRPr lang="en-US" sz="1000" b="1" dirty="0">
                        <a:effectLst/>
                        <a:latin typeface="Calibri" panose="020F0502020204030204" pitchFamily="34" charset="0"/>
                        <a:ea typeface="Calibri" panose="020F0502020204030204" pitchFamily="34" charset="0"/>
                        <a:cs typeface="B Lotus" panose="00000400000000000000" pitchFamily="2" charset="-78"/>
                      </a:endParaRPr>
                    </a:p>
                  </a:txBody>
                  <a:tcPr marL="62738" marR="62738" marT="0" marB="0" anchor="ctr"/>
                </a:tc>
                <a:tc>
                  <a:txBody>
                    <a:bodyPr/>
                    <a:lstStyle/>
                    <a:p>
                      <a:pPr indent="288290" algn="ctr" rtl="1">
                        <a:lnSpc>
                          <a:spcPct val="115000"/>
                        </a:lnSpc>
                      </a:pPr>
                      <a:r>
                        <a:rPr lang="ar-SA" sz="1300" b="1" dirty="0">
                          <a:solidFill>
                            <a:srgbClr val="FF0000"/>
                          </a:solidFill>
                          <a:effectLst/>
                          <a:cs typeface="B Titr" panose="00000700000000000000" pitchFamily="2" charset="-78"/>
                        </a:rPr>
                        <a:t>گروه</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503/640</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dirty="0">
                          <a:solidFill>
                            <a:srgbClr val="FF0000"/>
                          </a:solidFill>
                          <a:effectLst/>
                          <a:cs typeface="B Titr" panose="00000700000000000000" pitchFamily="2" charset="-78"/>
                        </a:rPr>
                        <a:t>1</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503/640</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36/120</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0/000</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0/494</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solidFill>
                            <a:srgbClr val="FF0000"/>
                          </a:solidFill>
                          <a:effectLst/>
                          <a:cs typeface="B Titr" panose="00000700000000000000" pitchFamily="2" charset="-78"/>
                        </a:rPr>
                        <a:t>0/497</a:t>
                      </a:r>
                      <a:endParaRPr lang="en-US" sz="1000" b="1" dirty="0">
                        <a:solidFill>
                          <a:srgbClr val="FF0000"/>
                        </a:solidFill>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r>
              <a:tr h="230619">
                <a:tc vMerge="1">
                  <a:txBody>
                    <a:bodyPr/>
                    <a:lstStyle/>
                    <a:p>
                      <a:pPr indent="288290" algn="ctr" rtl="1">
                        <a:lnSpc>
                          <a:spcPct val="115000"/>
                        </a:lnSpc>
                      </a:pPr>
                      <a:endParaRPr lang="en-US" sz="1000" b="1" dirty="0">
                        <a:effectLst/>
                        <a:latin typeface="Calibri" panose="020F0502020204030204" pitchFamily="34" charset="0"/>
                        <a:ea typeface="Calibri" panose="020F0502020204030204" pitchFamily="34" charset="0"/>
                        <a:cs typeface="B Lotus" panose="000004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خطا</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515/909</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37</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fa-IR" sz="1300" b="1" dirty="0" smtClean="0">
                          <a:effectLst/>
                          <a:cs typeface="B Titr" panose="00000700000000000000" pitchFamily="2" charset="-78"/>
                        </a:rPr>
                        <a:t>13/943</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 </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a:effectLst/>
                          <a:cs typeface="B Titr" panose="00000700000000000000" pitchFamily="2" charset="-78"/>
                        </a:rPr>
                        <a:t> </a:t>
                      </a:r>
                      <a:endParaRPr lang="en-US" sz="1000" b="1">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c>
                  <a:txBody>
                    <a:bodyPr/>
                    <a:lstStyle/>
                    <a:p>
                      <a:pPr indent="288290" algn="ctr" rtl="1">
                        <a:lnSpc>
                          <a:spcPct val="115000"/>
                        </a:lnSpc>
                      </a:pPr>
                      <a:r>
                        <a:rPr lang="ar-SA" sz="1300" b="1" dirty="0">
                          <a:effectLst/>
                          <a:cs typeface="B Titr" panose="00000700000000000000" pitchFamily="2" charset="-78"/>
                        </a:rPr>
                        <a:t> </a:t>
                      </a:r>
                      <a:endParaRPr lang="en-US" sz="1000" b="1" dirty="0">
                        <a:effectLst/>
                        <a:latin typeface="Calibri" panose="020F0502020204030204" pitchFamily="34" charset="0"/>
                        <a:ea typeface="Calibri" panose="020F0502020204030204" pitchFamily="34" charset="0"/>
                        <a:cs typeface="B Titr" panose="00000700000000000000" pitchFamily="2" charset="-78"/>
                      </a:endParaRPr>
                    </a:p>
                  </a:txBody>
                  <a:tcPr marL="62738" marR="62738" marT="0" marB="0" anchor="ctr"/>
                </a:tc>
              </a:tr>
            </a:tbl>
          </a:graphicData>
        </a:graphic>
      </p:graphicFrame>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3997" y="122474"/>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70420" y="39500"/>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6" name="Rectangle 5"/>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
        <p:nvSpPr>
          <p:cNvPr id="7" name="Content Placeholder 2"/>
          <p:cNvSpPr txBox="1">
            <a:spLocks/>
          </p:cNvSpPr>
          <p:nvPr/>
        </p:nvSpPr>
        <p:spPr>
          <a:xfrm>
            <a:off x="1746456" y="1558228"/>
            <a:ext cx="9141505" cy="484344"/>
          </a:xfrm>
          <a:prstGeom prst="rect">
            <a:avLst/>
          </a:prstGeom>
        </p:spPr>
        <p:txBody>
          <a:bodyPr>
            <a:normAutofit/>
          </a:bodyPr>
          <a:lst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a:lstStyle>
          <a:p>
            <a:pPr marL="0" indent="0" algn="ctr" rtl="1">
              <a:buFont typeface="Arial" panose="020B0604020202020204" pitchFamily="34" charset="0"/>
              <a:buNone/>
              <a:tabLst>
                <a:tab pos="3979545" algn="l"/>
              </a:tabLst>
            </a:pPr>
            <a:r>
              <a:rPr lang="fa-IR" sz="1600" b="1" dirty="0" smtClean="0">
                <a:solidFill>
                  <a:srgbClr val="FF0000"/>
                </a:solidFill>
                <a:latin typeface="Times New Roman" panose="02020603050405020304" pitchFamily="18" charset="0"/>
                <a:cs typeface="B Titr" panose="00000700000000000000" pitchFamily="2" charset="-78"/>
              </a:rPr>
              <a:t>جدول 7: جدول نتایج آزمون کوواریانس چند متغیره</a:t>
            </a:r>
            <a:endParaRPr lang="en-US" sz="1600" dirty="0">
              <a:cs typeface="B Titr" panose="00000700000000000000" pitchFamily="2" charset="-78"/>
            </a:endParaRPr>
          </a:p>
        </p:txBody>
      </p:sp>
    </p:spTree>
    <p:extLst>
      <p:ext uri="{BB962C8B-B14F-4D97-AF65-F5344CB8AC3E}">
        <p14:creationId xmlns:p14="http://schemas.microsoft.com/office/powerpoint/2010/main" val="19177408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337" y="847430"/>
            <a:ext cx="12404930" cy="2084941"/>
          </a:xfrm>
        </p:spPr>
        <p:txBody>
          <a:bodyPr anchor="t">
            <a:normAutofit/>
          </a:bodyPr>
          <a:lstStyle/>
          <a:p>
            <a:pPr rtl="1"/>
            <a:r>
              <a:rPr lang="fa-IR" sz="6720" b="1" dirty="0">
                <a:ln>
                  <a:solidFill>
                    <a:srgbClr val="00206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در درس آیین زندگی بر بر تربیت اخلاقی دانشجو معلمان دانشگاه فرهنگیان در پردیس بنت الهدی صدر رشت</a:t>
            </a:r>
            <a:endParaRPr lang="en-US" sz="6720" dirty="0">
              <a:ln>
                <a:solidFill>
                  <a:srgbClr val="002060"/>
                </a:solidFill>
              </a:ln>
              <a:solidFill>
                <a:srgbClr val="FF0000"/>
              </a:solidFill>
            </a:endParaRPr>
          </a:p>
        </p:txBody>
      </p:sp>
      <p:sp>
        <p:nvSpPr>
          <p:cNvPr id="4" name="Text Box 4"/>
          <p:cNvSpPr txBox="1">
            <a:spLocks noChangeArrowheads="1"/>
          </p:cNvSpPr>
          <p:nvPr/>
        </p:nvSpPr>
        <p:spPr bwMode="auto">
          <a:xfrm>
            <a:off x="1434668" y="3045242"/>
            <a:ext cx="9138920" cy="1428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0"/>
              </a:spcBef>
              <a:spcAft>
                <a:spcPct val="0"/>
              </a:spcAft>
            </a:pPr>
            <a:r>
              <a:rPr lang="fa-IR" altLang="zh-CN" sz="2800" dirty="0">
                <a:ln>
                  <a:solidFill>
                    <a:srgbClr val="002060"/>
                  </a:solidFill>
                </a:ln>
                <a:solidFill>
                  <a:srgbClr val="0070C0"/>
                </a:solidFill>
                <a:latin typeface="Arial" panose="020B0604020202020204" pitchFamily="34" charset="0"/>
                <a:cs typeface="B Titr" panose="00000700000000000000" pitchFamily="2" charset="-78"/>
              </a:rPr>
              <a:t>مجری طرح</a:t>
            </a:r>
          </a:p>
          <a:p>
            <a:pPr algn="ctr" rtl="1" fontAlgn="base">
              <a:spcBef>
                <a:spcPct val="0"/>
              </a:spcBef>
              <a:spcAft>
                <a:spcPct val="0"/>
              </a:spcAft>
            </a:pPr>
            <a:r>
              <a:rPr lang="fa-IR" altLang="zh-CN" sz="3360" b="1" kern="0" dirty="0">
                <a:ln>
                  <a:solidFill>
                    <a:srgbClr val="FFC000"/>
                  </a:solidFill>
                </a:ln>
                <a:effectLst>
                  <a:glow rad="63500">
                    <a:schemeClr val="accent4">
                      <a:satMod val="175000"/>
                      <a:alpha val="40000"/>
                    </a:schemeClr>
                  </a:glow>
                  <a:outerShdw blurRad="38100" dist="38100" dir="2700000" algn="tl">
                    <a:srgbClr val="000000">
                      <a:alpha val="43137"/>
                    </a:srgbClr>
                  </a:outerShdw>
                </a:effectLst>
                <a:latin typeface="Times New Roman" panose="02020603050405020304" pitchFamily="18" charset="0"/>
                <a:cs typeface="B Titr" panose="00000700000000000000" pitchFamily="2" charset="-78"/>
              </a:rPr>
              <a:t>دکتر صونیا زارع</a:t>
            </a:r>
          </a:p>
          <a:p>
            <a:pPr algn="ctr" rtl="1" fontAlgn="base">
              <a:spcBef>
                <a:spcPct val="0"/>
              </a:spcBef>
              <a:spcAft>
                <a:spcPct val="0"/>
              </a:spcAft>
            </a:pPr>
            <a:r>
              <a:rPr lang="fa-IR" altLang="zh-CN" sz="2520" dirty="0">
                <a:ln>
                  <a:solidFill>
                    <a:srgbClr val="FF0000"/>
                  </a:solidFill>
                </a:ln>
                <a:solidFill>
                  <a:schemeClr val="accent1">
                    <a:lumMod val="75000"/>
                  </a:schemeClr>
                </a:solidFill>
                <a:latin typeface="Arial" panose="020B0604020202020204" pitchFamily="34" charset="0"/>
                <a:cs typeface="B Titr" panose="00000700000000000000" pitchFamily="2" charset="-78"/>
              </a:rPr>
              <a:t>استادیار معارف اسلامی دانشگاه فرهنگیان گیلان</a:t>
            </a:r>
          </a:p>
        </p:txBody>
      </p:sp>
      <p:sp>
        <p:nvSpPr>
          <p:cNvPr id="5" name="Text Box 4"/>
          <p:cNvSpPr txBox="1">
            <a:spLocks noChangeArrowheads="1"/>
          </p:cNvSpPr>
          <p:nvPr/>
        </p:nvSpPr>
        <p:spPr bwMode="auto">
          <a:xfrm>
            <a:off x="1549613" y="5006135"/>
            <a:ext cx="9138920" cy="1428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0"/>
              </a:spcBef>
              <a:spcAft>
                <a:spcPct val="0"/>
              </a:spcAft>
            </a:pPr>
            <a:r>
              <a:rPr lang="fa-IR" altLang="zh-CN" sz="2800" dirty="0">
                <a:ln>
                  <a:solidFill>
                    <a:srgbClr val="002060"/>
                  </a:solidFill>
                </a:ln>
                <a:solidFill>
                  <a:srgbClr val="0070C0"/>
                </a:solidFill>
                <a:latin typeface="Arial" panose="020B0604020202020204" pitchFamily="34" charset="0"/>
                <a:cs typeface="B Titr" panose="00000700000000000000" pitchFamily="2" charset="-78"/>
              </a:rPr>
              <a:t>استاد راهنمای اول </a:t>
            </a:r>
          </a:p>
          <a:p>
            <a:pPr algn="ctr" rtl="1" fontAlgn="base">
              <a:spcBef>
                <a:spcPct val="0"/>
              </a:spcBef>
              <a:spcAft>
                <a:spcPct val="0"/>
              </a:spcAft>
            </a:pPr>
            <a:r>
              <a:rPr lang="fa-IR" altLang="zh-CN" sz="3360" b="1" kern="0" dirty="0">
                <a:ln>
                  <a:solidFill>
                    <a:srgbClr val="FF0000"/>
                  </a:solidFill>
                </a:ln>
                <a:effectLst>
                  <a:outerShdw blurRad="38100" dist="38100" dir="2700000" algn="tl">
                    <a:srgbClr val="000000">
                      <a:alpha val="43137"/>
                    </a:srgbClr>
                  </a:outerShdw>
                </a:effectLst>
                <a:latin typeface="Times New Roman" panose="02020603050405020304" pitchFamily="18" charset="0"/>
                <a:cs typeface="B Titr" panose="00000700000000000000" pitchFamily="2" charset="-78"/>
              </a:rPr>
              <a:t>دکتر فاطمه کریمی</a:t>
            </a:r>
          </a:p>
          <a:p>
            <a:pPr algn="ctr" rtl="1" fontAlgn="base">
              <a:spcBef>
                <a:spcPct val="0"/>
              </a:spcBef>
              <a:spcAft>
                <a:spcPct val="0"/>
              </a:spcAft>
            </a:pPr>
            <a:r>
              <a:rPr lang="fa-IR" altLang="zh-CN" sz="2520" dirty="0">
                <a:ln>
                  <a:solidFill>
                    <a:srgbClr val="FFC000"/>
                  </a:solidFill>
                </a:ln>
                <a:solidFill>
                  <a:schemeClr val="accent1">
                    <a:lumMod val="75000"/>
                  </a:schemeClr>
                </a:solidFill>
                <a:latin typeface="Arial" panose="020B0604020202020204" pitchFamily="34" charset="0"/>
                <a:cs typeface="B Titr" panose="00000700000000000000" pitchFamily="2" charset="-78"/>
              </a:rPr>
              <a:t>دانشیار گروه علوم تربیتی دانشگاه گیلان</a:t>
            </a:r>
          </a:p>
        </p:txBody>
      </p:sp>
      <p:sp>
        <p:nvSpPr>
          <p:cNvPr id="6" name="Text Box 4"/>
          <p:cNvSpPr txBox="1">
            <a:spLocks noChangeArrowheads="1"/>
          </p:cNvSpPr>
          <p:nvPr/>
        </p:nvSpPr>
        <p:spPr bwMode="auto">
          <a:xfrm>
            <a:off x="1512808" y="6943556"/>
            <a:ext cx="9138920" cy="1428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0"/>
              </a:spcBef>
              <a:spcAft>
                <a:spcPct val="0"/>
              </a:spcAft>
            </a:pPr>
            <a:r>
              <a:rPr lang="fa-IR" altLang="zh-CN" sz="2800" dirty="0">
                <a:ln>
                  <a:solidFill>
                    <a:schemeClr val="tx1">
                      <a:lumMod val="95000"/>
                      <a:lumOff val="5000"/>
                    </a:schemeClr>
                  </a:solidFill>
                </a:ln>
                <a:solidFill>
                  <a:srgbClr val="0070C0"/>
                </a:solidFill>
                <a:latin typeface="Arial" panose="020B0604020202020204" pitchFamily="34" charset="0"/>
                <a:cs typeface="B Titr" panose="00000700000000000000" pitchFamily="2" charset="-78"/>
              </a:rPr>
              <a:t>استاد راهنمای دوم </a:t>
            </a:r>
          </a:p>
          <a:p>
            <a:pPr algn="ctr" rtl="1" fontAlgn="base">
              <a:spcBef>
                <a:spcPct val="0"/>
              </a:spcBef>
              <a:spcAft>
                <a:spcPct val="0"/>
              </a:spcAft>
            </a:pPr>
            <a:r>
              <a:rPr lang="fa-IR" altLang="zh-CN" sz="3360" b="1" kern="0" dirty="0">
                <a:ln>
                  <a:solidFill>
                    <a:srgbClr val="92D050"/>
                  </a:solidFill>
                </a:ln>
                <a:effectLst>
                  <a:outerShdw blurRad="38100" dist="38100" dir="2700000" algn="tl">
                    <a:srgbClr val="000000">
                      <a:alpha val="43137"/>
                    </a:srgbClr>
                  </a:outerShdw>
                </a:effectLst>
                <a:latin typeface="Times New Roman" panose="02020603050405020304" pitchFamily="18" charset="0"/>
                <a:cs typeface="B Titr" panose="00000700000000000000" pitchFamily="2" charset="-78"/>
              </a:rPr>
              <a:t>دکتر محسن پورمحمد</a:t>
            </a:r>
          </a:p>
          <a:p>
            <a:pPr algn="ctr" rtl="1" fontAlgn="base">
              <a:spcBef>
                <a:spcPct val="0"/>
              </a:spcBef>
              <a:spcAft>
                <a:spcPct val="0"/>
              </a:spcAft>
            </a:pPr>
            <a:r>
              <a:rPr lang="fa-IR" altLang="zh-CN" sz="2520" smtClean="0">
                <a:ln>
                  <a:solidFill>
                    <a:srgbClr val="7030A0"/>
                  </a:solidFill>
                </a:ln>
                <a:solidFill>
                  <a:schemeClr val="accent1">
                    <a:lumMod val="75000"/>
                  </a:schemeClr>
                </a:solidFill>
                <a:latin typeface="Arial" panose="020B0604020202020204" pitchFamily="34" charset="0"/>
                <a:cs typeface="B Titr" panose="00000700000000000000" pitchFamily="2" charset="-78"/>
              </a:rPr>
              <a:t>استادیار </a:t>
            </a:r>
            <a:r>
              <a:rPr lang="fa-IR" altLang="zh-CN" sz="2520" dirty="0">
                <a:ln>
                  <a:solidFill>
                    <a:srgbClr val="7030A0"/>
                  </a:solidFill>
                </a:ln>
                <a:solidFill>
                  <a:schemeClr val="accent1">
                    <a:lumMod val="75000"/>
                  </a:schemeClr>
                </a:solidFill>
                <a:latin typeface="Arial" panose="020B0604020202020204" pitchFamily="34" charset="0"/>
                <a:cs typeface="B Titr" panose="00000700000000000000" pitchFamily="2" charset="-78"/>
              </a:rPr>
              <a:t>گروه معارف اسلامی دانشگاه علوم پزشکی گیلان</a:t>
            </a:r>
          </a:p>
        </p:txBody>
      </p:sp>
    </p:spTree>
    <p:extLst>
      <p:ext uri="{BB962C8B-B14F-4D97-AF65-F5344CB8AC3E}">
        <p14:creationId xmlns:p14="http://schemas.microsoft.com/office/powerpoint/2010/main" val="29042674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3997" y="122474"/>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70420" y="39500"/>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4"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5" name="Rectangle 4"/>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
        <p:nvSpPr>
          <p:cNvPr id="6" name="Rectangle 5"/>
          <p:cNvSpPr/>
          <p:nvPr/>
        </p:nvSpPr>
        <p:spPr>
          <a:xfrm>
            <a:off x="9444207" y="1952040"/>
            <a:ext cx="2007220" cy="523220"/>
          </a:xfrm>
          <a:prstGeom prst="rect">
            <a:avLst/>
          </a:prstGeom>
        </p:spPr>
        <p:txBody>
          <a:bodyPr wrap="square">
            <a:spAutoFit/>
          </a:bodyPr>
          <a:lstStyle/>
          <a:p>
            <a:pPr lvl="0" algn="r" rtl="1"/>
            <a:r>
              <a:rPr lang="fa-IR" sz="2800" dirty="0" smtClean="0">
                <a:solidFill>
                  <a:srgbClr val="FF0000"/>
                </a:solidFill>
                <a:ea typeface="Calibri" panose="020F0502020204030204" pitchFamily="34" charset="0"/>
                <a:cs typeface="B Titr" panose="00000700000000000000" pitchFamily="2" charset="-78"/>
              </a:rPr>
              <a:t>نتیجه گیری</a:t>
            </a:r>
            <a:endParaRPr lang="en-US" sz="4000" dirty="0">
              <a:solidFill>
                <a:srgbClr val="FF0000"/>
              </a:solidFill>
              <a:cs typeface="B Titr" panose="00000700000000000000" pitchFamily="2" charset="-78"/>
            </a:endParaRPr>
          </a:p>
        </p:txBody>
      </p:sp>
      <p:sp>
        <p:nvSpPr>
          <p:cNvPr id="7" name="TextBox 6"/>
          <p:cNvSpPr txBox="1"/>
          <p:nvPr/>
        </p:nvSpPr>
        <p:spPr>
          <a:xfrm>
            <a:off x="1296416" y="2863708"/>
            <a:ext cx="10554925" cy="4893647"/>
          </a:xfrm>
          <a:prstGeom prst="rect">
            <a:avLst/>
          </a:prstGeom>
          <a:noFill/>
        </p:spPr>
        <p:txBody>
          <a:bodyPr wrap="square" rtlCol="0">
            <a:spAutoFit/>
          </a:bodyPr>
          <a:lstStyle/>
          <a:p>
            <a:pPr algn="just" rtl="1"/>
            <a:r>
              <a:rPr lang="fa-IR" sz="2400" b="1" dirty="0" smtClean="0">
                <a:ln>
                  <a:solidFill>
                    <a:schemeClr val="accent5">
                      <a:lumMod val="50000"/>
                    </a:schemeClr>
                  </a:solidFill>
                </a:ln>
                <a:cs typeface="B Lotus" panose="00000400000000000000" pitchFamily="2" charset="-78"/>
              </a:rPr>
              <a:t>در این پژوهش با توجه به نتایج آزمون لامبدای ویلکز مشخص گردید که روش تدریس فعال نیاز محور بر تربیت اخلاقی دانشجو معلمان تفاوت معنی دار و قابل توجهی نسبت به روش سنتی دارد. بنابراین به بررسی فرضیات جزیی این پژوهش پرداخته شد.</a:t>
            </a:r>
          </a:p>
          <a:p>
            <a:pPr algn="just" rtl="1"/>
            <a:r>
              <a:rPr lang="ar-SA" sz="2400" b="1" dirty="0" smtClean="0">
                <a:ln>
                  <a:solidFill>
                    <a:schemeClr val="accent5">
                      <a:lumMod val="50000"/>
                    </a:schemeClr>
                  </a:solidFill>
                </a:ln>
                <a:cs typeface="B Lotus" panose="00000400000000000000" pitchFamily="2" charset="-78"/>
              </a:rPr>
              <a:t>تحقیقات </a:t>
            </a:r>
            <a:r>
              <a:rPr lang="ar-SA" sz="2400" b="1" dirty="0">
                <a:ln>
                  <a:solidFill>
                    <a:schemeClr val="accent5">
                      <a:lumMod val="50000"/>
                    </a:schemeClr>
                  </a:solidFill>
                </a:ln>
                <a:cs typeface="B Lotus" panose="00000400000000000000" pitchFamily="2" charset="-78"/>
              </a:rPr>
              <a:t>بسیاری مشابه با فرضیه اول این تحقیق انجام گرفته </a:t>
            </a:r>
            <a:r>
              <a:rPr lang="ar-SA" sz="2400" b="1" dirty="0" smtClean="0">
                <a:ln>
                  <a:solidFill>
                    <a:schemeClr val="accent5">
                      <a:lumMod val="50000"/>
                    </a:schemeClr>
                  </a:solidFill>
                </a:ln>
                <a:cs typeface="B Lotus" panose="00000400000000000000" pitchFamily="2" charset="-78"/>
              </a:rPr>
              <a:t>است </a:t>
            </a:r>
            <a:r>
              <a:rPr lang="ar-SA" sz="2400" b="1" dirty="0">
                <a:ln>
                  <a:solidFill>
                    <a:schemeClr val="accent5">
                      <a:lumMod val="50000"/>
                    </a:schemeClr>
                  </a:solidFill>
                </a:ln>
                <a:cs typeface="B Lotus" panose="00000400000000000000" pitchFamily="2" charset="-78"/>
              </a:rPr>
              <a:t>اما در مورد  سایر فرضیه­های این پژوهش تحقیقات مشابهی انجام نگرفته و از این رو به جرات می­توان اذعان نمود که این تحقیق برای نخستین بار انجام ­شد که نتایج حاصل در ادامه بیان خواهد شد. </a:t>
            </a:r>
            <a:endParaRPr lang="fa-IR" sz="2400" b="1" dirty="0">
              <a:ln>
                <a:solidFill>
                  <a:schemeClr val="accent5">
                    <a:lumMod val="50000"/>
                  </a:schemeClr>
                </a:solidFill>
              </a:ln>
              <a:cs typeface="B Lotus" panose="00000400000000000000" pitchFamily="2" charset="-78"/>
            </a:endParaRPr>
          </a:p>
          <a:p>
            <a:pPr algn="just" rtl="1"/>
            <a:r>
              <a:rPr lang="fa-IR" sz="2400" b="1" dirty="0" smtClean="0">
                <a:ln>
                  <a:solidFill>
                    <a:schemeClr val="accent5">
                      <a:lumMod val="50000"/>
                    </a:schemeClr>
                  </a:solidFill>
                </a:ln>
                <a:cs typeface="B Lotus" panose="00000400000000000000" pitchFamily="2" charset="-78"/>
              </a:rPr>
              <a:t>یافته ها و نتایج حاصل از بررسی تمام فرضیات فرعی این پژوهش نشان داد که روش </a:t>
            </a:r>
            <a:r>
              <a:rPr lang="fa-IR" sz="2400" b="1" dirty="0">
                <a:ln>
                  <a:solidFill>
                    <a:schemeClr val="accent5">
                      <a:lumMod val="50000"/>
                    </a:schemeClr>
                  </a:solidFill>
                </a:ln>
                <a:cs typeface="B Lotus" panose="00000400000000000000" pitchFamily="2" charset="-78"/>
              </a:rPr>
              <a:t>تدریس نیاز محور بر اخلاق دانش </a:t>
            </a:r>
            <a:r>
              <a:rPr lang="fa-IR" sz="2400" b="1" dirty="0" smtClean="0">
                <a:ln>
                  <a:solidFill>
                    <a:schemeClr val="accent5">
                      <a:lumMod val="50000"/>
                    </a:schemeClr>
                  </a:solidFill>
                </a:ln>
                <a:cs typeface="B Lotus" panose="00000400000000000000" pitchFamily="2" charset="-78"/>
              </a:rPr>
              <a:t>اندوزی، اخلاق پژوهش، اخلاق نقد، اخلاق معاشرت و اخلاق جنسی دانشجو معلمان </a:t>
            </a:r>
            <a:r>
              <a:rPr lang="fa-IR" sz="2400" b="1" dirty="0">
                <a:ln>
                  <a:solidFill>
                    <a:schemeClr val="accent5">
                      <a:lumMod val="50000"/>
                    </a:schemeClr>
                  </a:solidFill>
                </a:ln>
                <a:cs typeface="B Lotus" panose="00000400000000000000" pitchFamily="2" charset="-78"/>
              </a:rPr>
              <a:t>رشته­های آموزش ابتدایی، آموزش کودکان استثنایی و مشاوره درس آیین زندگی دانشگاه فرهنگیان استان گیلان اثربخش </a:t>
            </a:r>
            <a:r>
              <a:rPr lang="fa-IR" sz="2400" b="1" dirty="0" smtClean="0">
                <a:ln>
                  <a:solidFill>
                    <a:schemeClr val="accent5">
                      <a:lumMod val="50000"/>
                    </a:schemeClr>
                  </a:solidFill>
                </a:ln>
                <a:cs typeface="B Lotus" panose="00000400000000000000" pitchFamily="2" charset="-78"/>
              </a:rPr>
              <a:t>بود.  </a:t>
            </a:r>
            <a:r>
              <a:rPr lang="fa-IR" sz="2400" b="1" dirty="0">
                <a:ln>
                  <a:solidFill>
                    <a:schemeClr val="accent5">
                      <a:lumMod val="50000"/>
                    </a:schemeClr>
                  </a:solidFill>
                </a:ln>
                <a:cs typeface="B Lotus" panose="00000400000000000000" pitchFamily="2" charset="-78"/>
              </a:rPr>
              <a:t>این یافته بدین معنی است که هر چه </a:t>
            </a:r>
            <a:r>
              <a:rPr lang="fa-IR" sz="2400" b="1" dirty="0" smtClean="0">
                <a:ln>
                  <a:solidFill>
                    <a:schemeClr val="accent5">
                      <a:lumMod val="50000"/>
                    </a:schemeClr>
                  </a:solidFill>
                </a:ln>
                <a:cs typeface="B Lotus" panose="00000400000000000000" pitchFamily="2" charset="-78"/>
              </a:rPr>
              <a:t>دانشجو معلمان </a:t>
            </a:r>
            <a:r>
              <a:rPr lang="fa-IR" sz="2400" b="1" dirty="0">
                <a:ln>
                  <a:solidFill>
                    <a:schemeClr val="accent5">
                      <a:lumMod val="50000"/>
                    </a:schemeClr>
                  </a:solidFill>
                </a:ln>
                <a:cs typeface="B Lotus" panose="00000400000000000000" pitchFamily="2" charset="-78"/>
              </a:rPr>
              <a:t>رشته­های آموزش ابتدایی، آموزش کودکان استثنایی و مشاوره دانشگاه فرهنگیان از روش تدریس نیاز محور بیشتر بهره­مند شوند، عملکرد اخلاقی مطلوب­تری </a:t>
            </a:r>
            <a:r>
              <a:rPr lang="fa-IR" sz="2400" b="1" dirty="0" smtClean="0">
                <a:ln>
                  <a:solidFill>
                    <a:schemeClr val="accent5">
                      <a:lumMod val="50000"/>
                    </a:schemeClr>
                  </a:solidFill>
                </a:ln>
                <a:cs typeface="B Lotus" panose="00000400000000000000" pitchFamily="2" charset="-78"/>
              </a:rPr>
              <a:t>نسبت به روش تدریس سنتی در </a:t>
            </a:r>
            <a:r>
              <a:rPr lang="fa-IR" sz="2400" b="1" dirty="0">
                <a:ln>
                  <a:solidFill>
                    <a:schemeClr val="accent5">
                      <a:lumMod val="50000"/>
                    </a:schemeClr>
                  </a:solidFill>
                </a:ln>
                <a:cs typeface="B Lotus" panose="00000400000000000000" pitchFamily="2" charset="-78"/>
              </a:rPr>
              <a:t>اخلاق دانش </a:t>
            </a:r>
            <a:r>
              <a:rPr lang="fa-IR" sz="2400" b="1" dirty="0" smtClean="0">
                <a:ln>
                  <a:solidFill>
                    <a:schemeClr val="accent5">
                      <a:lumMod val="50000"/>
                    </a:schemeClr>
                  </a:solidFill>
                </a:ln>
                <a:cs typeface="B Lotus" panose="00000400000000000000" pitchFamily="2" charset="-78"/>
              </a:rPr>
              <a:t>اندوزی</a:t>
            </a:r>
            <a:r>
              <a:rPr lang="fa-IR" sz="2400" b="1" dirty="0">
                <a:ln>
                  <a:solidFill>
                    <a:schemeClr val="accent5">
                      <a:lumMod val="50000"/>
                    </a:schemeClr>
                  </a:solidFill>
                </a:ln>
                <a:cs typeface="B Lotus" panose="00000400000000000000" pitchFamily="2" charset="-78"/>
              </a:rPr>
              <a:t> ، اخلاق پژوهش، اخلاق نقد، اخلاق معاشرت و اخلاق جنسی</a:t>
            </a:r>
            <a:r>
              <a:rPr lang="fa-IR" sz="2400" b="1" dirty="0" smtClean="0">
                <a:ln>
                  <a:solidFill>
                    <a:schemeClr val="accent5">
                      <a:lumMod val="50000"/>
                    </a:schemeClr>
                  </a:solidFill>
                </a:ln>
                <a:cs typeface="B Lotus" panose="00000400000000000000" pitchFamily="2" charset="-78"/>
              </a:rPr>
              <a:t> </a:t>
            </a:r>
            <a:r>
              <a:rPr lang="fa-IR" sz="2400" b="1" dirty="0">
                <a:ln>
                  <a:solidFill>
                    <a:schemeClr val="accent5">
                      <a:lumMod val="50000"/>
                    </a:schemeClr>
                  </a:solidFill>
                </a:ln>
                <a:cs typeface="B Lotus" panose="00000400000000000000" pitchFamily="2" charset="-78"/>
              </a:rPr>
              <a:t>خواهند داشت.</a:t>
            </a:r>
            <a:endParaRPr lang="en-US" sz="2400" b="1" dirty="0">
              <a:ln>
                <a:solidFill>
                  <a:schemeClr val="accent5">
                    <a:lumMod val="50000"/>
                  </a:schemeClr>
                </a:solidFill>
              </a:ln>
              <a:cs typeface="B Lotus" panose="00000400000000000000" pitchFamily="2" charset="-78"/>
            </a:endParaRPr>
          </a:p>
        </p:txBody>
      </p:sp>
    </p:spTree>
    <p:extLst>
      <p:ext uri="{BB962C8B-B14F-4D97-AF65-F5344CB8AC3E}">
        <p14:creationId xmlns:p14="http://schemas.microsoft.com/office/powerpoint/2010/main" val="22863874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3997" y="122474"/>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70420" y="39500"/>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4"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5" name="Rectangle 4"/>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
        <p:nvSpPr>
          <p:cNvPr id="6" name="Rectangle 5"/>
          <p:cNvSpPr/>
          <p:nvPr/>
        </p:nvSpPr>
        <p:spPr>
          <a:xfrm>
            <a:off x="8516471" y="1608351"/>
            <a:ext cx="2953949" cy="584775"/>
          </a:xfrm>
          <a:prstGeom prst="rect">
            <a:avLst/>
          </a:prstGeom>
        </p:spPr>
        <p:txBody>
          <a:bodyPr wrap="square">
            <a:spAutoFit/>
          </a:bodyPr>
          <a:lstStyle/>
          <a:p>
            <a:pPr lvl="0" algn="r" rtl="1"/>
            <a:r>
              <a:rPr lang="fa-IR" sz="3200" dirty="0">
                <a:ln>
                  <a:solidFill>
                    <a:srgbClr val="002060"/>
                  </a:solidFill>
                </a:ln>
                <a:solidFill>
                  <a:srgbClr val="FF0000"/>
                </a:solidFill>
                <a:ea typeface="Calibri" panose="020F0502020204030204" pitchFamily="34" charset="0"/>
                <a:cs typeface="B Titr" panose="00000700000000000000" pitchFamily="2" charset="-78"/>
              </a:rPr>
              <a:t>محدودیت </a:t>
            </a:r>
            <a:r>
              <a:rPr lang="fa-IR" sz="3200" dirty="0" smtClean="0">
                <a:ln>
                  <a:solidFill>
                    <a:srgbClr val="002060"/>
                  </a:solidFill>
                </a:ln>
                <a:solidFill>
                  <a:srgbClr val="FF0000"/>
                </a:solidFill>
                <a:ea typeface="Calibri" panose="020F0502020204030204" pitchFamily="34" charset="0"/>
                <a:cs typeface="B Titr" panose="00000700000000000000" pitchFamily="2" charset="-78"/>
              </a:rPr>
              <a:t>ها</a:t>
            </a:r>
            <a:endParaRPr lang="en-US" sz="4400" dirty="0">
              <a:ln>
                <a:solidFill>
                  <a:srgbClr val="002060"/>
                </a:solidFill>
              </a:ln>
              <a:solidFill>
                <a:srgbClr val="FF0000"/>
              </a:solidFill>
              <a:cs typeface="B Titr" panose="00000700000000000000" pitchFamily="2" charset="-78"/>
            </a:endParaRPr>
          </a:p>
        </p:txBody>
      </p:sp>
      <p:sp>
        <p:nvSpPr>
          <p:cNvPr id="7" name="TextBox 6"/>
          <p:cNvSpPr txBox="1"/>
          <p:nvPr/>
        </p:nvSpPr>
        <p:spPr>
          <a:xfrm>
            <a:off x="1084794" y="2120969"/>
            <a:ext cx="11283421" cy="6394058"/>
          </a:xfrm>
          <a:prstGeom prst="rect">
            <a:avLst/>
          </a:prstGeom>
          <a:noFill/>
        </p:spPr>
        <p:txBody>
          <a:bodyPr wrap="square" rtlCol="0">
            <a:spAutoFit/>
          </a:bodyPr>
          <a:lstStyle/>
          <a:p>
            <a:pPr algn="just" rtl="1">
              <a:lnSpc>
                <a:spcPct val="150000"/>
              </a:lnSpc>
            </a:pPr>
            <a:r>
              <a:rPr lang="en-US" sz="3600" b="1" dirty="0">
                <a:ln>
                  <a:solidFill>
                    <a:srgbClr val="FFC000"/>
                  </a:solidFill>
                </a:ln>
                <a:cs typeface="B Lotus" panose="00000400000000000000" pitchFamily="2" charset="-78"/>
                <a:sym typeface="Wingdings" panose="05000000000000000000" pitchFamily="2" charset="2"/>
              </a:rPr>
              <a:t></a:t>
            </a:r>
            <a:r>
              <a:rPr lang="en-US" sz="2400" b="1" dirty="0">
                <a:ln>
                  <a:solidFill>
                    <a:srgbClr val="FFC000"/>
                  </a:solidFill>
                </a:ln>
                <a:cs typeface="B Lotus" panose="00000400000000000000" pitchFamily="2" charset="-78"/>
              </a:rPr>
              <a:t> </a:t>
            </a:r>
            <a:r>
              <a:rPr lang="ar-SA" sz="2400" b="1" dirty="0">
                <a:ln>
                  <a:solidFill>
                    <a:srgbClr val="00B050"/>
                  </a:solidFill>
                </a:ln>
                <a:cs typeface="B Lotus" panose="00000400000000000000" pitchFamily="2" charset="-78"/>
              </a:rPr>
              <a:t>انجام هر فعالیت پژوهشی در هنگام اجرا به طور حتم با محدودیت هایی مواجه خواهد شد، پژوهش حاضر هم از این قاعده مستثنی نمی­باشد. به همین دلیل محدودیت های پژوهش حاضر را می توان در موارد زیر دسته بندی کرد :</a:t>
            </a:r>
            <a:endParaRPr lang="en-US" sz="2400" b="1" dirty="0">
              <a:ln>
                <a:solidFill>
                  <a:srgbClr val="00B050"/>
                </a:solidFill>
              </a:ln>
              <a:cs typeface="B Lotus" panose="00000400000000000000" pitchFamily="2" charset="-78"/>
            </a:endParaRPr>
          </a:p>
          <a:p>
            <a:pPr algn="just" rtl="1">
              <a:lnSpc>
                <a:spcPct val="150000"/>
              </a:lnSpc>
            </a:pPr>
            <a:r>
              <a:rPr lang="en-US" sz="3600" b="1" dirty="0">
                <a:ln>
                  <a:solidFill>
                    <a:srgbClr val="FFC000"/>
                  </a:solidFill>
                </a:ln>
                <a:cs typeface="B Lotus" panose="00000400000000000000" pitchFamily="2" charset="-78"/>
                <a:sym typeface="Wingdings" panose="05000000000000000000" pitchFamily="2" charset="2"/>
              </a:rPr>
              <a:t></a:t>
            </a:r>
            <a:r>
              <a:rPr lang="en-US" sz="1600" b="1" dirty="0">
                <a:ln>
                  <a:solidFill>
                    <a:srgbClr val="FFC000"/>
                  </a:solidFill>
                </a:ln>
                <a:cs typeface="B Lotus" panose="00000400000000000000" pitchFamily="2" charset="-78"/>
              </a:rPr>
              <a:t> </a:t>
            </a:r>
            <a:r>
              <a:rPr lang="ar-SA" sz="2400" b="1" dirty="0" smtClean="0">
                <a:ln>
                  <a:solidFill>
                    <a:srgbClr val="00B050"/>
                  </a:solidFill>
                </a:ln>
                <a:cs typeface="B Lotus" panose="00000400000000000000" pitchFamily="2" charset="-78"/>
              </a:rPr>
              <a:t>این </a:t>
            </a:r>
            <a:r>
              <a:rPr lang="ar-SA" sz="2400" b="1" dirty="0">
                <a:ln>
                  <a:solidFill>
                    <a:srgbClr val="00B050"/>
                  </a:solidFill>
                </a:ln>
                <a:cs typeface="B Lotus" panose="00000400000000000000" pitchFamily="2" charset="-78"/>
              </a:rPr>
              <a:t>پژوهش صرفا بر روی دانشجویان رشته­های آموزش ابتدایی، آموزش کودکان استثنایی و مشاوره صورت گرفته است. بنابراین باید در تعمیم نتایج به  دیگر دانشجویان رشته های مختلف دقت کافی مبذول شود.</a:t>
            </a:r>
            <a:endParaRPr lang="en-US" sz="2400" b="1" dirty="0">
              <a:ln>
                <a:solidFill>
                  <a:srgbClr val="00B050"/>
                </a:solidFill>
              </a:ln>
              <a:cs typeface="B Lotus" panose="00000400000000000000" pitchFamily="2" charset="-78"/>
            </a:endParaRPr>
          </a:p>
          <a:p>
            <a:pPr algn="just" rtl="1">
              <a:lnSpc>
                <a:spcPct val="150000"/>
              </a:lnSpc>
            </a:pPr>
            <a:r>
              <a:rPr lang="en-US" sz="3600" b="1" dirty="0">
                <a:ln>
                  <a:solidFill>
                    <a:srgbClr val="FFC000"/>
                  </a:solidFill>
                </a:ln>
                <a:cs typeface="B Lotus" panose="00000400000000000000" pitchFamily="2" charset="-78"/>
                <a:sym typeface="Wingdings" panose="05000000000000000000" pitchFamily="2" charset="2"/>
              </a:rPr>
              <a:t></a:t>
            </a:r>
            <a:r>
              <a:rPr lang="en-US" sz="1600" b="1" dirty="0">
                <a:ln>
                  <a:solidFill>
                    <a:srgbClr val="FFC000"/>
                  </a:solidFill>
                </a:ln>
                <a:cs typeface="B Lotus" panose="00000400000000000000" pitchFamily="2" charset="-78"/>
              </a:rPr>
              <a:t> </a:t>
            </a:r>
            <a:r>
              <a:rPr lang="ar-SA" sz="2400" b="1" dirty="0" smtClean="0">
                <a:ln>
                  <a:solidFill>
                    <a:srgbClr val="00B050"/>
                  </a:solidFill>
                </a:ln>
                <a:cs typeface="B Lotus" panose="00000400000000000000" pitchFamily="2" charset="-78"/>
              </a:rPr>
              <a:t>دامنه </a:t>
            </a:r>
            <a:r>
              <a:rPr lang="ar-SA" sz="2400" b="1" dirty="0">
                <a:ln>
                  <a:solidFill>
                    <a:srgbClr val="00B050"/>
                  </a:solidFill>
                </a:ln>
                <a:cs typeface="B Lotus" panose="00000400000000000000" pitchFamily="2" charset="-78"/>
              </a:rPr>
              <a:t>پژوهش حاضر صرفا به دانشگاه فرهنگیان استان گیلان محدود بوده و امکان تعمیم آن به سایر مراکز آموزش عالی و سازمان های  آموزشی دیگر فراهم نبوده است.</a:t>
            </a:r>
            <a:endParaRPr lang="en-US" sz="2400" b="1" dirty="0">
              <a:ln>
                <a:solidFill>
                  <a:srgbClr val="00B050"/>
                </a:solidFill>
              </a:ln>
              <a:cs typeface="B Lotus" panose="00000400000000000000" pitchFamily="2" charset="-78"/>
            </a:endParaRPr>
          </a:p>
          <a:p>
            <a:pPr algn="just" rtl="1">
              <a:lnSpc>
                <a:spcPct val="150000"/>
              </a:lnSpc>
            </a:pPr>
            <a:r>
              <a:rPr lang="en-US" sz="3600" b="1" dirty="0">
                <a:ln>
                  <a:solidFill>
                    <a:srgbClr val="FFC000"/>
                  </a:solidFill>
                </a:ln>
                <a:cs typeface="B Lotus" panose="00000400000000000000" pitchFamily="2" charset="-78"/>
                <a:sym typeface="Wingdings" panose="05000000000000000000" pitchFamily="2" charset="2"/>
              </a:rPr>
              <a:t></a:t>
            </a:r>
            <a:r>
              <a:rPr lang="en-US" sz="1600" b="1" dirty="0">
                <a:ln>
                  <a:solidFill>
                    <a:srgbClr val="FFC000"/>
                  </a:solidFill>
                </a:ln>
                <a:cs typeface="B Lotus" panose="00000400000000000000" pitchFamily="2" charset="-78"/>
              </a:rPr>
              <a:t> </a:t>
            </a:r>
            <a:r>
              <a:rPr lang="ar-SA" sz="2400" b="1" dirty="0" smtClean="0">
                <a:ln>
                  <a:solidFill>
                    <a:srgbClr val="00B050"/>
                  </a:solidFill>
                </a:ln>
                <a:cs typeface="B Lotus" panose="00000400000000000000" pitchFamily="2" charset="-78"/>
              </a:rPr>
              <a:t>این </a:t>
            </a:r>
            <a:r>
              <a:rPr lang="ar-SA" sz="2400" b="1" dirty="0">
                <a:ln>
                  <a:solidFill>
                    <a:srgbClr val="00B050"/>
                  </a:solidFill>
                </a:ln>
                <a:cs typeface="B Lotus" panose="00000400000000000000" pitchFamily="2" charset="-78"/>
              </a:rPr>
              <a:t>پژوهش بر روی نمونه ای کوچک و محدود از فراگیران  انجام گرفته است.</a:t>
            </a:r>
            <a:endParaRPr lang="en-US" sz="2400" b="1" dirty="0">
              <a:ln>
                <a:solidFill>
                  <a:srgbClr val="00B050"/>
                </a:solidFill>
              </a:ln>
              <a:cs typeface="B Lotus" panose="00000400000000000000" pitchFamily="2" charset="-78"/>
            </a:endParaRPr>
          </a:p>
          <a:p>
            <a:pPr algn="just" rtl="1">
              <a:lnSpc>
                <a:spcPct val="150000"/>
              </a:lnSpc>
            </a:pPr>
            <a:r>
              <a:rPr lang="en-US" sz="3600" b="1" dirty="0">
                <a:ln>
                  <a:solidFill>
                    <a:srgbClr val="FFC000"/>
                  </a:solidFill>
                </a:ln>
                <a:cs typeface="B Lotus" panose="00000400000000000000" pitchFamily="2" charset="-78"/>
                <a:sym typeface="Wingdings" panose="05000000000000000000" pitchFamily="2" charset="2"/>
              </a:rPr>
              <a:t></a:t>
            </a:r>
            <a:r>
              <a:rPr lang="en-US" sz="1600" b="1" dirty="0">
                <a:ln>
                  <a:solidFill>
                    <a:srgbClr val="FFC000"/>
                  </a:solidFill>
                </a:ln>
                <a:cs typeface="B Lotus" panose="00000400000000000000" pitchFamily="2" charset="-78"/>
              </a:rPr>
              <a:t> </a:t>
            </a:r>
            <a:r>
              <a:rPr lang="ar-SA" sz="2400" b="1" dirty="0" smtClean="0">
                <a:ln>
                  <a:solidFill>
                    <a:srgbClr val="00B050"/>
                  </a:solidFill>
                </a:ln>
                <a:cs typeface="B Lotus" panose="00000400000000000000" pitchFamily="2" charset="-78"/>
              </a:rPr>
              <a:t>اجرای </a:t>
            </a:r>
            <a:r>
              <a:rPr lang="ar-SA" sz="2400" b="1" dirty="0">
                <a:ln>
                  <a:solidFill>
                    <a:srgbClr val="00B050"/>
                  </a:solidFill>
                </a:ln>
                <a:cs typeface="B Lotus" panose="00000400000000000000" pitchFamily="2" charset="-78"/>
              </a:rPr>
              <a:t>برنامه آزمایشی روش تدریس نیاز محور در مدت زمان محدودی انجام گردید.</a:t>
            </a:r>
            <a:endParaRPr lang="en-US" sz="2400" b="1" dirty="0">
              <a:ln>
                <a:solidFill>
                  <a:srgbClr val="00B050"/>
                </a:solidFill>
              </a:ln>
              <a:cs typeface="B Lotus" panose="00000400000000000000" pitchFamily="2" charset="-78"/>
            </a:endParaRPr>
          </a:p>
        </p:txBody>
      </p:sp>
    </p:spTree>
    <p:extLst>
      <p:ext uri="{BB962C8B-B14F-4D97-AF65-F5344CB8AC3E}">
        <p14:creationId xmlns:p14="http://schemas.microsoft.com/office/powerpoint/2010/main" val="5786156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3997" y="122474"/>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70420" y="39500"/>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4"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5" name="Rectangle 4"/>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
        <p:nvSpPr>
          <p:cNvPr id="6" name="Rectangle 5"/>
          <p:cNvSpPr/>
          <p:nvPr/>
        </p:nvSpPr>
        <p:spPr>
          <a:xfrm>
            <a:off x="8516471" y="1608351"/>
            <a:ext cx="2953949" cy="584775"/>
          </a:xfrm>
          <a:prstGeom prst="rect">
            <a:avLst/>
          </a:prstGeom>
        </p:spPr>
        <p:txBody>
          <a:bodyPr wrap="square">
            <a:spAutoFit/>
          </a:bodyPr>
          <a:lstStyle/>
          <a:p>
            <a:pPr lvl="0" algn="r" rtl="1"/>
            <a:r>
              <a:rPr lang="fa-IR" sz="3200" dirty="0" smtClean="0">
                <a:ln>
                  <a:solidFill>
                    <a:srgbClr val="002060"/>
                  </a:solidFill>
                </a:ln>
                <a:solidFill>
                  <a:srgbClr val="FF0000"/>
                </a:solidFill>
                <a:ea typeface="Calibri" panose="020F0502020204030204" pitchFamily="34" charset="0"/>
                <a:cs typeface="B Titr" panose="00000700000000000000" pitchFamily="2" charset="-78"/>
              </a:rPr>
              <a:t>پیشنهادها</a:t>
            </a:r>
            <a:endParaRPr lang="en-US" sz="4400" dirty="0">
              <a:ln>
                <a:solidFill>
                  <a:srgbClr val="002060"/>
                </a:solidFill>
              </a:ln>
              <a:solidFill>
                <a:srgbClr val="FF0000"/>
              </a:solidFill>
              <a:cs typeface="B Titr" panose="00000700000000000000" pitchFamily="2" charset="-78"/>
            </a:endParaRPr>
          </a:p>
        </p:txBody>
      </p:sp>
      <p:sp>
        <p:nvSpPr>
          <p:cNvPr id="7" name="TextBox 6"/>
          <p:cNvSpPr txBox="1"/>
          <p:nvPr/>
        </p:nvSpPr>
        <p:spPr>
          <a:xfrm>
            <a:off x="1084794" y="2366691"/>
            <a:ext cx="10730688" cy="6370975"/>
          </a:xfrm>
          <a:prstGeom prst="rect">
            <a:avLst/>
          </a:prstGeom>
          <a:noFill/>
        </p:spPr>
        <p:txBody>
          <a:bodyPr wrap="square" rtlCol="0">
            <a:spAutoFit/>
          </a:bodyPr>
          <a:lstStyle/>
          <a:p>
            <a:pPr algn="just" rtl="1"/>
            <a:r>
              <a:rPr lang="fa-IR" sz="2400" b="1" dirty="0">
                <a:ln>
                  <a:solidFill>
                    <a:srgbClr val="00B050"/>
                  </a:solidFill>
                </a:ln>
                <a:cs typeface="B Lotus" panose="00000400000000000000" pitchFamily="2" charset="-78"/>
              </a:rPr>
              <a:t>با توجه به تایید فرضیه اصلی این پژوهش مبنی بر این که روش تدریس فعال نیاز محور تاثیر چشمگیری نسبت به روش تدریس سنتی بر تربیت اخلاقی دانشجو معلمان دانشگاه فرهنگیان دارد، از این رو پیشنهاد می­گردد :</a:t>
            </a:r>
            <a:endParaRPr lang="en-US" sz="2400" b="1" dirty="0">
              <a:ln>
                <a:solidFill>
                  <a:srgbClr val="00B050"/>
                </a:solidFill>
              </a:ln>
              <a:cs typeface="B Lotus" panose="00000400000000000000" pitchFamily="2" charset="-78"/>
            </a:endParaRPr>
          </a:p>
          <a:p>
            <a:pPr algn="just" rtl="1"/>
            <a:r>
              <a:rPr lang="en-US" sz="3600" b="1" dirty="0">
                <a:ln>
                  <a:solidFill>
                    <a:srgbClr val="FFC000"/>
                  </a:solidFill>
                </a:ln>
                <a:cs typeface="B Lotus" panose="00000400000000000000" pitchFamily="2" charset="-78"/>
                <a:sym typeface="Wingdings" panose="05000000000000000000" pitchFamily="2" charset="2"/>
              </a:rPr>
              <a:t></a:t>
            </a:r>
            <a:r>
              <a:rPr lang="en-US" sz="2400" b="1" dirty="0">
                <a:ln>
                  <a:solidFill>
                    <a:srgbClr val="FFC000"/>
                  </a:solidFill>
                </a:ln>
                <a:cs typeface="B Lotus" panose="00000400000000000000" pitchFamily="2" charset="-78"/>
              </a:rPr>
              <a:t> </a:t>
            </a:r>
            <a:r>
              <a:rPr lang="fa-IR" sz="2400" b="1" dirty="0">
                <a:ln>
                  <a:solidFill>
                    <a:srgbClr val="00B050"/>
                  </a:solidFill>
                </a:ln>
                <a:cs typeface="B Lotus" panose="00000400000000000000" pitchFamily="2" charset="-78"/>
              </a:rPr>
              <a:t>معاونت محترم امور استادان نهاد نمایندگی مقام معظم رهبری در کشور بستر مناسبی جهت اجرای روش تدریس نیاز محور با برگزاری کارگاه­های آموزشی و تشویق استادان گروه معارف اسلامی به این روش فراهم نماید.</a:t>
            </a:r>
            <a:endParaRPr lang="en-US" sz="2400" b="1" dirty="0">
              <a:ln>
                <a:solidFill>
                  <a:srgbClr val="00B050"/>
                </a:solidFill>
              </a:ln>
              <a:cs typeface="B Lotus" panose="00000400000000000000" pitchFamily="2" charset="-78"/>
            </a:endParaRPr>
          </a:p>
          <a:p>
            <a:pPr algn="just" rtl="1"/>
            <a:r>
              <a:rPr lang="en-US" sz="3600" b="1" dirty="0">
                <a:ln>
                  <a:solidFill>
                    <a:srgbClr val="FFC000"/>
                  </a:solidFill>
                </a:ln>
                <a:cs typeface="B Lotus" panose="00000400000000000000" pitchFamily="2" charset="-78"/>
                <a:sym typeface="Wingdings" panose="05000000000000000000" pitchFamily="2" charset="2"/>
              </a:rPr>
              <a:t></a:t>
            </a:r>
            <a:r>
              <a:rPr lang="fa-IR" sz="2400" b="1" dirty="0">
                <a:ln>
                  <a:solidFill>
                    <a:srgbClr val="FFC000"/>
                  </a:solidFill>
                </a:ln>
                <a:cs typeface="B Lotus" panose="00000400000000000000" pitchFamily="2" charset="-78"/>
              </a:rPr>
              <a:t> </a:t>
            </a:r>
            <a:r>
              <a:rPr lang="fa-IR" sz="2400" b="1" dirty="0">
                <a:ln>
                  <a:solidFill>
                    <a:srgbClr val="00B050"/>
                  </a:solidFill>
                </a:ln>
                <a:cs typeface="B Lotus" panose="00000400000000000000" pitchFamily="2" charset="-78"/>
              </a:rPr>
              <a:t>در بازنگری مجدد سرفصل­های آموزشی دروس معارف اسلامی به این روش تدریس توجه شده و نیازهای پیدا و پنهان دانشجویان در هرگرایش تحصیلی، شناسایی شده و بستر پژوهشی مناسبی برای دانشجویان جهت دستیابی به پاسخ توسط خود آنها فراهم گردد.</a:t>
            </a:r>
            <a:endParaRPr lang="en-US" sz="2400" b="1" dirty="0">
              <a:ln>
                <a:solidFill>
                  <a:srgbClr val="00B050"/>
                </a:solidFill>
              </a:ln>
              <a:cs typeface="B Lotus" panose="00000400000000000000" pitchFamily="2" charset="-78"/>
            </a:endParaRPr>
          </a:p>
          <a:p>
            <a:pPr algn="just" rtl="1"/>
            <a:r>
              <a:rPr lang="en-US" sz="3600" b="1" dirty="0">
                <a:ln>
                  <a:solidFill>
                    <a:srgbClr val="FFC000"/>
                  </a:solidFill>
                </a:ln>
                <a:cs typeface="B Lotus" panose="00000400000000000000" pitchFamily="2" charset="-78"/>
                <a:sym typeface="Wingdings" panose="05000000000000000000" pitchFamily="2" charset="2"/>
              </a:rPr>
              <a:t></a:t>
            </a:r>
            <a:r>
              <a:rPr lang="en-US" sz="2400" b="1" dirty="0">
                <a:ln>
                  <a:solidFill>
                    <a:srgbClr val="FFC000"/>
                  </a:solidFill>
                </a:ln>
                <a:cs typeface="B Lotus" panose="00000400000000000000" pitchFamily="2" charset="-78"/>
              </a:rPr>
              <a:t> </a:t>
            </a:r>
            <a:r>
              <a:rPr lang="fa-IR" sz="2400" b="1" dirty="0">
                <a:ln>
                  <a:solidFill>
                    <a:srgbClr val="00B050"/>
                  </a:solidFill>
                </a:ln>
                <a:cs typeface="B Lotus" panose="00000400000000000000" pitchFamily="2" charset="-78"/>
              </a:rPr>
              <a:t>توجه به نیازها و مسائل دانشجویان مانعی برای تدوین یک محتوای آموزشی متقن و اساسی در دروس معارف اسلامی نیست، بنابراین پیشنهاد می­گردد براساس نیازهای اساسی و مشترک دانشجویان در همه گرایش­های مختلف تحصیلی، ابتدا محتوای آموزشی مناسبی تهیه شده و سپس براساس نیازهای فرعی آنان پژوهش­های مناسبی به دانشجویان واگذار گردد.</a:t>
            </a:r>
            <a:endParaRPr lang="en-US" sz="2400" b="1" dirty="0">
              <a:ln>
                <a:solidFill>
                  <a:srgbClr val="00B050"/>
                </a:solidFill>
              </a:ln>
              <a:cs typeface="B Lotus" panose="00000400000000000000" pitchFamily="2" charset="-78"/>
            </a:endParaRPr>
          </a:p>
          <a:p>
            <a:pPr algn="just" rtl="1"/>
            <a:r>
              <a:rPr lang="en-US" sz="3600" b="1" dirty="0">
                <a:ln>
                  <a:solidFill>
                    <a:srgbClr val="FFC000"/>
                  </a:solidFill>
                </a:ln>
                <a:cs typeface="B Lotus" panose="00000400000000000000" pitchFamily="2" charset="-78"/>
                <a:sym typeface="Wingdings" panose="05000000000000000000" pitchFamily="2" charset="2"/>
              </a:rPr>
              <a:t></a:t>
            </a:r>
            <a:r>
              <a:rPr lang="fa-IR" sz="2400" b="1" dirty="0">
                <a:ln>
                  <a:solidFill>
                    <a:srgbClr val="FFC000"/>
                  </a:solidFill>
                </a:ln>
                <a:cs typeface="B Lotus" panose="00000400000000000000" pitchFamily="2" charset="-78"/>
              </a:rPr>
              <a:t> </a:t>
            </a:r>
            <a:r>
              <a:rPr lang="fa-IR" sz="2400" b="1" dirty="0">
                <a:ln>
                  <a:solidFill>
                    <a:srgbClr val="00B050"/>
                  </a:solidFill>
                </a:ln>
                <a:cs typeface="B Lotus" panose="00000400000000000000" pitchFamily="2" charset="-78"/>
              </a:rPr>
              <a:t>پیشنهاد می­گردد به جای بُعد شناختی دروس معارف اسلامی، بُعد تربیتی در اولویت قرار گیرد.</a:t>
            </a:r>
            <a:endParaRPr lang="en-US" sz="2400" b="1" dirty="0">
              <a:ln>
                <a:solidFill>
                  <a:srgbClr val="00B050"/>
                </a:solidFill>
              </a:ln>
              <a:cs typeface="B Lotus" panose="00000400000000000000" pitchFamily="2" charset="-78"/>
            </a:endParaRPr>
          </a:p>
          <a:p>
            <a:pPr algn="just"/>
            <a:endParaRPr lang="en-US" sz="2400" b="1" dirty="0">
              <a:ln>
                <a:solidFill>
                  <a:srgbClr val="00B050"/>
                </a:solidFill>
              </a:ln>
              <a:cs typeface="B Lotus" panose="00000400000000000000" pitchFamily="2" charset="-78"/>
            </a:endParaRPr>
          </a:p>
        </p:txBody>
      </p:sp>
    </p:spTree>
    <p:extLst>
      <p:ext uri="{BB962C8B-B14F-4D97-AF65-F5344CB8AC3E}">
        <p14:creationId xmlns:p14="http://schemas.microsoft.com/office/powerpoint/2010/main" val="10100004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3997" y="122474"/>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70420" y="39500"/>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4"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5" name="Rectangle 4"/>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
        <p:nvSpPr>
          <p:cNvPr id="6" name="Rectangle 5"/>
          <p:cNvSpPr/>
          <p:nvPr/>
        </p:nvSpPr>
        <p:spPr>
          <a:xfrm>
            <a:off x="8516471" y="1608351"/>
            <a:ext cx="2953949" cy="584775"/>
          </a:xfrm>
          <a:prstGeom prst="rect">
            <a:avLst/>
          </a:prstGeom>
        </p:spPr>
        <p:txBody>
          <a:bodyPr wrap="square">
            <a:spAutoFit/>
          </a:bodyPr>
          <a:lstStyle/>
          <a:p>
            <a:pPr lvl="0" algn="r" rtl="1"/>
            <a:r>
              <a:rPr lang="fa-IR" sz="3200" dirty="0" smtClean="0">
                <a:ln>
                  <a:solidFill>
                    <a:srgbClr val="002060"/>
                  </a:solidFill>
                </a:ln>
                <a:solidFill>
                  <a:srgbClr val="FF0000"/>
                </a:solidFill>
                <a:ea typeface="Calibri" panose="020F0502020204030204" pitchFamily="34" charset="0"/>
                <a:cs typeface="B Titr" panose="00000700000000000000" pitchFamily="2" charset="-78"/>
              </a:rPr>
              <a:t>ادامه پیشنهادها</a:t>
            </a:r>
            <a:endParaRPr lang="en-US" sz="4400" dirty="0">
              <a:ln>
                <a:solidFill>
                  <a:srgbClr val="002060"/>
                </a:solidFill>
              </a:ln>
              <a:solidFill>
                <a:srgbClr val="FF0000"/>
              </a:solidFill>
              <a:cs typeface="B Titr" panose="00000700000000000000" pitchFamily="2" charset="-78"/>
            </a:endParaRPr>
          </a:p>
        </p:txBody>
      </p:sp>
      <p:sp>
        <p:nvSpPr>
          <p:cNvPr id="7" name="TextBox 6"/>
          <p:cNvSpPr txBox="1"/>
          <p:nvPr/>
        </p:nvSpPr>
        <p:spPr>
          <a:xfrm>
            <a:off x="914400" y="2599767"/>
            <a:ext cx="11080376" cy="5447645"/>
          </a:xfrm>
          <a:prstGeom prst="rect">
            <a:avLst/>
          </a:prstGeom>
          <a:noFill/>
        </p:spPr>
        <p:txBody>
          <a:bodyPr wrap="square" rtlCol="0">
            <a:spAutoFit/>
          </a:bodyPr>
          <a:lstStyle/>
          <a:p>
            <a:pPr algn="just" rtl="1"/>
            <a:r>
              <a:rPr lang="en-US" sz="3600" b="1" dirty="0">
                <a:ln>
                  <a:solidFill>
                    <a:srgbClr val="FFC000"/>
                  </a:solidFill>
                </a:ln>
                <a:cs typeface="B Lotus" panose="00000400000000000000" pitchFamily="2" charset="-78"/>
                <a:sym typeface="Wingdings" panose="05000000000000000000" pitchFamily="2" charset="2"/>
              </a:rPr>
              <a:t></a:t>
            </a:r>
            <a:r>
              <a:rPr lang="fa-IR" sz="2400" b="1" dirty="0">
                <a:ln>
                  <a:solidFill>
                    <a:srgbClr val="FFC000"/>
                  </a:solidFill>
                </a:ln>
                <a:cs typeface="B Lotus" panose="00000400000000000000" pitchFamily="2" charset="-78"/>
              </a:rPr>
              <a:t> </a:t>
            </a:r>
            <a:r>
              <a:rPr lang="fa-IR" sz="2400" b="1" dirty="0">
                <a:ln>
                  <a:solidFill>
                    <a:srgbClr val="00B050"/>
                  </a:solidFill>
                </a:ln>
                <a:cs typeface="B Lotus" panose="00000400000000000000" pitchFamily="2" charset="-78"/>
              </a:rPr>
              <a:t>پیشنهاد می­شود پژوهشی در رابطه با شناسایی نیازها و مسائل دانشجویان با توجه به مقتضیات زمان در هر گرایش درسی انجام شود.</a:t>
            </a:r>
            <a:endParaRPr lang="en-US" sz="2400" b="1" dirty="0">
              <a:ln>
                <a:solidFill>
                  <a:srgbClr val="00B050"/>
                </a:solidFill>
              </a:ln>
              <a:cs typeface="B Lotus" panose="00000400000000000000" pitchFamily="2" charset="-78"/>
            </a:endParaRPr>
          </a:p>
          <a:p>
            <a:pPr algn="just" rtl="1"/>
            <a:r>
              <a:rPr lang="en-US" sz="3600" b="1" dirty="0">
                <a:ln>
                  <a:solidFill>
                    <a:srgbClr val="FFC000"/>
                  </a:solidFill>
                </a:ln>
                <a:cs typeface="B Lotus" panose="00000400000000000000" pitchFamily="2" charset="-78"/>
                <a:sym typeface="Wingdings" panose="05000000000000000000" pitchFamily="2" charset="2"/>
              </a:rPr>
              <a:t></a:t>
            </a:r>
            <a:r>
              <a:rPr lang="en-US" sz="2400" b="1" dirty="0">
                <a:ln>
                  <a:solidFill>
                    <a:srgbClr val="FFC000"/>
                  </a:solidFill>
                </a:ln>
                <a:cs typeface="B Lotus" panose="00000400000000000000" pitchFamily="2" charset="-78"/>
              </a:rPr>
              <a:t> </a:t>
            </a:r>
            <a:r>
              <a:rPr lang="fa-IR" sz="2400" b="1" dirty="0">
                <a:ln>
                  <a:solidFill>
                    <a:srgbClr val="00B050"/>
                  </a:solidFill>
                </a:ln>
                <a:cs typeface="B Lotus" panose="00000400000000000000" pitchFamily="2" charset="-78"/>
              </a:rPr>
              <a:t>با توجه تاثیر قابل توجه آموزش به روش تدریس نیاز محور در فرضیات فرعی این پژوهش پیشنهاد می­گردد تعداد بیشتری از عناصر تربیت اخلاقی در دو نیم سال تحصیلی مورد آموزش به شیوه مورد نظر قرار گیرد.</a:t>
            </a:r>
            <a:endParaRPr lang="en-US" sz="2400" b="1" dirty="0">
              <a:ln>
                <a:solidFill>
                  <a:srgbClr val="00B050"/>
                </a:solidFill>
              </a:ln>
              <a:cs typeface="B Lotus" panose="00000400000000000000" pitchFamily="2" charset="-78"/>
            </a:endParaRPr>
          </a:p>
          <a:p>
            <a:pPr algn="just" rtl="1"/>
            <a:r>
              <a:rPr lang="en-US" sz="3600" b="1" dirty="0">
                <a:ln>
                  <a:solidFill>
                    <a:srgbClr val="FFC000"/>
                  </a:solidFill>
                </a:ln>
                <a:cs typeface="B Lotus" panose="00000400000000000000" pitchFamily="2" charset="-78"/>
                <a:sym typeface="Wingdings" panose="05000000000000000000" pitchFamily="2" charset="2"/>
              </a:rPr>
              <a:t></a:t>
            </a:r>
            <a:r>
              <a:rPr lang="fa-IR" sz="2400" b="1" dirty="0">
                <a:ln>
                  <a:solidFill>
                    <a:srgbClr val="FFC000"/>
                  </a:solidFill>
                </a:ln>
                <a:cs typeface="B Lotus" panose="00000400000000000000" pitchFamily="2" charset="-78"/>
              </a:rPr>
              <a:t> </a:t>
            </a:r>
            <a:r>
              <a:rPr lang="fa-IR" sz="2400" b="1" dirty="0">
                <a:ln>
                  <a:solidFill>
                    <a:srgbClr val="00B050"/>
                  </a:solidFill>
                </a:ln>
                <a:cs typeface="B Lotus" panose="00000400000000000000" pitchFamily="2" charset="-78"/>
              </a:rPr>
              <a:t>پیشنهاد می­گردد پژوهش دیگری تحت عنوان آسیب شناسی تربیت اخلاقی در سطح دانشجویان کلیه دانشگاه­ها و موسسات آموزش عالی انجام گیرد.</a:t>
            </a:r>
            <a:endParaRPr lang="en-US" sz="2400" b="1" dirty="0">
              <a:ln>
                <a:solidFill>
                  <a:srgbClr val="00B050"/>
                </a:solidFill>
              </a:ln>
              <a:cs typeface="B Lotus" panose="00000400000000000000" pitchFamily="2" charset="-78"/>
            </a:endParaRPr>
          </a:p>
          <a:p>
            <a:pPr algn="just" rtl="1"/>
            <a:r>
              <a:rPr lang="en-US" sz="3600" b="1" dirty="0">
                <a:ln>
                  <a:solidFill>
                    <a:srgbClr val="FFC000"/>
                  </a:solidFill>
                </a:ln>
                <a:cs typeface="B Lotus" panose="00000400000000000000" pitchFamily="2" charset="-78"/>
                <a:sym typeface="Wingdings" panose="05000000000000000000" pitchFamily="2" charset="2"/>
              </a:rPr>
              <a:t></a:t>
            </a:r>
            <a:r>
              <a:rPr lang="fa-IR" sz="2400" b="1" dirty="0">
                <a:ln>
                  <a:solidFill>
                    <a:srgbClr val="FFC000"/>
                  </a:solidFill>
                </a:ln>
                <a:cs typeface="B Lotus" panose="00000400000000000000" pitchFamily="2" charset="-78"/>
              </a:rPr>
              <a:t> </a:t>
            </a:r>
            <a:r>
              <a:rPr lang="fa-IR" sz="2400" b="1" dirty="0">
                <a:ln>
                  <a:solidFill>
                    <a:srgbClr val="00B050"/>
                  </a:solidFill>
                </a:ln>
                <a:cs typeface="B Lotus" panose="00000400000000000000" pitchFamily="2" charset="-78"/>
              </a:rPr>
              <a:t>پیشنهاد می­گردد به صورت نهادینه شده و با پیگیری وزارت علوم،، تحقیقات و فناوری، تربیت اخلاقی دانشجویان در تمامی رشته­های مختلف دانشگاهی مورد توجه ویژه استادان گرامی قرار گیرد.</a:t>
            </a:r>
            <a:endParaRPr lang="en-US" sz="2400" b="1" dirty="0">
              <a:ln>
                <a:solidFill>
                  <a:srgbClr val="00B050"/>
                </a:solidFill>
              </a:ln>
              <a:cs typeface="B Lotus" panose="00000400000000000000" pitchFamily="2" charset="-78"/>
            </a:endParaRPr>
          </a:p>
          <a:p>
            <a:pPr algn="just" rtl="1"/>
            <a:r>
              <a:rPr lang="en-US" sz="3600" b="1" dirty="0">
                <a:ln>
                  <a:solidFill>
                    <a:srgbClr val="FFC000"/>
                  </a:solidFill>
                </a:ln>
                <a:cs typeface="B Lotus" panose="00000400000000000000" pitchFamily="2" charset="-78"/>
                <a:sym typeface="Wingdings" panose="05000000000000000000" pitchFamily="2" charset="2"/>
              </a:rPr>
              <a:t></a:t>
            </a:r>
            <a:r>
              <a:rPr lang="fa-IR" sz="2400" b="1" dirty="0">
                <a:ln>
                  <a:solidFill>
                    <a:srgbClr val="FFC000"/>
                  </a:solidFill>
                </a:ln>
                <a:cs typeface="B Lotus" panose="00000400000000000000" pitchFamily="2" charset="-78"/>
              </a:rPr>
              <a:t> </a:t>
            </a:r>
            <a:r>
              <a:rPr lang="fa-IR" sz="2400" b="1" dirty="0">
                <a:ln>
                  <a:solidFill>
                    <a:srgbClr val="00B050"/>
                  </a:solidFill>
                </a:ln>
                <a:cs typeface="B Lotus" panose="00000400000000000000" pitchFamily="2" charset="-78"/>
              </a:rPr>
              <a:t>با توجه به نتایج حاصل از این پژوهش مبنی بر تاثیر آشکار روش تدریس نیاز محور بر تربیت اخلاقی دانشجویان در درس آیین زندگی، پیشنهاد می­گردد تاثیر این روش تدریس در سایر دروس معارف اسلامی مانند اندیشه اسلامی 1 و 2 و انسان در اسلام بر تربیت اعتقادی دانشجویان نیز مورد بررسی قرار گیرد.</a:t>
            </a:r>
            <a:endParaRPr lang="en-US" sz="2400" b="1" dirty="0">
              <a:ln>
                <a:solidFill>
                  <a:srgbClr val="00B050"/>
                </a:solidFill>
              </a:ln>
              <a:cs typeface="B Lotus" panose="00000400000000000000" pitchFamily="2" charset="-78"/>
            </a:endParaRPr>
          </a:p>
          <a:p>
            <a:pPr algn="just"/>
            <a:endParaRPr lang="en-US" sz="2400" b="1" dirty="0">
              <a:ln>
                <a:solidFill>
                  <a:srgbClr val="00B050"/>
                </a:solidFill>
              </a:ln>
              <a:cs typeface="B Lotus" panose="00000400000000000000" pitchFamily="2" charset="-78"/>
            </a:endParaRPr>
          </a:p>
        </p:txBody>
      </p:sp>
    </p:spTree>
    <p:extLst>
      <p:ext uri="{BB962C8B-B14F-4D97-AF65-F5344CB8AC3E}">
        <p14:creationId xmlns:p14="http://schemas.microsoft.com/office/powerpoint/2010/main" val="11828953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3997" y="122474"/>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70420" y="39500"/>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4"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5" name="Rectangle 4"/>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
        <p:nvSpPr>
          <p:cNvPr id="6" name="Rectangle 5"/>
          <p:cNvSpPr/>
          <p:nvPr/>
        </p:nvSpPr>
        <p:spPr>
          <a:xfrm>
            <a:off x="8516471" y="1608351"/>
            <a:ext cx="2953949" cy="584775"/>
          </a:xfrm>
          <a:prstGeom prst="rect">
            <a:avLst/>
          </a:prstGeom>
        </p:spPr>
        <p:txBody>
          <a:bodyPr wrap="square">
            <a:spAutoFit/>
          </a:bodyPr>
          <a:lstStyle/>
          <a:p>
            <a:pPr lvl="0" algn="r" rtl="1"/>
            <a:r>
              <a:rPr lang="fa-IR" sz="3200" dirty="0" smtClean="0">
                <a:ln>
                  <a:solidFill>
                    <a:srgbClr val="002060"/>
                  </a:solidFill>
                </a:ln>
                <a:solidFill>
                  <a:srgbClr val="FF0000"/>
                </a:solidFill>
                <a:ea typeface="Calibri" panose="020F0502020204030204" pitchFamily="34" charset="0"/>
                <a:cs typeface="B Titr" panose="00000700000000000000" pitchFamily="2" charset="-78"/>
              </a:rPr>
              <a:t>ادامه پیشنهادها</a:t>
            </a:r>
            <a:endParaRPr lang="en-US" sz="4400" dirty="0">
              <a:ln>
                <a:solidFill>
                  <a:srgbClr val="002060"/>
                </a:solidFill>
              </a:ln>
              <a:solidFill>
                <a:srgbClr val="FF0000"/>
              </a:solidFill>
              <a:cs typeface="B Titr" panose="00000700000000000000" pitchFamily="2" charset="-78"/>
            </a:endParaRPr>
          </a:p>
        </p:txBody>
      </p:sp>
      <p:sp>
        <p:nvSpPr>
          <p:cNvPr id="7" name="TextBox 6"/>
          <p:cNvSpPr txBox="1"/>
          <p:nvPr/>
        </p:nvSpPr>
        <p:spPr>
          <a:xfrm>
            <a:off x="914400" y="2868706"/>
            <a:ext cx="11689976" cy="4893647"/>
          </a:xfrm>
          <a:prstGeom prst="rect">
            <a:avLst/>
          </a:prstGeom>
          <a:noFill/>
        </p:spPr>
        <p:txBody>
          <a:bodyPr wrap="square" rtlCol="0">
            <a:spAutoFit/>
          </a:bodyPr>
          <a:lstStyle/>
          <a:p>
            <a:pPr algn="just" rtl="1"/>
            <a:r>
              <a:rPr lang="en-US" sz="3600" b="1" dirty="0">
                <a:ln>
                  <a:solidFill>
                    <a:srgbClr val="FFC000"/>
                  </a:solidFill>
                </a:ln>
                <a:cs typeface="B Lotus" panose="00000400000000000000" pitchFamily="2" charset="-78"/>
                <a:sym typeface="Wingdings" panose="05000000000000000000" pitchFamily="2" charset="2"/>
              </a:rPr>
              <a:t></a:t>
            </a:r>
            <a:r>
              <a:rPr lang="ar-SA" sz="2400" b="1" dirty="0">
                <a:ln>
                  <a:solidFill>
                    <a:srgbClr val="FFC000"/>
                  </a:solidFill>
                </a:ln>
                <a:cs typeface="B Lotus" panose="00000400000000000000" pitchFamily="2" charset="-78"/>
              </a:rPr>
              <a:t> </a:t>
            </a:r>
            <a:r>
              <a:rPr lang="ar-SA" sz="2400" b="1" dirty="0">
                <a:ln>
                  <a:solidFill>
                    <a:srgbClr val="00B050"/>
                  </a:solidFill>
                </a:ln>
                <a:cs typeface="B Lotus" panose="00000400000000000000" pitchFamily="2" charset="-78"/>
              </a:rPr>
              <a:t>پیشنهاد می­گردد مقایسه­ای در مورد تاثیر روش تدریس نیاز محور بر تربیت اخلاقی دانشجویان دختر و پسر صورت گیرد.</a:t>
            </a:r>
            <a:endParaRPr lang="en-US" sz="2400" b="1" dirty="0">
              <a:ln>
                <a:solidFill>
                  <a:srgbClr val="00B050"/>
                </a:solidFill>
              </a:ln>
              <a:cs typeface="B Lotus" panose="00000400000000000000" pitchFamily="2" charset="-78"/>
            </a:endParaRPr>
          </a:p>
          <a:p>
            <a:pPr algn="just" rtl="1"/>
            <a:r>
              <a:rPr lang="en-US" sz="3600" b="1" dirty="0">
                <a:ln>
                  <a:solidFill>
                    <a:srgbClr val="FFC000"/>
                  </a:solidFill>
                </a:ln>
                <a:cs typeface="B Lotus" panose="00000400000000000000" pitchFamily="2" charset="-78"/>
                <a:sym typeface="Wingdings" panose="05000000000000000000" pitchFamily="2" charset="2"/>
              </a:rPr>
              <a:t></a:t>
            </a:r>
            <a:r>
              <a:rPr lang="ar-SA" sz="2400" b="1" dirty="0">
                <a:ln>
                  <a:solidFill>
                    <a:srgbClr val="FFC000"/>
                  </a:solidFill>
                </a:ln>
                <a:cs typeface="B Lotus" panose="00000400000000000000" pitchFamily="2" charset="-78"/>
              </a:rPr>
              <a:t> </a:t>
            </a:r>
            <a:r>
              <a:rPr lang="ar-SA" sz="2400" b="1" dirty="0">
                <a:ln>
                  <a:solidFill>
                    <a:srgbClr val="00B050"/>
                  </a:solidFill>
                </a:ln>
                <a:cs typeface="B Lotus" panose="00000400000000000000" pitchFamily="2" charset="-78"/>
              </a:rPr>
              <a:t>پیشنهاد می­گردد در شیوه تدریس نیاز محورجلساتی با حضور استادان گروه­های مختلف دانشگاه قبل از شروع نیم سال تحصیلی برگزار شده و در رابطه با نیازهای اساسی دانشجویان در گروه­های تخصصی بحث و تبادل نظر گردد تا در حین ترم تحصیلی علاوه بر درنظر گرفتن تفاوت­ها، به محورهای اصلی نیازهای دانشجویان نیز توجه گردد.</a:t>
            </a:r>
            <a:endParaRPr lang="en-US" sz="2400" b="1" dirty="0">
              <a:ln>
                <a:solidFill>
                  <a:srgbClr val="00B050"/>
                </a:solidFill>
              </a:ln>
              <a:cs typeface="B Lotus" panose="00000400000000000000" pitchFamily="2" charset="-78"/>
            </a:endParaRPr>
          </a:p>
          <a:p>
            <a:pPr algn="just" rtl="1"/>
            <a:r>
              <a:rPr lang="en-US" sz="3600" b="1" dirty="0">
                <a:ln>
                  <a:solidFill>
                    <a:srgbClr val="FFC000"/>
                  </a:solidFill>
                </a:ln>
                <a:cs typeface="B Lotus" panose="00000400000000000000" pitchFamily="2" charset="-78"/>
                <a:sym typeface="Wingdings" panose="05000000000000000000" pitchFamily="2" charset="2"/>
              </a:rPr>
              <a:t></a:t>
            </a:r>
            <a:r>
              <a:rPr lang="ar-SA" sz="2400" b="1" dirty="0">
                <a:ln>
                  <a:solidFill>
                    <a:srgbClr val="FFC000"/>
                  </a:solidFill>
                </a:ln>
                <a:cs typeface="B Lotus" panose="00000400000000000000" pitchFamily="2" charset="-78"/>
              </a:rPr>
              <a:t> </a:t>
            </a:r>
            <a:r>
              <a:rPr lang="ar-SA" sz="2400" b="1" dirty="0">
                <a:ln>
                  <a:solidFill>
                    <a:srgbClr val="00B050"/>
                  </a:solidFill>
                </a:ln>
                <a:cs typeface="B Lotus" panose="00000400000000000000" pitchFamily="2" charset="-78"/>
              </a:rPr>
              <a:t>پیشنهاد می­گردد درس آیین زندگی در هر دو نیم سال تحصیلی تدریس شده و در هر نیم سال بخشی از زمان کلاس به پرسش­های دانشجویی و پاسخ به آن توسط خود دانشجویان اختصاص یابد تا زمینه مناسبی برای تربیت اخلاقی مهیا شود.</a:t>
            </a:r>
            <a:endParaRPr lang="en-US" sz="2400" b="1" dirty="0">
              <a:ln>
                <a:solidFill>
                  <a:srgbClr val="00B050"/>
                </a:solidFill>
              </a:ln>
              <a:cs typeface="B Lotus" panose="00000400000000000000" pitchFamily="2" charset="-78"/>
            </a:endParaRPr>
          </a:p>
          <a:p>
            <a:pPr algn="just" rtl="1"/>
            <a:r>
              <a:rPr lang="en-US" sz="3600" b="1" dirty="0">
                <a:ln>
                  <a:solidFill>
                    <a:srgbClr val="FFC000"/>
                  </a:solidFill>
                </a:ln>
                <a:cs typeface="B Lotus" panose="00000400000000000000" pitchFamily="2" charset="-78"/>
                <a:sym typeface="Wingdings" panose="05000000000000000000" pitchFamily="2" charset="2"/>
              </a:rPr>
              <a:t></a:t>
            </a:r>
            <a:r>
              <a:rPr lang="en-US" sz="2400" b="1" dirty="0">
                <a:ln>
                  <a:solidFill>
                    <a:srgbClr val="FFC000"/>
                  </a:solidFill>
                </a:ln>
                <a:cs typeface="B Lotus" panose="00000400000000000000" pitchFamily="2" charset="-78"/>
              </a:rPr>
              <a:t> </a:t>
            </a:r>
            <a:r>
              <a:rPr lang="ar-SA" sz="2400" b="1" dirty="0">
                <a:ln>
                  <a:solidFill>
                    <a:srgbClr val="00B050"/>
                  </a:solidFill>
                </a:ln>
                <a:cs typeface="B Lotus" panose="00000400000000000000" pitchFamily="2" charset="-78"/>
              </a:rPr>
              <a:t>پیشنهاد می­گردد که این روش (تدریس نیاز محور) به صورت آزمایشی در برخی از مراکز آموزش عالی اجرا و در صورت به دست آمدن نتایج مشابه تحقیق حاضر به عنوان روش جایگزین روش تدریس سنتی در دروس معارف اسلامی دانشگاه­ها معرفی گردد.</a:t>
            </a:r>
            <a:endParaRPr lang="en-US" sz="2400" b="1" dirty="0">
              <a:ln>
                <a:solidFill>
                  <a:srgbClr val="00B050"/>
                </a:solidFill>
              </a:ln>
              <a:cs typeface="B Lotus" panose="00000400000000000000" pitchFamily="2" charset="-78"/>
            </a:endParaRPr>
          </a:p>
        </p:txBody>
      </p:sp>
    </p:spTree>
    <p:extLst>
      <p:ext uri="{BB962C8B-B14F-4D97-AF65-F5344CB8AC3E}">
        <p14:creationId xmlns:p14="http://schemas.microsoft.com/office/powerpoint/2010/main" val="37339367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3997" y="122474"/>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70420" y="39500"/>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4" name="Rectangle 3"/>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34356" y="1282514"/>
            <a:ext cx="10004611" cy="7143750"/>
          </a:xfrm>
          <a:prstGeom prst="rect">
            <a:avLst/>
          </a:prstGeom>
        </p:spPr>
      </p:pic>
      <p:sp>
        <p:nvSpPr>
          <p:cNvPr id="6" name="TextBox 5"/>
          <p:cNvSpPr txBox="1"/>
          <p:nvPr/>
        </p:nvSpPr>
        <p:spPr>
          <a:xfrm>
            <a:off x="2796985" y="6759388"/>
            <a:ext cx="7010400" cy="707886"/>
          </a:xfrm>
          <a:prstGeom prst="rect">
            <a:avLst/>
          </a:prstGeom>
          <a:noFill/>
        </p:spPr>
        <p:txBody>
          <a:bodyPr wrap="square" rtlCol="0">
            <a:spAutoFit/>
          </a:bodyPr>
          <a:lstStyle/>
          <a:p>
            <a:pPr algn="ctr" rtl="1"/>
            <a:r>
              <a:rPr lang="fa-IR" sz="4000" dirty="0" smtClean="0">
                <a:ln>
                  <a:solidFill>
                    <a:srgbClr val="00B050"/>
                  </a:solidFill>
                </a:ln>
                <a:cs typeface="B Shiraz" panose="00000400000000000000" pitchFamily="2" charset="-78"/>
              </a:rPr>
              <a:t>با تشکر و آرزوی توفیق</a:t>
            </a:r>
            <a:endParaRPr lang="en-US" sz="4000" dirty="0">
              <a:ln>
                <a:solidFill>
                  <a:srgbClr val="00B050"/>
                </a:solidFill>
              </a:ln>
              <a:cs typeface="B Shiraz" panose="00000400000000000000" pitchFamily="2" charset="-78"/>
            </a:endParaRPr>
          </a:p>
        </p:txBody>
      </p:sp>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74664" y="450969"/>
            <a:ext cx="4164461" cy="1844009"/>
          </a:xfrm>
          <a:prstGeom prst="rect">
            <a:avLst/>
          </a:prstGeom>
        </p:spPr>
      </p:pic>
    </p:spTree>
    <p:extLst>
      <p:ext uri="{BB962C8B-B14F-4D97-AF65-F5344CB8AC3E}">
        <p14:creationId xmlns:p14="http://schemas.microsoft.com/office/powerpoint/2010/main" val="40313899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815511" y="2479923"/>
            <a:ext cx="5022974" cy="923665"/>
          </a:xfrm>
          <a:prstGeom prst="rect">
            <a:avLst/>
          </a:prstGeom>
        </p:spPr>
        <p:txBody>
          <a:bodyPr vert="horz" lIns="128016" tIns="64008" rIns="128016" bIns="64008"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fontAlgn="base">
              <a:lnSpc>
                <a:spcPct val="170000"/>
              </a:lnSpc>
              <a:spcAft>
                <a:spcPct val="0"/>
              </a:spcAft>
            </a:pPr>
            <a:r>
              <a:rPr lang="fa-IR" sz="2800" b="1" dirty="0">
                <a:ln>
                  <a:solidFill>
                    <a:srgbClr val="002060"/>
                  </a:solidFill>
                </a:ln>
                <a:solidFill>
                  <a:srgbClr val="FF0000"/>
                </a:solidFill>
                <a:latin typeface="Verdana" panose="020B0604030504040204" pitchFamily="34" charset="0"/>
                <a:cs typeface="B Titr" panose="00000700000000000000" pitchFamily="2" charset="-78"/>
              </a:rPr>
              <a:t/>
            </a:r>
            <a:br>
              <a:rPr lang="fa-IR" sz="2800" b="1" dirty="0">
                <a:ln>
                  <a:solidFill>
                    <a:srgbClr val="002060"/>
                  </a:solidFill>
                </a:ln>
                <a:solidFill>
                  <a:srgbClr val="FF0000"/>
                </a:solidFill>
                <a:latin typeface="Verdana" panose="020B0604030504040204" pitchFamily="34" charset="0"/>
                <a:cs typeface="B Titr" panose="00000700000000000000" pitchFamily="2" charset="-78"/>
              </a:rPr>
            </a:br>
            <a:r>
              <a:rPr lang="ar-SA" sz="2800" b="1" dirty="0">
                <a:ln>
                  <a:solidFill>
                    <a:srgbClr val="002060"/>
                  </a:solidFill>
                </a:ln>
                <a:solidFill>
                  <a:srgbClr val="FF0000"/>
                </a:solidFill>
                <a:latin typeface="Verdana" panose="020B0604030504040204" pitchFamily="34" charset="0"/>
                <a:cs typeface="B Titr" panose="00000700000000000000" pitchFamily="2" charset="-78"/>
              </a:rPr>
              <a:t>اين </a:t>
            </a:r>
            <a:r>
              <a:rPr lang="fa-IR" sz="2800" b="1" dirty="0">
                <a:ln>
                  <a:solidFill>
                    <a:srgbClr val="002060"/>
                  </a:solidFill>
                </a:ln>
                <a:solidFill>
                  <a:srgbClr val="FF0000"/>
                </a:solidFill>
                <a:latin typeface="Verdana" panose="020B0604030504040204" pitchFamily="34" charset="0"/>
                <a:cs typeface="B Titr" panose="00000700000000000000" pitchFamily="2" charset="-78"/>
              </a:rPr>
              <a:t> طرح در 5 فصل نگارش شده است</a:t>
            </a:r>
            <a:r>
              <a:rPr lang="en-US" sz="2800" b="1" dirty="0">
                <a:solidFill>
                  <a:srgbClr val="003366"/>
                </a:solidFill>
                <a:latin typeface="Verdana" panose="020B0604030504040204" pitchFamily="34" charset="0"/>
                <a:cs typeface="B Zar" panose="00000400000000000000" pitchFamily="2" charset="-78"/>
              </a:rPr>
              <a:t/>
            </a:r>
            <a:br>
              <a:rPr lang="en-US" sz="2800" b="1" dirty="0">
                <a:solidFill>
                  <a:srgbClr val="003366"/>
                </a:solidFill>
                <a:latin typeface="Verdana" panose="020B0604030504040204" pitchFamily="34" charset="0"/>
                <a:cs typeface="B Zar" panose="00000400000000000000" pitchFamily="2" charset="-78"/>
              </a:rPr>
            </a:br>
            <a:endParaRPr lang="en-US" sz="2800" dirty="0"/>
          </a:p>
        </p:txBody>
      </p:sp>
      <p:sp>
        <p:nvSpPr>
          <p:cNvPr id="5" name="Content Placeholder 2"/>
          <p:cNvSpPr>
            <a:spLocks noGrp="1"/>
          </p:cNvSpPr>
          <p:nvPr>
            <p:ph type="title"/>
          </p:nvPr>
        </p:nvSpPr>
        <p:spPr>
          <a:xfrm>
            <a:off x="880111" y="3435479"/>
            <a:ext cx="11041380" cy="4886244"/>
          </a:xfrm>
        </p:spPr>
        <p:txBody>
          <a:bodyPr>
            <a:normAutofit/>
          </a:bodyPr>
          <a:lstStyle/>
          <a:p>
            <a:pPr algn="r" rtl="1"/>
            <a:r>
              <a:rPr lang="fa-IR" sz="4000" b="1" dirty="0">
                <a:ln>
                  <a:solidFill>
                    <a:srgbClr val="002060"/>
                  </a:solidFill>
                </a:ln>
                <a:solidFill>
                  <a:schemeClr val="accent5">
                    <a:lumMod val="75000"/>
                  </a:schemeClr>
                </a:solidFill>
                <a:cs typeface="B Lotus" panose="00000400000000000000" pitchFamily="2" charset="-78"/>
              </a:rPr>
              <a:t>فصل اول: کلیات</a:t>
            </a:r>
          </a:p>
          <a:p>
            <a:pPr algn="r" rtl="1"/>
            <a:r>
              <a:rPr lang="fa-IR" sz="4000" b="1" dirty="0">
                <a:ln>
                  <a:solidFill>
                    <a:srgbClr val="002060"/>
                  </a:solidFill>
                </a:ln>
                <a:solidFill>
                  <a:schemeClr val="accent5">
                    <a:lumMod val="75000"/>
                  </a:schemeClr>
                </a:solidFill>
                <a:cs typeface="B Lotus" panose="00000400000000000000" pitchFamily="2" charset="-78"/>
              </a:rPr>
              <a:t>فصل دوم: مبانی نظری و پیشینه پژوهش</a:t>
            </a:r>
          </a:p>
          <a:p>
            <a:pPr algn="r" rtl="1"/>
            <a:r>
              <a:rPr lang="fa-IR" sz="4000" b="1" dirty="0">
                <a:ln>
                  <a:solidFill>
                    <a:srgbClr val="002060"/>
                  </a:solidFill>
                </a:ln>
                <a:solidFill>
                  <a:schemeClr val="accent5">
                    <a:lumMod val="75000"/>
                  </a:schemeClr>
                </a:solidFill>
                <a:cs typeface="B Lotus" panose="00000400000000000000" pitchFamily="2" charset="-78"/>
              </a:rPr>
              <a:t>فصل سوم:روش شناسی</a:t>
            </a:r>
          </a:p>
          <a:p>
            <a:pPr algn="r" rtl="1"/>
            <a:r>
              <a:rPr lang="fa-IR" sz="4000" b="1" dirty="0">
                <a:ln>
                  <a:solidFill>
                    <a:srgbClr val="002060"/>
                  </a:solidFill>
                </a:ln>
                <a:solidFill>
                  <a:schemeClr val="accent5">
                    <a:lumMod val="75000"/>
                  </a:schemeClr>
                </a:solidFill>
                <a:cs typeface="B Lotus" panose="00000400000000000000" pitchFamily="2" charset="-78"/>
              </a:rPr>
              <a:t>فصل چهارم: تجزیه و تحلیل داده ها</a:t>
            </a:r>
          </a:p>
          <a:p>
            <a:pPr algn="r" rtl="1"/>
            <a:r>
              <a:rPr lang="fa-IR" sz="4000" b="1" dirty="0">
                <a:ln>
                  <a:solidFill>
                    <a:srgbClr val="002060"/>
                  </a:solidFill>
                </a:ln>
                <a:solidFill>
                  <a:schemeClr val="accent5">
                    <a:lumMod val="75000"/>
                  </a:schemeClr>
                </a:solidFill>
                <a:cs typeface="B Lotus" panose="00000400000000000000" pitchFamily="2" charset="-78"/>
              </a:rPr>
              <a:t>فصل پنجم: بحث ونتیجه گیری</a:t>
            </a:r>
          </a:p>
          <a:p>
            <a:pPr algn="r" rtl="1"/>
            <a:r>
              <a:rPr lang="fa-IR" sz="3360" b="1" dirty="0">
                <a:solidFill>
                  <a:schemeClr val="accent5">
                    <a:lumMod val="75000"/>
                  </a:schemeClr>
                </a:solidFill>
                <a:cs typeface="B Lotus" panose="00000400000000000000" pitchFamily="2" charset="-78"/>
              </a:rPr>
              <a:t/>
            </a:r>
            <a:br>
              <a:rPr lang="fa-IR" sz="3360" b="1" dirty="0">
                <a:solidFill>
                  <a:schemeClr val="accent5">
                    <a:lumMod val="75000"/>
                  </a:schemeClr>
                </a:solidFill>
                <a:cs typeface="B Lotus" panose="00000400000000000000" pitchFamily="2" charset="-78"/>
              </a:rPr>
            </a:br>
            <a:r>
              <a:rPr lang="fa-IR" sz="3360" b="1" dirty="0">
                <a:ln>
                  <a:solidFill>
                    <a:srgbClr val="FF0000"/>
                  </a:solidFill>
                </a:ln>
                <a:solidFill>
                  <a:schemeClr val="accent5">
                    <a:lumMod val="50000"/>
                  </a:schemeClr>
                </a:solidFill>
                <a:cs typeface="B Lotus" panose="00000400000000000000" pitchFamily="2" charset="-78"/>
              </a:rPr>
              <a:t>همچنین در این طرح فصلی به عنوان ضمائم گذاشته شده است که اسناد مربوط به اجرای  طرح جهت استفاده پژوهشگران محترم  قرار داده شده است.</a:t>
            </a:r>
          </a:p>
        </p:txBody>
      </p:sp>
      <p:sp>
        <p:nvSpPr>
          <p:cNvPr id="6" name="Title 4"/>
          <p:cNvSpPr txBox="1">
            <a:spLocks/>
          </p:cNvSpPr>
          <p:nvPr/>
        </p:nvSpPr>
        <p:spPr>
          <a:xfrm>
            <a:off x="486730" y="-739476"/>
            <a:ext cx="11881485" cy="672172"/>
          </a:xfrm>
          <a:prstGeom prst="rect">
            <a:avLst/>
          </a:prstGeom>
          <a:noFill/>
        </p:spPr>
        <p:txBody>
          <a:bodyPr vert="horz" wrap="square" lIns="128016" tIns="64008" rIns="128016" bIns="64008"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r>
              <a:rPr lang="fa-IR" sz="3920" b="1" dirty="0">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920" dirty="0"/>
          </a:p>
        </p:txBody>
      </p:sp>
      <p:sp>
        <p:nvSpPr>
          <p:cNvPr id="10"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sp>
        <p:nvSpPr>
          <p:cNvPr id="15" name="Rectangle 14"/>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Tree>
    <p:extLst>
      <p:ext uri="{BB962C8B-B14F-4D97-AF65-F5344CB8AC3E}">
        <p14:creationId xmlns:p14="http://schemas.microsoft.com/office/powerpoint/2010/main" val="14144681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p:cNvSpPr>
            <a:spLocks noGrp="1"/>
          </p:cNvSpPr>
          <p:nvPr>
            <p:ph idx="1"/>
          </p:nvPr>
        </p:nvSpPr>
        <p:spPr>
          <a:xfrm>
            <a:off x="880111" y="3178990"/>
            <a:ext cx="11041380" cy="5107305"/>
          </a:xfrm>
        </p:spPr>
        <p:txBody>
          <a:bodyPr>
            <a:noAutofit/>
          </a:bodyPr>
          <a:lstStyle/>
          <a:p>
            <a:pPr marL="0" indent="0" algn="just" rtl="1">
              <a:buNone/>
            </a:pPr>
            <a:r>
              <a:rPr lang="fa-IR" sz="2585" dirty="0">
                <a:ln>
                  <a:solidFill>
                    <a:srgbClr val="002060"/>
                  </a:solidFill>
                </a:ln>
                <a:cs typeface="B Baran" panose="00000400000000000000" pitchFamily="2" charset="-78"/>
              </a:rPr>
              <a:t>روش تدریس نیاز محور ( روش تدريس فعال با در نظرگرفتن  نيازها )، مجموعه فعاليت‏ها و اقدامات آموزشي و تربيتي است که در راستاي نيازهاي دانشجويان سازماندهي مي­شود. در اين روش با استفاده از روش‏ها و راهبردهاي فعال تدريس و با تکيه بر استانداردهاي آموزشي در سه حوزه قبل، حين و پس از تدريس، نيازهاي معرفتي و اعتقادي دانشجويان مورد توجه قرار گرفته و زمينه رشد باورهاي آنان فراهم </a:t>
            </a:r>
            <a:r>
              <a:rPr lang="fa-IR" sz="2585" dirty="0" smtClean="0">
                <a:ln>
                  <a:solidFill>
                    <a:srgbClr val="002060"/>
                  </a:solidFill>
                </a:ln>
                <a:cs typeface="B Baran" panose="00000400000000000000" pitchFamily="2" charset="-78"/>
              </a:rPr>
              <a:t>می شود</a:t>
            </a:r>
            <a:r>
              <a:rPr lang="fa-IR" sz="2585" dirty="0">
                <a:ln>
                  <a:solidFill>
                    <a:srgbClr val="002060"/>
                  </a:solidFill>
                </a:ln>
                <a:cs typeface="B Baran" panose="00000400000000000000" pitchFamily="2" charset="-78"/>
              </a:rPr>
              <a:t>. هدف اصلي دروس معارف اسلامي تزکيه جان و حقيقت وجودي متعلمان در سايه فراگيري معارف الهي است و به زبان علوم تربيتي و پرورشي، تبلور ارزش‏ها در يادگيرنده است. تأمين اين هدف مهم از دو طريق قابل حصول است؛ رشد انديشه و مباني نظري يادگيرنده و نفوذ در دل يادگيرندگان با تبيين صحيح آموزه‏هاي ديني . هدف از اجراي اين روش توجه به نيازهاي دانشجويان به منظور ارتقاي معرفت ديني، بهبود نظام ارزشي فرد و افزايش توانايي مديريت زندگي بر مبناي ارزش‏هاي الهي است. بنابراین از آن جا که روش تدریس نیاز محور هدف­دار است، فعالیت­های آن در راستای </a:t>
            </a:r>
            <a:r>
              <a:rPr lang="fa-IR" sz="2585" dirty="0" smtClean="0">
                <a:ln>
                  <a:solidFill>
                    <a:srgbClr val="002060"/>
                  </a:solidFill>
                </a:ln>
                <a:cs typeface="B Baran" panose="00000400000000000000" pitchFamily="2" charset="-78"/>
              </a:rPr>
              <a:t>شناسایی </a:t>
            </a:r>
            <a:r>
              <a:rPr lang="fa-IR" sz="2585" dirty="0">
                <a:ln>
                  <a:solidFill>
                    <a:srgbClr val="002060"/>
                  </a:solidFill>
                </a:ln>
                <a:cs typeface="B Baran" panose="00000400000000000000" pitchFamily="2" charset="-78"/>
              </a:rPr>
              <a:t>و شناساندن نیازهای دانشجویان، آگاهانه صورت می­گیرد. از این رو ویژگی­های سنی و شخصیتی افراد مورد توجه قرار گرفته و استعدادهای مخاطبان در این فرایند به سمت شکوفایی حرکت می­کند. از این قابلیت­ها، ویژگی­های درونی و فطری شاگردان در زمینه اکتساب صفات خوب اخلاقی است که در ارتباط بین استاد و دانشجو بستر شکوفایی آن در قالب ارضای نیازهای عاطفی، استدلالی و شهودی فراهم می­گردد.</a:t>
            </a:r>
            <a:r>
              <a:rPr lang="fa-IR" sz="2585" dirty="0"/>
              <a:t> </a:t>
            </a:r>
            <a:endParaRPr lang="fa-IR" sz="2520" b="1" dirty="0">
              <a:solidFill>
                <a:srgbClr val="FF0000"/>
              </a:solidFill>
              <a:cs typeface="B Lotus" panose="00000400000000000000" pitchFamily="2" charset="-78"/>
            </a:endParaRPr>
          </a:p>
        </p:txBody>
      </p:sp>
      <p:sp>
        <p:nvSpPr>
          <p:cNvPr id="10" name="Title 1"/>
          <p:cNvSpPr txBox="1">
            <a:spLocks/>
          </p:cNvSpPr>
          <p:nvPr/>
        </p:nvSpPr>
        <p:spPr>
          <a:xfrm>
            <a:off x="5874745" y="1903713"/>
            <a:ext cx="6344652" cy="1046254"/>
          </a:xfrm>
          <a:prstGeom prst="rect">
            <a:avLst/>
          </a:prstGeom>
        </p:spPr>
        <p:txBody>
          <a:bodyPr vert="horz" lIns="128016" tIns="64008" rIns="128016" bIns="64008"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fontAlgn="base">
              <a:lnSpc>
                <a:spcPct val="170000"/>
              </a:lnSpc>
              <a:spcAft>
                <a:spcPct val="0"/>
              </a:spcAft>
            </a:pPr>
            <a:r>
              <a:rPr lang="fa-IR" sz="2800" b="1" dirty="0">
                <a:ln>
                  <a:solidFill>
                    <a:srgbClr val="C00000"/>
                  </a:solidFill>
                </a:ln>
                <a:solidFill>
                  <a:srgbClr val="FF0000"/>
                </a:solidFill>
                <a:latin typeface="Verdana" panose="020B0604030504040204" pitchFamily="34" charset="0"/>
                <a:cs typeface="B Jadid" panose="00000700000000000000" pitchFamily="2" charset="-78"/>
              </a:rPr>
              <a:t/>
            </a:r>
            <a:br>
              <a:rPr lang="fa-IR" sz="2800" b="1" dirty="0">
                <a:ln>
                  <a:solidFill>
                    <a:srgbClr val="C00000"/>
                  </a:solidFill>
                </a:ln>
                <a:solidFill>
                  <a:srgbClr val="FF0000"/>
                </a:solidFill>
                <a:latin typeface="Verdana" panose="020B0604030504040204" pitchFamily="34" charset="0"/>
                <a:cs typeface="B Jadid" panose="00000700000000000000" pitchFamily="2" charset="-78"/>
              </a:rPr>
            </a:br>
            <a:r>
              <a:rPr lang="ar-SA" sz="2800" b="1" dirty="0">
                <a:ln>
                  <a:solidFill>
                    <a:srgbClr val="C00000"/>
                  </a:solidFill>
                </a:ln>
                <a:solidFill>
                  <a:srgbClr val="FF0000"/>
                </a:solidFill>
                <a:latin typeface="Verdana" panose="020B0604030504040204" pitchFamily="34" charset="0"/>
                <a:cs typeface="B Jadid" panose="00000700000000000000" pitchFamily="2" charset="-78"/>
              </a:rPr>
              <a:t>ضرورت انجام تحقيق ( بيان مساله )</a:t>
            </a:r>
            <a:r>
              <a:rPr lang="en-US" sz="3102" b="1" dirty="0">
                <a:solidFill>
                  <a:srgbClr val="003366"/>
                </a:solidFill>
                <a:latin typeface="Verdana" panose="020B0604030504040204" pitchFamily="34" charset="0"/>
                <a:cs typeface="B Jadid" panose="00000700000000000000" pitchFamily="2" charset="-78"/>
              </a:rPr>
              <a:t/>
            </a:r>
            <a:br>
              <a:rPr lang="en-US" sz="3102" b="1" dirty="0">
                <a:solidFill>
                  <a:srgbClr val="003366"/>
                </a:solidFill>
                <a:latin typeface="Verdana" panose="020B0604030504040204" pitchFamily="34" charset="0"/>
                <a:cs typeface="B Jadid" panose="00000700000000000000" pitchFamily="2" charset="-78"/>
              </a:rPr>
            </a:br>
            <a:endParaRPr lang="en-US" sz="3102" dirty="0">
              <a:cs typeface="B Jadid" panose="00000700000000000000" pitchFamily="2" charset="-78"/>
            </a:endParaRPr>
          </a:p>
        </p:txBody>
      </p:sp>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8" name="Picture 1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sp>
        <p:nvSpPr>
          <p:cNvPr id="19"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20" name="Rectangle 19"/>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Tree>
    <p:extLst>
      <p:ext uri="{BB962C8B-B14F-4D97-AF65-F5344CB8AC3E}">
        <p14:creationId xmlns:p14="http://schemas.microsoft.com/office/powerpoint/2010/main" val="8516876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701" y="2178799"/>
            <a:ext cx="12101514" cy="6091873"/>
          </a:xfrm>
        </p:spPr>
        <p:txBody>
          <a:bodyPr>
            <a:normAutofit fontScale="62500" lnSpcReduction="20000"/>
          </a:bodyPr>
          <a:lstStyle/>
          <a:p>
            <a:pPr marL="0" indent="0" algn="r" rtl="1">
              <a:buNone/>
            </a:pPr>
            <a:r>
              <a:rPr lang="fa-IR" sz="5100" b="1" dirty="0" smtClean="0">
                <a:ln>
                  <a:solidFill>
                    <a:schemeClr val="tx1">
                      <a:lumMod val="95000"/>
                      <a:lumOff val="5000"/>
                    </a:schemeClr>
                  </a:solidFill>
                </a:ln>
                <a:solidFill>
                  <a:srgbClr val="FF0000"/>
                </a:solidFill>
                <a:effectLst>
                  <a:innerShdw blurRad="63500" dist="50800" dir="16200000">
                    <a:prstClr val="black">
                      <a:alpha val="50000"/>
                    </a:prstClr>
                  </a:innerShdw>
                </a:effectLst>
                <a:cs typeface="B Titr" panose="00000700000000000000" pitchFamily="2" charset="-78"/>
              </a:rPr>
              <a:t>اهداف پژوهش</a:t>
            </a:r>
          </a:p>
          <a:p>
            <a:pPr marL="0" indent="0" algn="r" rtl="1">
              <a:buNone/>
            </a:pPr>
            <a:endParaRPr lang="fa-IR" b="1" dirty="0" smtClean="0">
              <a:solidFill>
                <a:srgbClr val="FF0000"/>
              </a:solidFill>
              <a:cs typeface="B Titr" panose="00000700000000000000" pitchFamily="2" charset="-78"/>
            </a:endParaRPr>
          </a:p>
          <a:p>
            <a:pPr marL="0" indent="0" algn="r" rtl="1">
              <a:buNone/>
            </a:pPr>
            <a:r>
              <a:rPr lang="fa-IR" sz="4500" b="1" dirty="0" smtClean="0">
                <a:ln>
                  <a:solidFill>
                    <a:srgbClr val="002060"/>
                  </a:solidFill>
                </a:ln>
                <a:solidFill>
                  <a:srgbClr val="FF0000"/>
                </a:solidFill>
                <a:cs typeface="B Jalal" panose="00000400000000000000" pitchFamily="2" charset="-78"/>
              </a:rPr>
              <a:t>-</a:t>
            </a:r>
            <a:r>
              <a:rPr lang="fa-IR" sz="4500" b="1" dirty="0">
                <a:ln>
                  <a:solidFill>
                    <a:srgbClr val="002060"/>
                  </a:solidFill>
                </a:ln>
                <a:solidFill>
                  <a:srgbClr val="FF0000"/>
                </a:solidFill>
                <a:cs typeface="B Jalal" panose="00000400000000000000" pitchFamily="2" charset="-78"/>
              </a:rPr>
              <a:t>اهداف کلی</a:t>
            </a:r>
          </a:p>
          <a:p>
            <a:pPr marL="0" indent="0" algn="just" rtl="1">
              <a:buNone/>
            </a:pPr>
            <a:r>
              <a:rPr lang="ar-SA" b="1" dirty="0">
                <a:ln>
                  <a:solidFill>
                    <a:srgbClr val="C00000"/>
                  </a:solidFill>
                </a:ln>
                <a:cs typeface="B Baran" panose="00000400000000000000" pitchFamily="2" charset="-78"/>
              </a:rPr>
              <a:t>هدف اصلی از اجرای این طرح پژوهشی بررسی اثربخشی روش تدریس نیازمحور بر تربیت اخلاقی دانشجو معلمان دانشگاه فرهنگیان </a:t>
            </a:r>
            <a:endParaRPr lang="fa-IR" b="1" dirty="0" smtClean="0">
              <a:ln>
                <a:solidFill>
                  <a:srgbClr val="C00000"/>
                </a:solidFill>
              </a:ln>
              <a:cs typeface="B Baran" panose="00000400000000000000" pitchFamily="2" charset="-78"/>
            </a:endParaRPr>
          </a:p>
          <a:p>
            <a:pPr marL="0" indent="0" algn="just" rtl="1">
              <a:buNone/>
            </a:pPr>
            <a:r>
              <a:rPr lang="ar-SA" b="1" dirty="0" smtClean="0">
                <a:ln>
                  <a:solidFill>
                    <a:srgbClr val="C00000"/>
                  </a:solidFill>
                </a:ln>
                <a:cs typeface="B Baran" panose="00000400000000000000" pitchFamily="2" charset="-78"/>
              </a:rPr>
              <a:t>استان </a:t>
            </a:r>
            <a:r>
              <a:rPr lang="ar-SA" b="1" dirty="0">
                <a:ln>
                  <a:solidFill>
                    <a:srgbClr val="C00000"/>
                  </a:solidFill>
                </a:ln>
                <a:cs typeface="B Baran" panose="00000400000000000000" pitchFamily="2" charset="-78"/>
              </a:rPr>
              <a:t>گیلان در درس عمومی «آیین زندگی» می­باشد.</a:t>
            </a:r>
            <a:r>
              <a:rPr lang="ar-SA" b="1" dirty="0"/>
              <a:t> </a:t>
            </a:r>
            <a:endParaRPr lang="fa-IR" b="1" dirty="0" smtClean="0"/>
          </a:p>
          <a:p>
            <a:pPr marL="0" indent="0" algn="just" rtl="1">
              <a:buNone/>
            </a:pPr>
            <a:r>
              <a:rPr lang="fa-IR" b="1" dirty="0" smtClean="0">
                <a:cs typeface="B Lotus" panose="00000400000000000000" pitchFamily="2" charset="-78"/>
              </a:rPr>
              <a:t> </a:t>
            </a:r>
            <a:endParaRPr lang="fa-IR" b="1" dirty="0">
              <a:cs typeface="B Lotus" panose="00000400000000000000" pitchFamily="2" charset="-78"/>
            </a:endParaRPr>
          </a:p>
          <a:p>
            <a:pPr marL="0" indent="0" algn="r" rtl="1">
              <a:buNone/>
            </a:pPr>
            <a:r>
              <a:rPr lang="fa-IR" sz="4500" b="1" dirty="0">
                <a:ln>
                  <a:solidFill>
                    <a:srgbClr val="7030A0"/>
                  </a:solidFill>
                </a:ln>
                <a:solidFill>
                  <a:srgbClr val="FF0000"/>
                </a:solidFill>
                <a:cs typeface="B Jalal" panose="00000400000000000000" pitchFamily="2" charset="-78"/>
              </a:rPr>
              <a:t>-اهداف اختصاصی</a:t>
            </a:r>
          </a:p>
          <a:p>
            <a:pPr algn="r" rtl="1"/>
            <a:r>
              <a:rPr lang="fa-IR" b="1" dirty="0" smtClean="0">
                <a:ln>
                  <a:solidFill>
                    <a:srgbClr val="C00000"/>
                  </a:solidFill>
                </a:ln>
                <a:cs typeface="B Baran" panose="00000400000000000000" pitchFamily="2" charset="-78"/>
              </a:rPr>
              <a:t>1</a:t>
            </a:r>
            <a:r>
              <a:rPr lang="ar-SA" b="1" dirty="0" smtClean="0">
                <a:ln>
                  <a:solidFill>
                    <a:srgbClr val="C00000"/>
                  </a:solidFill>
                </a:ln>
                <a:cs typeface="B Baran" panose="00000400000000000000" pitchFamily="2" charset="-78"/>
              </a:rPr>
              <a:t>-بررسی </a:t>
            </a:r>
            <a:r>
              <a:rPr lang="ar-SA" b="1" dirty="0">
                <a:ln>
                  <a:solidFill>
                    <a:srgbClr val="C00000"/>
                  </a:solidFill>
                </a:ln>
                <a:cs typeface="B Baran" panose="00000400000000000000" pitchFamily="2" charset="-78"/>
              </a:rPr>
              <a:t>میزان اثربخشی روش تدریس نیاز محور در درس آیین زندگی بر افزایش تربیت اخلاق دانش اندوزی دانشجو معلمان.</a:t>
            </a:r>
            <a:endParaRPr lang="en-US" b="1" dirty="0">
              <a:ln>
                <a:solidFill>
                  <a:srgbClr val="C00000"/>
                </a:solidFill>
              </a:ln>
              <a:cs typeface="B Baran" panose="00000400000000000000" pitchFamily="2" charset="-78"/>
            </a:endParaRPr>
          </a:p>
          <a:p>
            <a:pPr algn="r" rtl="1"/>
            <a:r>
              <a:rPr lang="ar-SA" b="1" dirty="0">
                <a:ln>
                  <a:solidFill>
                    <a:srgbClr val="C00000"/>
                  </a:solidFill>
                </a:ln>
                <a:cs typeface="B Baran" panose="00000400000000000000" pitchFamily="2" charset="-78"/>
              </a:rPr>
              <a:t>2- بررسی میزان اثربخشی روش تدریس نیاز محور در درس آیین زندگی بر افزایش تربیت اخلاق پژوهش دانشجو معلمان.</a:t>
            </a:r>
            <a:endParaRPr lang="en-US" b="1" dirty="0">
              <a:ln>
                <a:solidFill>
                  <a:srgbClr val="C00000"/>
                </a:solidFill>
              </a:ln>
              <a:cs typeface="B Baran" panose="00000400000000000000" pitchFamily="2" charset="-78"/>
            </a:endParaRPr>
          </a:p>
          <a:p>
            <a:pPr algn="r" rtl="1"/>
            <a:r>
              <a:rPr lang="ar-SA" b="1" dirty="0">
                <a:ln>
                  <a:solidFill>
                    <a:srgbClr val="C00000"/>
                  </a:solidFill>
                </a:ln>
                <a:cs typeface="B Baran" panose="00000400000000000000" pitchFamily="2" charset="-78"/>
              </a:rPr>
              <a:t>3- بررسی میزان اثربخشی روش تدریس نیاز محور در درس آیین زندگی بر افزایش تربیت اخلاق نقد و گفتگو در دانشجو معلمان.</a:t>
            </a:r>
            <a:endParaRPr lang="en-US" b="1" dirty="0">
              <a:ln>
                <a:solidFill>
                  <a:srgbClr val="C00000"/>
                </a:solidFill>
              </a:ln>
              <a:cs typeface="B Baran" panose="00000400000000000000" pitchFamily="2" charset="-78"/>
            </a:endParaRPr>
          </a:p>
          <a:p>
            <a:pPr algn="r" rtl="1"/>
            <a:r>
              <a:rPr lang="ar-SA" b="1" dirty="0">
                <a:ln>
                  <a:solidFill>
                    <a:srgbClr val="C00000"/>
                  </a:solidFill>
                </a:ln>
                <a:cs typeface="B Baran" panose="00000400000000000000" pitchFamily="2" charset="-78"/>
              </a:rPr>
              <a:t>4- بررسی میزان اثربخشی روش تدریس نیاز محور در درس آیین زندگی بر افزایش تربیت اخلاق </a:t>
            </a:r>
            <a:r>
              <a:rPr lang="ar-SA" b="1" dirty="0" smtClean="0">
                <a:ln>
                  <a:solidFill>
                    <a:srgbClr val="C00000"/>
                  </a:solidFill>
                </a:ln>
                <a:cs typeface="B Baran" panose="00000400000000000000" pitchFamily="2" charset="-78"/>
              </a:rPr>
              <a:t>معاشرت در </a:t>
            </a:r>
            <a:r>
              <a:rPr lang="ar-SA" b="1" dirty="0">
                <a:ln>
                  <a:solidFill>
                    <a:srgbClr val="C00000"/>
                  </a:solidFill>
                </a:ln>
                <a:cs typeface="B Baran" panose="00000400000000000000" pitchFamily="2" charset="-78"/>
              </a:rPr>
              <a:t>دانشجو معلمان.</a:t>
            </a:r>
            <a:endParaRPr lang="en-US" b="1" dirty="0">
              <a:ln>
                <a:solidFill>
                  <a:srgbClr val="C00000"/>
                </a:solidFill>
              </a:ln>
              <a:cs typeface="B Baran" panose="00000400000000000000" pitchFamily="2" charset="-78"/>
            </a:endParaRPr>
          </a:p>
          <a:p>
            <a:pPr algn="r" rtl="1"/>
            <a:r>
              <a:rPr lang="ar-SA" b="1" dirty="0">
                <a:ln>
                  <a:solidFill>
                    <a:srgbClr val="C00000"/>
                  </a:solidFill>
                </a:ln>
                <a:cs typeface="B Baran" panose="00000400000000000000" pitchFamily="2" charset="-78"/>
              </a:rPr>
              <a:t>5- بررسی میزان اثربخشی روش تدریس نیاز محور در درس آیین زندگی بر افزایش تربیت اخلاق جنسی و پوشش دانشجو معلمان.</a:t>
            </a:r>
            <a:endParaRPr lang="en-US" b="1" dirty="0">
              <a:ln>
                <a:solidFill>
                  <a:srgbClr val="C00000"/>
                </a:solidFill>
              </a:ln>
              <a:cs typeface="B Baran" panose="00000400000000000000" pitchFamily="2" charset="-78"/>
            </a:endParaRPr>
          </a:p>
        </p:txBody>
      </p:sp>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sp>
        <p:nvSpPr>
          <p:cNvPr id="15"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16" name="Rectangle 15"/>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Tree>
    <p:extLst>
      <p:ext uri="{BB962C8B-B14F-4D97-AF65-F5344CB8AC3E}">
        <p14:creationId xmlns:p14="http://schemas.microsoft.com/office/powerpoint/2010/main" val="5361271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a:spLocks noGrp="1"/>
          </p:cNvSpPr>
          <p:nvPr>
            <p:ph idx="1"/>
          </p:nvPr>
        </p:nvSpPr>
        <p:spPr>
          <a:xfrm>
            <a:off x="576601" y="2282428"/>
            <a:ext cx="11742820" cy="6078352"/>
          </a:xfrm>
        </p:spPr>
        <p:txBody>
          <a:bodyPr>
            <a:normAutofit fontScale="70000" lnSpcReduction="20000"/>
          </a:bodyPr>
          <a:lstStyle/>
          <a:p>
            <a:pPr marL="0" indent="0" algn="r" rtl="1">
              <a:buNone/>
            </a:pPr>
            <a:r>
              <a:rPr lang="fa-IR" sz="5100" b="1" dirty="0" smtClean="0">
                <a:ln>
                  <a:solidFill>
                    <a:srgbClr val="7030A0"/>
                  </a:solidFill>
                </a:ln>
                <a:solidFill>
                  <a:srgbClr val="FF0000"/>
                </a:solidFill>
                <a:cs typeface="B Koodak" panose="00000700000000000000" pitchFamily="2" charset="-78"/>
              </a:rPr>
              <a:t>فرضیات پژوهش</a:t>
            </a:r>
          </a:p>
          <a:p>
            <a:pPr marL="0" indent="0" algn="r" rtl="1">
              <a:buNone/>
            </a:pPr>
            <a:endParaRPr lang="fa-IR" b="1" dirty="0" smtClean="0">
              <a:cs typeface="B Lotus" panose="00000400000000000000" pitchFamily="2" charset="-78"/>
            </a:endParaRPr>
          </a:p>
          <a:p>
            <a:pPr marL="0" indent="0" algn="r" rtl="1">
              <a:buNone/>
            </a:pPr>
            <a:r>
              <a:rPr lang="fa-IR" sz="5100" b="1" dirty="0" smtClean="0">
                <a:ln>
                  <a:solidFill>
                    <a:srgbClr val="002060"/>
                  </a:solidFill>
                </a:ln>
                <a:cs typeface="B Lotus" panose="00000400000000000000" pitchFamily="2" charset="-78"/>
              </a:rPr>
              <a:t>-</a:t>
            </a:r>
            <a:r>
              <a:rPr lang="fa-IR" sz="5100" b="1" dirty="0">
                <a:ln>
                  <a:solidFill>
                    <a:srgbClr val="002060"/>
                  </a:solidFill>
                </a:ln>
                <a:solidFill>
                  <a:srgbClr val="FF0000"/>
                </a:solidFill>
                <a:cs typeface="B Lotus" panose="00000400000000000000" pitchFamily="2" charset="-78"/>
              </a:rPr>
              <a:t>فرضیه اصلی</a:t>
            </a:r>
          </a:p>
          <a:p>
            <a:pPr marL="0" indent="0" algn="r" rtl="1">
              <a:buNone/>
            </a:pPr>
            <a:r>
              <a:rPr lang="fa-IR" b="1" dirty="0">
                <a:ln>
                  <a:solidFill>
                    <a:srgbClr val="FFC000"/>
                  </a:solidFill>
                </a:ln>
                <a:cs typeface="B Lotus" panose="00000400000000000000" pitchFamily="2" charset="-78"/>
              </a:rPr>
              <a:t>   </a:t>
            </a:r>
            <a:r>
              <a:rPr lang="ar-SA" b="1" dirty="0">
                <a:ln>
                  <a:solidFill>
                    <a:srgbClr val="FFC000"/>
                  </a:solidFill>
                </a:ln>
                <a:cs typeface="B Baran" panose="00000400000000000000" pitchFamily="2" charset="-78"/>
              </a:rPr>
              <a:t>روش تدریس نیازمحور بر تربیت اخلاقی دانشجو معلمان دانشگاه فرهنگیان استان گیلان در درس عمومی «آیین </a:t>
            </a:r>
            <a:r>
              <a:rPr lang="fa-IR" b="1" dirty="0" smtClean="0">
                <a:ln>
                  <a:solidFill>
                    <a:srgbClr val="FFC000"/>
                  </a:solidFill>
                </a:ln>
                <a:cs typeface="B Baran" panose="00000400000000000000" pitchFamily="2" charset="-78"/>
              </a:rPr>
              <a:t> </a:t>
            </a:r>
            <a:r>
              <a:rPr lang="ar-SA" b="1" dirty="0" smtClean="0">
                <a:ln>
                  <a:solidFill>
                    <a:srgbClr val="FFC000"/>
                  </a:solidFill>
                </a:ln>
                <a:cs typeface="B Baran" panose="00000400000000000000" pitchFamily="2" charset="-78"/>
              </a:rPr>
              <a:t>زندگی</a:t>
            </a:r>
            <a:r>
              <a:rPr lang="ar-SA" b="1" dirty="0">
                <a:ln>
                  <a:solidFill>
                    <a:srgbClr val="FFC000"/>
                  </a:solidFill>
                </a:ln>
                <a:cs typeface="B Baran" panose="00000400000000000000" pitchFamily="2" charset="-78"/>
              </a:rPr>
              <a:t>» تاثیر بسزایی دارد</a:t>
            </a:r>
            <a:r>
              <a:rPr lang="ar-SA" b="1" dirty="0" smtClean="0">
                <a:ln>
                  <a:solidFill>
                    <a:srgbClr val="FFC000"/>
                  </a:solidFill>
                </a:ln>
                <a:cs typeface="B Baran" panose="00000400000000000000" pitchFamily="2" charset="-78"/>
              </a:rPr>
              <a:t>.</a:t>
            </a:r>
            <a:endParaRPr lang="fa-IR" b="1" dirty="0" smtClean="0">
              <a:ln>
                <a:solidFill>
                  <a:srgbClr val="FFC000"/>
                </a:solidFill>
              </a:ln>
              <a:cs typeface="B Baran" panose="00000400000000000000" pitchFamily="2" charset="-78"/>
            </a:endParaRPr>
          </a:p>
          <a:p>
            <a:pPr marL="0" indent="0" algn="r" rtl="1">
              <a:buNone/>
            </a:pPr>
            <a:endParaRPr lang="fa-IR" b="1" dirty="0" smtClean="0">
              <a:ln>
                <a:solidFill>
                  <a:srgbClr val="FFC000"/>
                </a:solidFill>
              </a:ln>
              <a:cs typeface="B Baran" panose="00000400000000000000" pitchFamily="2" charset="-78"/>
            </a:endParaRPr>
          </a:p>
          <a:p>
            <a:pPr marL="0" indent="0" algn="r" rtl="1">
              <a:buNone/>
            </a:pPr>
            <a:r>
              <a:rPr lang="fa-IR" sz="5100" b="1" dirty="0" smtClean="0">
                <a:ln>
                  <a:solidFill>
                    <a:srgbClr val="002060"/>
                  </a:solidFill>
                </a:ln>
                <a:cs typeface="B Lotus" panose="00000400000000000000" pitchFamily="2" charset="-78"/>
              </a:rPr>
              <a:t>-</a:t>
            </a:r>
            <a:r>
              <a:rPr lang="fa-IR" sz="5100" b="1" dirty="0" smtClean="0">
                <a:ln>
                  <a:solidFill>
                    <a:srgbClr val="002060"/>
                  </a:solidFill>
                </a:ln>
                <a:solidFill>
                  <a:srgbClr val="FF0000"/>
                </a:solidFill>
                <a:cs typeface="B Lotus" panose="00000400000000000000" pitchFamily="2" charset="-78"/>
              </a:rPr>
              <a:t>فرضیات جزیی</a:t>
            </a:r>
          </a:p>
          <a:p>
            <a:pPr algn="r" rtl="1"/>
            <a:r>
              <a:rPr lang="ar-SA" b="1" dirty="0" smtClean="0">
                <a:ln>
                  <a:solidFill>
                    <a:srgbClr val="FFC000"/>
                  </a:solidFill>
                </a:ln>
                <a:cs typeface="B Baran" panose="00000400000000000000" pitchFamily="2" charset="-78"/>
              </a:rPr>
              <a:t>1</a:t>
            </a:r>
            <a:r>
              <a:rPr lang="ar-SA" b="1" dirty="0">
                <a:ln>
                  <a:solidFill>
                    <a:srgbClr val="FFC000"/>
                  </a:solidFill>
                </a:ln>
                <a:cs typeface="B Baran" panose="00000400000000000000" pitchFamily="2" charset="-78"/>
              </a:rPr>
              <a:t>. روش تدریس نیاز محور در درس آیین زندگی بر افزایش تربیت اخلاق پژوهشی دانشجو معلمان موثر است.</a:t>
            </a:r>
            <a:endParaRPr lang="en-US" b="1" dirty="0">
              <a:ln>
                <a:solidFill>
                  <a:srgbClr val="FFC000"/>
                </a:solidFill>
              </a:ln>
              <a:cs typeface="B Baran" panose="00000400000000000000" pitchFamily="2" charset="-78"/>
            </a:endParaRPr>
          </a:p>
          <a:p>
            <a:pPr algn="r" rtl="1"/>
            <a:r>
              <a:rPr lang="ar-SA" b="1" dirty="0">
                <a:ln>
                  <a:solidFill>
                    <a:srgbClr val="FFC000"/>
                  </a:solidFill>
                </a:ln>
                <a:cs typeface="B Baran" panose="00000400000000000000" pitchFamily="2" charset="-78"/>
              </a:rPr>
              <a:t>2. روش تدریس نیاز محور در درس آیین زندگی بر افزایش تربیت اخلاق دانش اندوزی دانشجو معلمان موثر است.</a:t>
            </a:r>
            <a:endParaRPr lang="en-US" b="1" dirty="0">
              <a:ln>
                <a:solidFill>
                  <a:srgbClr val="FFC000"/>
                </a:solidFill>
              </a:ln>
              <a:cs typeface="B Baran" panose="00000400000000000000" pitchFamily="2" charset="-78"/>
            </a:endParaRPr>
          </a:p>
          <a:p>
            <a:pPr algn="r" rtl="1"/>
            <a:r>
              <a:rPr lang="ar-SA" b="1" dirty="0">
                <a:ln>
                  <a:solidFill>
                    <a:srgbClr val="FFC000"/>
                  </a:solidFill>
                </a:ln>
                <a:cs typeface="B Baran" panose="00000400000000000000" pitchFamily="2" charset="-78"/>
              </a:rPr>
              <a:t>3.روش تدریس نیاز محور در درس آیین زندگی بر افزایش تربیت اخلاق نقد و گفتگو در دانشجو معلمان موثر است.</a:t>
            </a:r>
            <a:endParaRPr lang="en-US" b="1" dirty="0">
              <a:ln>
                <a:solidFill>
                  <a:srgbClr val="FFC000"/>
                </a:solidFill>
              </a:ln>
              <a:cs typeface="B Baran" panose="00000400000000000000" pitchFamily="2" charset="-78"/>
            </a:endParaRPr>
          </a:p>
          <a:p>
            <a:pPr algn="r" rtl="1"/>
            <a:r>
              <a:rPr lang="ar-SA" b="1" dirty="0">
                <a:ln>
                  <a:solidFill>
                    <a:srgbClr val="FFC000"/>
                  </a:solidFill>
                </a:ln>
                <a:cs typeface="B Baran" panose="00000400000000000000" pitchFamily="2" charset="-78"/>
              </a:rPr>
              <a:t>4. روش تدریس نیاز محور در درس آیین زندگی بر افزایش تربیت اخلاق معاشرت دانشجو معلمان موثر است.</a:t>
            </a:r>
            <a:endParaRPr lang="en-US" b="1" dirty="0">
              <a:ln>
                <a:solidFill>
                  <a:srgbClr val="FFC000"/>
                </a:solidFill>
              </a:ln>
              <a:cs typeface="B Baran" panose="00000400000000000000" pitchFamily="2" charset="-78"/>
            </a:endParaRPr>
          </a:p>
          <a:p>
            <a:pPr algn="r" rtl="1"/>
            <a:r>
              <a:rPr lang="ar-SA" b="1" dirty="0">
                <a:ln>
                  <a:solidFill>
                    <a:srgbClr val="FFC000"/>
                  </a:solidFill>
                </a:ln>
                <a:cs typeface="B Baran" panose="00000400000000000000" pitchFamily="2" charset="-78"/>
              </a:rPr>
              <a:t>5. روش تدریس نیاز محور در درس آیین زندگی بر افزایش تربیت اخلاق جنسی دانشجو معلمان موثر است.</a:t>
            </a:r>
            <a:endParaRPr lang="fa-IR" b="1" dirty="0">
              <a:ln>
                <a:solidFill>
                  <a:srgbClr val="FFC000"/>
                </a:solidFill>
              </a:ln>
              <a:cs typeface="B Baran" panose="00000400000000000000" pitchFamily="2" charset="-78"/>
            </a:endParaRP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sp>
        <p:nvSpPr>
          <p:cNvPr id="14"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15" name="Rectangle 14"/>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Tree>
    <p:extLst>
      <p:ext uri="{BB962C8B-B14F-4D97-AF65-F5344CB8AC3E}">
        <p14:creationId xmlns:p14="http://schemas.microsoft.com/office/powerpoint/2010/main" val="41974490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1574091310"/>
              </p:ext>
            </p:extLst>
          </p:nvPr>
        </p:nvGraphicFramePr>
        <p:xfrm>
          <a:off x="1666750" y="2210273"/>
          <a:ext cx="9563100" cy="6076911"/>
        </p:xfrm>
        <a:graphic>
          <a:graphicData uri="http://schemas.openxmlformats.org/drawingml/2006/table">
            <a:tbl>
              <a:tblPr rtl="1" firstRow="1" firstCol="1" bandRow="1">
                <a:effectLst>
                  <a:outerShdw blurRad="50800" dist="38100" dir="5400000" algn="t" rotWithShape="0">
                    <a:prstClr val="black">
                      <a:alpha val="40000"/>
                    </a:prstClr>
                  </a:outerShdw>
                </a:effectLst>
                <a:tableStyleId>{D7AC3CCA-C797-4891-BE02-D94E43425B78}</a:tableStyleId>
              </a:tblPr>
              <a:tblGrid>
                <a:gridCol w="1709414"/>
                <a:gridCol w="2611163"/>
                <a:gridCol w="1401843"/>
                <a:gridCol w="3840680"/>
              </a:tblGrid>
              <a:tr h="457787">
                <a:tc>
                  <a:txBody>
                    <a:bodyPr/>
                    <a:lstStyle/>
                    <a:p>
                      <a:pPr algn="ctr" rtl="1">
                        <a:lnSpc>
                          <a:spcPct val="107000"/>
                        </a:lnSpc>
                        <a:spcAft>
                          <a:spcPts val="0"/>
                        </a:spcAft>
                      </a:pPr>
                      <a:r>
                        <a:rPr lang="fa-IR" sz="1400" dirty="0">
                          <a:effectLst/>
                        </a:rPr>
                        <a:t>محقق</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a:txBody>
                  <a:tcPr marL="30119" marR="30119" marT="0" marB="0" anchor="ctr"/>
                </a:tc>
                <a:tc>
                  <a:txBody>
                    <a:bodyPr/>
                    <a:lstStyle/>
                    <a:p>
                      <a:pPr algn="ctr" rtl="1">
                        <a:lnSpc>
                          <a:spcPct val="107000"/>
                        </a:lnSpc>
                        <a:spcAft>
                          <a:spcPts val="0"/>
                        </a:spcAft>
                      </a:pPr>
                      <a:r>
                        <a:rPr lang="fa-IR" sz="1400" dirty="0">
                          <a:effectLst/>
                        </a:rPr>
                        <a:t>موضوع</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a:txBody>
                  <a:tcPr marL="30119" marR="30119" marT="0" marB="0" anchor="ctr"/>
                </a:tc>
                <a:tc>
                  <a:txBody>
                    <a:bodyPr/>
                    <a:lstStyle/>
                    <a:p>
                      <a:pPr algn="ctr" rtl="1">
                        <a:lnSpc>
                          <a:spcPct val="107000"/>
                        </a:lnSpc>
                        <a:spcAft>
                          <a:spcPts val="0"/>
                        </a:spcAft>
                      </a:pPr>
                      <a:r>
                        <a:rPr lang="fa-IR" sz="1400" dirty="0">
                          <a:effectLst/>
                        </a:rPr>
                        <a:t>حجم نمونه</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a:txBody>
                  <a:tcPr marL="30119" marR="30119" marT="0" marB="0" anchor="ctr"/>
                </a:tc>
                <a:tc>
                  <a:txBody>
                    <a:bodyPr/>
                    <a:lstStyle/>
                    <a:p>
                      <a:pPr algn="ctr" rtl="1">
                        <a:lnSpc>
                          <a:spcPct val="107000"/>
                        </a:lnSpc>
                        <a:spcAft>
                          <a:spcPts val="0"/>
                        </a:spcAft>
                      </a:pPr>
                      <a:r>
                        <a:rPr lang="fa-IR" sz="1400" dirty="0">
                          <a:effectLst/>
                        </a:rPr>
                        <a:t>نتیجه</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a:txBody>
                  <a:tcPr marL="30119" marR="30119" marT="0" marB="0" anchor="ctr"/>
                </a:tc>
              </a:tr>
              <a:tr h="1066842">
                <a:tc>
                  <a:txBody>
                    <a:bodyPr/>
                    <a:lstStyle/>
                    <a:p>
                      <a:pPr algn="ctr" rtl="1">
                        <a:lnSpc>
                          <a:spcPct val="107000"/>
                        </a:lnSpc>
                        <a:spcAft>
                          <a:spcPts val="0"/>
                        </a:spcAft>
                      </a:pPr>
                      <a:endParaRPr lang="fa-IR" sz="1100" dirty="0" smtClean="0">
                        <a:effectLst/>
                      </a:endParaRPr>
                    </a:p>
                    <a:p>
                      <a:pPr algn="ctr" rtl="1">
                        <a:lnSpc>
                          <a:spcPct val="107000"/>
                        </a:lnSpc>
                        <a:spcAft>
                          <a:spcPts val="0"/>
                        </a:spcAft>
                      </a:pPr>
                      <a:r>
                        <a:rPr lang="fa-IR" sz="1600" dirty="0" smtClean="0">
                          <a:effectLst/>
                          <a:cs typeface="B Lotus" panose="00000400000000000000" pitchFamily="2" charset="-78"/>
                        </a:rPr>
                        <a:t>اکبری</a:t>
                      </a:r>
                    </a:p>
                    <a:p>
                      <a:pPr algn="ctr" rtl="1">
                        <a:lnSpc>
                          <a:spcPct val="107000"/>
                        </a:lnSpc>
                        <a:spcAft>
                          <a:spcPts val="0"/>
                        </a:spcAft>
                      </a:pPr>
                      <a:r>
                        <a:rPr lang="fa-IR" sz="1600" b="1" dirty="0" smtClean="0">
                          <a:effectLst/>
                          <a:latin typeface="Calibri" panose="020F0502020204030204" pitchFamily="34" charset="0"/>
                          <a:ea typeface="Calibri" panose="020F0502020204030204" pitchFamily="34" charset="0"/>
                          <a:cs typeface="B Lotus" panose="00000400000000000000" pitchFamily="2" charset="-78"/>
                        </a:rPr>
                        <a:t>1397</a:t>
                      </a:r>
                      <a:endParaRPr lang="en-US" sz="1800" b="1" dirty="0">
                        <a:effectLst/>
                        <a:latin typeface="Calibri" panose="020F0502020204030204" pitchFamily="34" charset="0"/>
                        <a:ea typeface="Calibri" panose="020F0502020204030204" pitchFamily="34" charset="0"/>
                        <a:cs typeface="B Lotus" panose="00000400000000000000" pitchFamily="2" charset="-78"/>
                      </a:endParaRPr>
                    </a:p>
                  </a:txBody>
                  <a:tcPr marL="30119" marR="30119" marT="0" marB="0"/>
                </a:tc>
                <a:tc>
                  <a:txBody>
                    <a:bodyPr/>
                    <a:lstStyle/>
                    <a:p>
                      <a:pPr marL="0" algn="ctr" defTabSz="914400" rtl="1" eaLnBrk="1" latinLnBrk="0" hangingPunct="1">
                        <a:lnSpc>
                          <a:spcPct val="107000"/>
                        </a:lnSpc>
                        <a:spcAft>
                          <a:spcPts val="0"/>
                        </a:spcAft>
                      </a:pPr>
                      <a:r>
                        <a:rPr lang="fa-IR" sz="1400" b="1" u="none" kern="1200" dirty="0" smtClean="0">
                          <a:solidFill>
                            <a:schemeClr val="tx1"/>
                          </a:solidFill>
                          <a:effectLst/>
                          <a:latin typeface="+mn-lt"/>
                          <a:ea typeface="+mn-ea"/>
                          <a:cs typeface="B Badr" panose="00000400000000000000" pitchFamily="2" charset="-78"/>
                        </a:rPr>
                        <a:t>بررسی میزان اثربخشی روش تدریس فعال و سنتی بر یادگیری دانش آموزان دوره ی متوسطه ی اول شهرستان قشم در</a:t>
                      </a:r>
                      <a:r>
                        <a:rPr lang="fa-IR" sz="1400" b="1" u="none" kern="1200" baseline="0" dirty="0" smtClean="0">
                          <a:solidFill>
                            <a:schemeClr val="tx1"/>
                          </a:solidFill>
                          <a:effectLst/>
                          <a:latin typeface="+mn-lt"/>
                          <a:ea typeface="+mn-ea"/>
                          <a:cs typeface="B Badr" panose="00000400000000000000" pitchFamily="2" charset="-78"/>
                        </a:rPr>
                        <a:t> سال تحصیلی 95-1394</a:t>
                      </a:r>
                      <a:endParaRPr lang="en-US" sz="1400" b="1" u="none" kern="1200" dirty="0">
                        <a:solidFill>
                          <a:schemeClr val="tx1"/>
                        </a:solidFill>
                        <a:effectLst/>
                        <a:latin typeface="+mn-lt"/>
                        <a:ea typeface="+mn-ea"/>
                        <a:cs typeface="B Badr" panose="00000400000000000000" pitchFamily="2" charset="-78"/>
                      </a:endParaRPr>
                    </a:p>
                  </a:txBody>
                  <a:tcPr marL="30119" marR="30119" marT="0" marB="0" anchor="ctr"/>
                </a:tc>
                <a:tc>
                  <a:txBody>
                    <a:bodyPr/>
                    <a:lstStyle/>
                    <a:p>
                      <a:pPr marL="0" algn="ctr" defTabSz="914400" rtl="1" eaLnBrk="1" latinLnBrk="0" hangingPunct="1">
                        <a:lnSpc>
                          <a:spcPct val="107000"/>
                        </a:lnSpc>
                        <a:spcAft>
                          <a:spcPts val="0"/>
                        </a:spcAft>
                      </a:pPr>
                      <a:r>
                        <a:rPr lang="fa-IR" sz="1400" b="1" kern="1200" dirty="0" smtClean="0">
                          <a:solidFill>
                            <a:schemeClr val="tx1"/>
                          </a:solidFill>
                          <a:effectLst/>
                          <a:latin typeface="+mn-lt"/>
                          <a:ea typeface="+mn-ea"/>
                          <a:cs typeface="B Lotus" panose="00000400000000000000" pitchFamily="2" charset="-78"/>
                        </a:rPr>
                        <a:t>25 نفر معلم</a:t>
                      </a:r>
                      <a:endParaRPr lang="en-US" sz="1400" b="1" kern="1200" dirty="0">
                        <a:solidFill>
                          <a:schemeClr val="tx1"/>
                        </a:solidFill>
                        <a:effectLst/>
                        <a:latin typeface="+mn-lt"/>
                        <a:ea typeface="+mn-ea"/>
                        <a:cs typeface="B Lotus" panose="00000400000000000000" pitchFamily="2" charset="-78"/>
                      </a:endParaRPr>
                    </a:p>
                  </a:txBody>
                  <a:tcPr marL="30119" marR="30119" marT="0" marB="0" anchor="ctr"/>
                </a:tc>
                <a:tc>
                  <a:txBody>
                    <a:bodyPr/>
                    <a:lstStyle/>
                    <a:p>
                      <a:pPr marL="0" algn="ctr" defTabSz="914400" rtl="1" eaLnBrk="1" latinLnBrk="0" hangingPunct="1">
                        <a:lnSpc>
                          <a:spcPct val="107000"/>
                        </a:lnSpc>
                        <a:spcAft>
                          <a:spcPts val="0"/>
                        </a:spcAft>
                      </a:pPr>
                      <a:r>
                        <a:rPr lang="ar-SA" sz="1400" b="1" u="none" kern="1200" dirty="0" smtClean="0">
                          <a:solidFill>
                            <a:schemeClr val="tx1"/>
                          </a:solidFill>
                          <a:effectLst/>
                          <a:latin typeface="+mn-lt"/>
                          <a:ea typeface="+mn-ea"/>
                          <a:cs typeface="B Badr" panose="00000400000000000000" pitchFamily="2" charset="-78"/>
                        </a:rPr>
                        <a:t>اثربخشی روش تدریس فعال و سنتی بر انگیزه، پیشرفت تحصیلی و عزت نفس دانش آموزان دوره متوسطه اول از دیدگاه معلمان متفاوت است و در کل استفاده از روش تدریس فعال نسبت به روش تدریس سنتی در یادگیری دانش آموزان تاثیر بیشتری دارد</a:t>
                      </a:r>
                      <a:r>
                        <a:rPr lang="en-US" sz="1400" b="1" u="none" kern="1200" dirty="0" smtClean="0">
                          <a:solidFill>
                            <a:schemeClr val="tx1"/>
                          </a:solidFill>
                          <a:effectLst/>
                          <a:latin typeface="+mn-lt"/>
                          <a:ea typeface="+mn-ea"/>
                          <a:cs typeface="B Badr" panose="00000400000000000000" pitchFamily="2" charset="-78"/>
                        </a:rPr>
                        <a:t>.</a:t>
                      </a:r>
                      <a:endParaRPr lang="en-US" sz="1400" b="1" u="none" kern="1200" dirty="0">
                        <a:solidFill>
                          <a:schemeClr val="tx1"/>
                        </a:solidFill>
                        <a:effectLst/>
                        <a:latin typeface="+mn-lt"/>
                        <a:ea typeface="+mn-ea"/>
                        <a:cs typeface="B Badr" panose="00000400000000000000" pitchFamily="2" charset="-78"/>
                      </a:endParaRPr>
                    </a:p>
                  </a:txBody>
                  <a:tcPr marL="30119" marR="30119" marT="0" marB="0" anchor="ctr"/>
                </a:tc>
              </a:tr>
              <a:tr h="1130298">
                <a:tc>
                  <a:txBody>
                    <a:bodyPr/>
                    <a:lstStyle/>
                    <a:p>
                      <a:pPr marL="0" algn="ctr" defTabSz="914400" rtl="1" eaLnBrk="1" latinLnBrk="0" hangingPunct="1">
                        <a:lnSpc>
                          <a:spcPct val="107000"/>
                        </a:lnSpc>
                        <a:spcAft>
                          <a:spcPts val="0"/>
                        </a:spcAft>
                      </a:pPr>
                      <a:r>
                        <a:rPr lang="fa-IR" sz="1600" b="1" kern="1200" dirty="0" smtClean="0">
                          <a:solidFill>
                            <a:schemeClr val="dk1"/>
                          </a:solidFill>
                          <a:effectLst/>
                          <a:latin typeface="+mn-lt"/>
                          <a:ea typeface="+mn-ea"/>
                          <a:cs typeface="B Lotus" panose="00000400000000000000" pitchFamily="2" charset="-78"/>
                        </a:rPr>
                        <a:t>ذوالفقاریان، امین بیدختی و جعفری (1397) </a:t>
                      </a:r>
                      <a:endParaRPr lang="en-US" sz="1600" b="1" kern="1200" dirty="0">
                        <a:solidFill>
                          <a:schemeClr val="dk1"/>
                        </a:solidFill>
                        <a:effectLst/>
                        <a:latin typeface="+mn-lt"/>
                        <a:ea typeface="+mn-ea"/>
                        <a:cs typeface="B Lotus" panose="00000400000000000000" pitchFamily="2" charset="-78"/>
                      </a:endParaRPr>
                    </a:p>
                  </a:txBody>
                  <a:tcPr marL="30119" marR="30119" marT="0" marB="0" anchor="ctr"/>
                </a:tc>
                <a:tc>
                  <a:txBody>
                    <a:bodyPr/>
                    <a:lstStyle/>
                    <a:p>
                      <a:pPr marL="0" algn="ctr" defTabSz="914400" rtl="1" eaLnBrk="1" latinLnBrk="0" hangingPunct="1">
                        <a:lnSpc>
                          <a:spcPct val="107000"/>
                        </a:lnSpc>
                        <a:spcAft>
                          <a:spcPts val="0"/>
                        </a:spcAft>
                      </a:pPr>
                      <a:r>
                        <a:rPr lang="fa-IR" sz="1400" b="1" u="none" kern="1200" dirty="0" smtClean="0">
                          <a:solidFill>
                            <a:schemeClr val="tx1"/>
                          </a:solidFill>
                          <a:effectLst/>
                          <a:latin typeface="+mn-lt"/>
                          <a:ea typeface="+mn-ea"/>
                          <a:cs typeface="B Badr" panose="00000400000000000000" pitchFamily="2" charset="-78"/>
                        </a:rPr>
                        <a:t>رابطه ساختاری تعامل استاد و دانشجو و روش تدریس فعال اساتید با توسعه شایستگی های دانشجویان دانشگاه سمنان با میانجی گری کسب دانش در سال تحصیلی 97- 1396</a:t>
                      </a:r>
                      <a:endParaRPr lang="en-US" sz="1400" b="1" u="none" kern="1200" dirty="0">
                        <a:solidFill>
                          <a:schemeClr val="tx1"/>
                        </a:solidFill>
                        <a:effectLst/>
                        <a:latin typeface="+mn-lt"/>
                        <a:ea typeface="+mn-ea"/>
                        <a:cs typeface="B Badr" panose="00000400000000000000" pitchFamily="2" charset="-78"/>
                      </a:endParaRPr>
                    </a:p>
                  </a:txBody>
                  <a:tcPr marL="30119" marR="30119" marT="0" marB="0" anchor="ctr"/>
                </a:tc>
                <a:tc>
                  <a:txBody>
                    <a:bodyPr/>
                    <a:lstStyle/>
                    <a:p>
                      <a:pPr marL="0" algn="ctr" defTabSz="914400" rtl="1" eaLnBrk="1" latinLnBrk="0" hangingPunct="1">
                        <a:lnSpc>
                          <a:spcPct val="107000"/>
                        </a:lnSpc>
                        <a:spcAft>
                          <a:spcPts val="0"/>
                        </a:spcAft>
                      </a:pPr>
                      <a:r>
                        <a:rPr lang="fa-IR" sz="1400" b="1" kern="1200" dirty="0" smtClean="0">
                          <a:solidFill>
                            <a:schemeClr val="dk1"/>
                          </a:solidFill>
                          <a:effectLst/>
                          <a:latin typeface="+mn-lt"/>
                          <a:ea typeface="+mn-ea"/>
                          <a:cs typeface="B Lotus" panose="00000400000000000000" pitchFamily="2" charset="-78"/>
                        </a:rPr>
                        <a:t>183 نفر کارشناسی </a:t>
                      </a:r>
                    </a:p>
                    <a:p>
                      <a:pPr marL="0" algn="ctr" defTabSz="914400" rtl="1" eaLnBrk="1" latinLnBrk="0" hangingPunct="1">
                        <a:lnSpc>
                          <a:spcPct val="107000"/>
                        </a:lnSpc>
                        <a:spcAft>
                          <a:spcPts val="0"/>
                        </a:spcAft>
                      </a:pPr>
                      <a:r>
                        <a:rPr lang="fa-IR" sz="1400" b="1" kern="1200" dirty="0" smtClean="0">
                          <a:solidFill>
                            <a:schemeClr val="dk1"/>
                          </a:solidFill>
                          <a:effectLst/>
                          <a:latin typeface="+mn-lt"/>
                          <a:ea typeface="+mn-ea"/>
                          <a:cs typeface="B Lotus" panose="00000400000000000000" pitchFamily="2" charset="-78"/>
                        </a:rPr>
                        <a:t>83 نفر کارشناسی ارشد</a:t>
                      </a:r>
                      <a:endParaRPr lang="en-US" sz="1400" b="1" kern="1200" dirty="0">
                        <a:solidFill>
                          <a:schemeClr val="dk1"/>
                        </a:solidFill>
                        <a:effectLst/>
                        <a:latin typeface="+mn-lt"/>
                        <a:ea typeface="+mn-ea"/>
                        <a:cs typeface="B Lotus" panose="00000400000000000000" pitchFamily="2" charset="-78"/>
                      </a:endParaRPr>
                    </a:p>
                  </a:txBody>
                  <a:tcPr marL="30119" marR="30119" marT="0" marB="0" anchor="ctr"/>
                </a:tc>
                <a:tc>
                  <a:txBody>
                    <a:bodyPr/>
                    <a:lstStyle/>
                    <a:p>
                      <a:pPr marL="0" algn="ctr" defTabSz="914400" rtl="1" eaLnBrk="1" latinLnBrk="0" hangingPunct="1">
                        <a:lnSpc>
                          <a:spcPct val="107000"/>
                        </a:lnSpc>
                        <a:spcAft>
                          <a:spcPts val="0"/>
                        </a:spcAft>
                      </a:pPr>
                      <a:r>
                        <a:rPr lang="fa-IR" sz="1400" b="1" u="none" kern="1200" dirty="0" smtClean="0">
                          <a:solidFill>
                            <a:schemeClr val="tx1"/>
                          </a:solidFill>
                          <a:effectLst/>
                          <a:latin typeface="+mn-lt"/>
                          <a:ea typeface="+mn-ea"/>
                          <a:cs typeface="B Badr" panose="00000400000000000000" pitchFamily="2" charset="-78"/>
                        </a:rPr>
                        <a:t>بین تعامل استاد و دانشجو و روش تدریس فعال اساتید، کسب دانش با توسعه شایستگی­های دانشجویان رابطه مثبت و معنادار وجود دارد و نتایج پژوهش حاکی از اهمیت توجه به نوع روش تدریس، نحوه تعامل با دانشجو و کسب دانش در افزایش شایستگی­های دانشجویان بود.</a:t>
                      </a:r>
                      <a:endParaRPr lang="en-US" sz="1400" b="1" u="none" kern="1200" dirty="0">
                        <a:solidFill>
                          <a:schemeClr val="tx1"/>
                        </a:solidFill>
                        <a:effectLst/>
                        <a:latin typeface="+mn-lt"/>
                        <a:ea typeface="+mn-ea"/>
                        <a:cs typeface="B Badr" panose="00000400000000000000" pitchFamily="2" charset="-78"/>
                      </a:endParaRPr>
                    </a:p>
                  </a:txBody>
                  <a:tcPr marL="30119" marR="30119" marT="0" marB="0" anchor="ctr"/>
                </a:tc>
              </a:tr>
              <a:tr h="959759">
                <a:tc>
                  <a:txBody>
                    <a:bodyPr/>
                    <a:lstStyle/>
                    <a:p>
                      <a:pPr marL="0" algn="ctr" defTabSz="914400" rtl="1" eaLnBrk="1" latinLnBrk="0" hangingPunct="1">
                        <a:lnSpc>
                          <a:spcPct val="107000"/>
                        </a:lnSpc>
                        <a:spcAft>
                          <a:spcPts val="0"/>
                        </a:spcAft>
                      </a:pPr>
                      <a:r>
                        <a:rPr lang="fa-IR" sz="1600" b="1" kern="1200" dirty="0" smtClean="0">
                          <a:solidFill>
                            <a:schemeClr val="dk1"/>
                          </a:solidFill>
                          <a:effectLst/>
                          <a:latin typeface="+mn-lt"/>
                          <a:ea typeface="+mn-ea"/>
                          <a:cs typeface="B Lotus" panose="00000400000000000000" pitchFamily="2" charset="-78"/>
                        </a:rPr>
                        <a:t>بزرگ زاده و همکاران (1396) </a:t>
                      </a:r>
                      <a:endParaRPr lang="en-US" sz="1600" b="1" kern="1200" dirty="0">
                        <a:solidFill>
                          <a:schemeClr val="dk1"/>
                        </a:solidFill>
                        <a:effectLst/>
                        <a:latin typeface="+mn-lt"/>
                        <a:ea typeface="+mn-ea"/>
                        <a:cs typeface="B Lotus" panose="00000400000000000000" pitchFamily="2" charset="-78"/>
                      </a:endParaRPr>
                    </a:p>
                  </a:txBody>
                  <a:tcPr marL="30119" marR="30119" marT="0" marB="0" anchor="ctr"/>
                </a:tc>
                <a:tc>
                  <a:txBody>
                    <a:bodyPr/>
                    <a:lstStyle/>
                    <a:p>
                      <a:pPr marL="0" algn="ctr" defTabSz="914400" rtl="1" eaLnBrk="1" latinLnBrk="0" hangingPunct="1">
                        <a:lnSpc>
                          <a:spcPct val="107000"/>
                        </a:lnSpc>
                        <a:spcAft>
                          <a:spcPts val="0"/>
                        </a:spcAft>
                      </a:pPr>
                      <a:r>
                        <a:rPr lang="ar-SA" sz="1400" b="1" u="none" kern="1200" dirty="0" smtClean="0">
                          <a:solidFill>
                            <a:schemeClr val="tx1"/>
                          </a:solidFill>
                          <a:effectLst/>
                          <a:latin typeface="+mn-lt"/>
                          <a:ea typeface="+mn-ea"/>
                          <a:cs typeface="B Badr" panose="00000400000000000000" pitchFamily="2" charset="-78"/>
                        </a:rPr>
                        <a:t>مقایسـه اثربخشـی روش </a:t>
                      </a:r>
                      <a:r>
                        <a:rPr lang="fa-IR" sz="1400" b="1" u="none" kern="1200" dirty="0" smtClean="0">
                          <a:solidFill>
                            <a:schemeClr val="tx1"/>
                          </a:solidFill>
                          <a:effectLst/>
                          <a:latin typeface="+mn-lt"/>
                          <a:ea typeface="+mn-ea"/>
                          <a:cs typeface="B Badr" panose="00000400000000000000" pitchFamily="2" charset="-78"/>
                        </a:rPr>
                        <a:t>تدریس فعال و سنتی بر ابعاد یادگیری دانش آموزان پایه ششم ابتدایی شهرستان آمل در سال تحصیلی 96-1395</a:t>
                      </a:r>
                      <a:endParaRPr lang="en-US" sz="1400" b="1" u="none" kern="1200" dirty="0">
                        <a:solidFill>
                          <a:schemeClr val="tx1"/>
                        </a:solidFill>
                        <a:effectLst/>
                        <a:latin typeface="+mn-lt"/>
                        <a:ea typeface="+mn-ea"/>
                        <a:cs typeface="B Badr" panose="00000400000000000000" pitchFamily="2" charset="-78"/>
                      </a:endParaRPr>
                    </a:p>
                  </a:txBody>
                  <a:tcPr marL="30119" marR="30119" marT="0" marB="0" anchor="ctr"/>
                </a:tc>
                <a:tc>
                  <a:txBody>
                    <a:bodyPr/>
                    <a:lstStyle/>
                    <a:p>
                      <a:pPr marL="0" algn="ctr" defTabSz="914400" rtl="1" eaLnBrk="1" latinLnBrk="0" hangingPunct="1">
                        <a:lnSpc>
                          <a:spcPct val="107000"/>
                        </a:lnSpc>
                        <a:spcAft>
                          <a:spcPts val="0"/>
                        </a:spcAft>
                      </a:pPr>
                      <a:r>
                        <a:rPr lang="fa-IR" sz="1400" b="1" kern="1200" dirty="0" smtClean="0">
                          <a:solidFill>
                            <a:schemeClr val="dk1"/>
                          </a:solidFill>
                          <a:effectLst/>
                          <a:latin typeface="+mn-lt"/>
                          <a:ea typeface="+mn-ea"/>
                          <a:cs typeface="B Lotus" panose="00000400000000000000" pitchFamily="2" charset="-78"/>
                        </a:rPr>
                        <a:t>40 دانش آموز</a:t>
                      </a:r>
                      <a:endParaRPr lang="en-US" sz="1400" b="1" kern="1200" dirty="0">
                        <a:solidFill>
                          <a:schemeClr val="dk1"/>
                        </a:solidFill>
                        <a:effectLst/>
                        <a:latin typeface="+mn-lt"/>
                        <a:ea typeface="+mn-ea"/>
                        <a:cs typeface="B Lotus" panose="00000400000000000000" pitchFamily="2" charset="-78"/>
                      </a:endParaRPr>
                    </a:p>
                  </a:txBody>
                  <a:tcPr marL="30119" marR="30119" marT="0" marB="0" anchor="ctr"/>
                </a:tc>
                <a:tc>
                  <a:txBody>
                    <a:bodyPr/>
                    <a:lstStyle/>
                    <a:p>
                      <a:pPr marL="0" algn="ctr" defTabSz="914400" rtl="1" eaLnBrk="1" latinLnBrk="0" hangingPunct="1">
                        <a:lnSpc>
                          <a:spcPct val="107000"/>
                        </a:lnSpc>
                        <a:spcAft>
                          <a:spcPts val="0"/>
                        </a:spcAft>
                      </a:pPr>
                      <a:endParaRPr lang="fa-IR" sz="1400" b="1" kern="1200" dirty="0" smtClean="0">
                        <a:solidFill>
                          <a:schemeClr val="dk1"/>
                        </a:solidFill>
                        <a:effectLst/>
                        <a:latin typeface="+mn-lt"/>
                        <a:ea typeface="+mn-ea"/>
                        <a:cs typeface="B Lotus" panose="00000400000000000000" pitchFamily="2" charset="-78"/>
                      </a:endParaRPr>
                    </a:p>
                    <a:p>
                      <a:pPr marL="0" algn="ctr" defTabSz="914400" rtl="1" eaLnBrk="1" latinLnBrk="0" hangingPunct="1">
                        <a:lnSpc>
                          <a:spcPct val="107000"/>
                        </a:lnSpc>
                        <a:spcAft>
                          <a:spcPts val="0"/>
                        </a:spcAft>
                      </a:pPr>
                      <a:r>
                        <a:rPr lang="ar-SA" sz="1400" b="1" u="none" kern="1200" dirty="0" smtClean="0">
                          <a:solidFill>
                            <a:schemeClr val="tx1"/>
                          </a:solidFill>
                          <a:effectLst/>
                          <a:latin typeface="+mn-lt"/>
                          <a:ea typeface="+mn-ea"/>
                          <a:cs typeface="B Badr" panose="00000400000000000000" pitchFamily="2" charset="-78"/>
                        </a:rPr>
                        <a:t>روش تدریس فعال بر ابعاد یادگیری دانش آموزان پایه ششم ابتدایی شهرستان آمل تاثیر معنی‌دار دارد</a:t>
                      </a:r>
                      <a:r>
                        <a:rPr lang="en-US" sz="1400" b="1" u="none" kern="1200" dirty="0" smtClean="0">
                          <a:solidFill>
                            <a:schemeClr val="tx1"/>
                          </a:solidFill>
                          <a:effectLst/>
                          <a:latin typeface="+mn-lt"/>
                          <a:ea typeface="+mn-ea"/>
                          <a:cs typeface="B Badr" panose="00000400000000000000" pitchFamily="2" charset="-78"/>
                        </a:rPr>
                        <a:t>.</a:t>
                      </a:r>
                      <a:endParaRPr lang="en-US" sz="1400" b="1" kern="1200" dirty="0">
                        <a:solidFill>
                          <a:schemeClr val="dk1"/>
                        </a:solidFill>
                        <a:effectLst/>
                        <a:latin typeface="+mn-lt"/>
                        <a:ea typeface="+mn-ea"/>
                        <a:cs typeface="B Lotus" panose="00000400000000000000" pitchFamily="2" charset="-78"/>
                      </a:endParaRPr>
                    </a:p>
                  </a:txBody>
                  <a:tcPr marL="30119" marR="30119" marT="0" marB="0"/>
                </a:tc>
              </a:tr>
              <a:tr h="1092530">
                <a:tc>
                  <a:txBody>
                    <a:bodyPr/>
                    <a:lstStyle/>
                    <a:p>
                      <a:pPr marL="0" algn="ctr" defTabSz="914400" rtl="1" eaLnBrk="1" latinLnBrk="0" hangingPunct="1">
                        <a:lnSpc>
                          <a:spcPct val="107000"/>
                        </a:lnSpc>
                        <a:spcAft>
                          <a:spcPts val="0"/>
                        </a:spcAft>
                      </a:pPr>
                      <a:r>
                        <a:rPr lang="fa-IR" sz="1600" b="1" kern="1200" dirty="0" smtClean="0">
                          <a:solidFill>
                            <a:schemeClr val="dk1"/>
                          </a:solidFill>
                          <a:effectLst/>
                          <a:latin typeface="+mn-lt"/>
                          <a:ea typeface="+mn-ea"/>
                          <a:cs typeface="B Lotus" panose="00000400000000000000" pitchFamily="2" charset="-78"/>
                        </a:rPr>
                        <a:t>امیدیان،</a:t>
                      </a:r>
                      <a:r>
                        <a:rPr lang="fa-IR" sz="1600" b="1" kern="1200" baseline="0" dirty="0" smtClean="0">
                          <a:solidFill>
                            <a:schemeClr val="dk1"/>
                          </a:solidFill>
                          <a:effectLst/>
                          <a:latin typeface="+mn-lt"/>
                          <a:ea typeface="+mn-ea"/>
                          <a:cs typeface="B Lotus" panose="00000400000000000000" pitchFamily="2" charset="-78"/>
                        </a:rPr>
                        <a:t> دهقانی، خواجه حسن زاده </a:t>
                      </a:r>
                      <a:r>
                        <a:rPr lang="fa-IR" sz="1600" b="1" kern="1200" dirty="0" smtClean="0">
                          <a:solidFill>
                            <a:schemeClr val="dk1"/>
                          </a:solidFill>
                          <a:effectLst/>
                          <a:latin typeface="+mn-lt"/>
                          <a:ea typeface="+mn-ea"/>
                          <a:cs typeface="B Lotus" panose="00000400000000000000" pitchFamily="2" charset="-78"/>
                        </a:rPr>
                        <a:t>1396</a:t>
                      </a:r>
                      <a:endParaRPr lang="en-US" sz="1600" b="1" kern="1200" dirty="0">
                        <a:solidFill>
                          <a:schemeClr val="dk1"/>
                        </a:solidFill>
                        <a:effectLst/>
                        <a:latin typeface="+mn-lt"/>
                        <a:ea typeface="+mn-ea"/>
                        <a:cs typeface="B Lotus" panose="00000400000000000000" pitchFamily="2" charset="-78"/>
                      </a:endParaRPr>
                    </a:p>
                  </a:txBody>
                  <a:tcPr marL="30119" marR="30119" marT="0" marB="0" anchor="ctr"/>
                </a:tc>
                <a:tc>
                  <a:txBody>
                    <a:bodyPr/>
                    <a:lstStyle/>
                    <a:p>
                      <a:pPr marL="0" algn="ctr" defTabSz="914400" rtl="1" eaLnBrk="1" latinLnBrk="0" hangingPunct="1">
                        <a:lnSpc>
                          <a:spcPct val="107000"/>
                        </a:lnSpc>
                        <a:spcAft>
                          <a:spcPts val="0"/>
                        </a:spcAft>
                      </a:pPr>
                      <a:r>
                        <a:rPr lang="fa-IR" sz="1400" b="1" u="none" kern="1200" dirty="0" smtClean="0">
                          <a:solidFill>
                            <a:schemeClr val="tx1"/>
                          </a:solidFill>
                          <a:effectLst/>
                          <a:latin typeface="+mn-lt"/>
                          <a:ea typeface="+mn-ea"/>
                          <a:cs typeface="B Badr" panose="00000400000000000000" pitchFamily="2" charset="-78"/>
                        </a:rPr>
                        <a:t>اع</a:t>
                      </a:r>
                      <a:r>
                        <a:rPr lang="ar-SA" sz="1400" b="1" u="none" kern="1200" dirty="0" smtClean="0">
                          <a:solidFill>
                            <a:schemeClr val="tx1"/>
                          </a:solidFill>
                          <a:effectLst/>
                          <a:latin typeface="+mn-lt"/>
                          <a:ea typeface="+mn-ea"/>
                          <a:cs typeface="B Badr" panose="00000400000000000000" pitchFamily="2" charset="-78"/>
                        </a:rPr>
                        <a:t>ت</a:t>
                      </a:r>
                      <a:r>
                        <a:rPr lang="fa-IR" sz="1400" b="1" u="none" kern="1200" dirty="0" smtClean="0">
                          <a:solidFill>
                            <a:schemeClr val="tx1"/>
                          </a:solidFill>
                          <a:effectLst/>
                          <a:latin typeface="+mn-lt"/>
                          <a:ea typeface="+mn-ea"/>
                          <a:cs typeface="B Badr" panose="00000400000000000000" pitchFamily="2" charset="-78"/>
                        </a:rPr>
                        <a:t>باریابی مقیاس دینداری و نقش روش های تدریس فعال با رویکرد اسلامی دانش آموزان دوره دوم متوسطه</a:t>
                      </a:r>
                      <a:endParaRPr lang="en-US" sz="1400" b="1" u="none" kern="1200" dirty="0">
                        <a:solidFill>
                          <a:schemeClr val="tx1"/>
                        </a:solidFill>
                        <a:effectLst/>
                        <a:latin typeface="+mn-lt"/>
                        <a:ea typeface="+mn-ea"/>
                        <a:cs typeface="B Badr" panose="00000400000000000000" pitchFamily="2" charset="-78"/>
                      </a:endParaRPr>
                    </a:p>
                  </a:txBody>
                  <a:tcPr marL="30119" marR="30119" marT="0" marB="0" anchor="ctr"/>
                </a:tc>
                <a:tc>
                  <a:txBody>
                    <a:bodyPr/>
                    <a:lstStyle/>
                    <a:p>
                      <a:pPr marL="0" marR="0" indent="0" algn="ctr" defTabSz="914400" rtl="1" eaLnBrk="1" fontAlgn="auto" latinLnBrk="0" hangingPunct="1">
                        <a:lnSpc>
                          <a:spcPct val="107000"/>
                        </a:lnSpc>
                        <a:spcBef>
                          <a:spcPts val="0"/>
                        </a:spcBef>
                        <a:spcAft>
                          <a:spcPts val="0"/>
                        </a:spcAft>
                        <a:buClrTx/>
                        <a:buSzTx/>
                        <a:buFontTx/>
                        <a:buNone/>
                        <a:tabLst/>
                        <a:defRPr/>
                      </a:pPr>
                      <a:r>
                        <a:rPr lang="fa-IR" sz="1400" b="1" kern="1200" dirty="0" smtClean="0">
                          <a:solidFill>
                            <a:schemeClr val="dk1"/>
                          </a:solidFill>
                          <a:effectLst/>
                          <a:latin typeface="+mn-lt"/>
                          <a:ea typeface="+mn-ea"/>
                          <a:cs typeface="B Lotus" panose="00000400000000000000" pitchFamily="2" charset="-78"/>
                        </a:rPr>
                        <a:t>370 دانش آموز</a:t>
                      </a:r>
                      <a:endParaRPr lang="en-US" sz="1400" b="1" kern="1200" dirty="0" smtClean="0">
                        <a:solidFill>
                          <a:schemeClr val="dk1"/>
                        </a:solidFill>
                        <a:effectLst/>
                        <a:latin typeface="+mn-lt"/>
                        <a:ea typeface="+mn-ea"/>
                        <a:cs typeface="B Lotus" panose="00000400000000000000" pitchFamily="2" charset="-78"/>
                      </a:endParaRPr>
                    </a:p>
                    <a:p>
                      <a:pPr marL="0" algn="ctr" defTabSz="914400" rtl="1" eaLnBrk="1" latinLnBrk="0" hangingPunct="1">
                        <a:lnSpc>
                          <a:spcPct val="107000"/>
                        </a:lnSpc>
                        <a:spcAft>
                          <a:spcPts val="0"/>
                        </a:spcAft>
                      </a:pPr>
                      <a:endParaRPr lang="en-US" sz="1400" b="1" kern="1200" dirty="0">
                        <a:solidFill>
                          <a:schemeClr val="dk1"/>
                        </a:solidFill>
                        <a:effectLst/>
                        <a:latin typeface="+mn-lt"/>
                        <a:ea typeface="+mn-ea"/>
                        <a:cs typeface="B Lotus" panose="00000400000000000000" pitchFamily="2" charset="-78"/>
                      </a:endParaRPr>
                    </a:p>
                  </a:txBody>
                  <a:tcPr marL="30119" marR="30119" marT="0" marB="0" anchor="ctr"/>
                </a:tc>
                <a:tc>
                  <a:txBody>
                    <a:bodyPr/>
                    <a:lstStyle/>
                    <a:p>
                      <a:pPr marL="0" algn="ctr" defTabSz="914400" rtl="1" eaLnBrk="1" latinLnBrk="0" hangingPunct="1">
                        <a:lnSpc>
                          <a:spcPct val="107000"/>
                        </a:lnSpc>
                        <a:spcAft>
                          <a:spcPts val="0"/>
                        </a:spcAft>
                      </a:pPr>
                      <a:r>
                        <a:rPr lang="ar-SA" sz="1400" b="1" u="none" kern="1200" dirty="0" smtClean="0">
                          <a:solidFill>
                            <a:schemeClr val="tx1"/>
                          </a:solidFill>
                          <a:effectLst/>
                          <a:latin typeface="+mn-lt"/>
                          <a:ea typeface="+mn-ea"/>
                          <a:cs typeface="B Badr" panose="00000400000000000000" pitchFamily="2" charset="-78"/>
                        </a:rPr>
                        <a:t>دانش‌آموزانی که با روش تدریس فعال، توسط معلمان درس دین و زندگی دوره دوم متوسطه آموزش دیدند، از میزان دینداری بالاتری نسبت به دانش‌آموزانی که با روش تدریس سنتی توسط معلمان درس دین و زندگی دوره دوم متوسطه آموزش دیدند، برخوردار می‌باشند. </a:t>
                      </a:r>
                      <a:endParaRPr lang="en-US" sz="1400" b="1" u="none" kern="1200" dirty="0">
                        <a:solidFill>
                          <a:schemeClr val="tx1"/>
                        </a:solidFill>
                        <a:effectLst/>
                        <a:latin typeface="+mn-lt"/>
                        <a:ea typeface="+mn-ea"/>
                        <a:cs typeface="B Badr" panose="00000400000000000000" pitchFamily="2" charset="-78"/>
                      </a:endParaRPr>
                    </a:p>
                  </a:txBody>
                  <a:tcPr marL="30119" marR="30119" marT="0" marB="0" anchor="ctr"/>
                </a:tc>
              </a:tr>
              <a:tr h="1353793">
                <a:tc>
                  <a:txBody>
                    <a:bodyPr/>
                    <a:lstStyle/>
                    <a:p>
                      <a:pPr marL="0" algn="ctr" defTabSz="914400" rtl="1" eaLnBrk="1" latinLnBrk="0" hangingPunct="1">
                        <a:lnSpc>
                          <a:spcPct val="107000"/>
                        </a:lnSpc>
                        <a:spcAft>
                          <a:spcPts val="0"/>
                        </a:spcAft>
                      </a:pPr>
                      <a:r>
                        <a:rPr lang="fa-IR" sz="1600" b="1" kern="1200" dirty="0" smtClean="0">
                          <a:solidFill>
                            <a:schemeClr val="dk1"/>
                          </a:solidFill>
                          <a:effectLst/>
                          <a:latin typeface="+mn-lt"/>
                          <a:ea typeface="+mn-ea"/>
                          <a:cs typeface="B Lotus" panose="00000400000000000000" pitchFamily="2" charset="-78"/>
                        </a:rPr>
                        <a:t>طالبی و بصیری (1395) </a:t>
                      </a:r>
                      <a:endParaRPr lang="en-US" sz="1600" b="1" kern="1200" dirty="0">
                        <a:solidFill>
                          <a:schemeClr val="dk1"/>
                        </a:solidFill>
                        <a:effectLst/>
                        <a:latin typeface="+mn-lt"/>
                        <a:ea typeface="+mn-ea"/>
                        <a:cs typeface="B Lotus" panose="00000400000000000000" pitchFamily="2" charset="-78"/>
                      </a:endParaRPr>
                    </a:p>
                  </a:txBody>
                  <a:tcPr marL="30119" marR="30119" marT="0" marB="0" anchor="ctr"/>
                </a:tc>
                <a:tc>
                  <a:txBody>
                    <a:bodyPr/>
                    <a:lstStyle/>
                    <a:p>
                      <a:pPr marL="0" algn="ctr" defTabSz="914400" rtl="1" eaLnBrk="1" latinLnBrk="0" hangingPunct="1">
                        <a:lnSpc>
                          <a:spcPct val="107000"/>
                        </a:lnSpc>
                        <a:spcAft>
                          <a:spcPts val="0"/>
                        </a:spcAft>
                      </a:pPr>
                      <a:r>
                        <a:rPr lang="ar-SA" sz="1400" b="1" kern="1200" dirty="0" smtClean="0">
                          <a:solidFill>
                            <a:schemeClr val="dk1"/>
                          </a:solidFill>
                          <a:effectLst/>
                          <a:latin typeface="+mn-lt"/>
                          <a:ea typeface="+mn-ea"/>
                          <a:cs typeface="B Lotus" panose="00000400000000000000" pitchFamily="2" charset="-78"/>
                        </a:rPr>
                        <a:t>مقایسه</a:t>
                      </a:r>
                      <a:r>
                        <a:rPr lang="fa-IR" sz="1400" b="1" kern="1200" dirty="0" smtClean="0">
                          <a:solidFill>
                            <a:schemeClr val="dk1"/>
                          </a:solidFill>
                          <a:effectLst/>
                          <a:latin typeface="+mn-lt"/>
                          <a:ea typeface="+mn-ea"/>
                          <a:cs typeface="B Lotus" panose="00000400000000000000" pitchFamily="2" charset="-78"/>
                        </a:rPr>
                        <a:t> بررسی</a:t>
                      </a:r>
                      <a:r>
                        <a:rPr lang="ar-SA" sz="1400" b="1" kern="1200" dirty="0" smtClean="0">
                          <a:solidFill>
                            <a:schemeClr val="dk1"/>
                          </a:solidFill>
                          <a:effectLst/>
                          <a:latin typeface="+mn-lt"/>
                          <a:ea typeface="+mn-ea"/>
                          <a:cs typeface="B Lotus" panose="00000400000000000000" pitchFamily="2" charset="-78"/>
                        </a:rPr>
                        <a:t> تاثیر</a:t>
                      </a:r>
                      <a:r>
                        <a:rPr lang="fa-IR" sz="1400" b="1" kern="1200" dirty="0" smtClean="0">
                          <a:solidFill>
                            <a:schemeClr val="dk1"/>
                          </a:solidFill>
                          <a:effectLst/>
                          <a:latin typeface="+mn-lt"/>
                          <a:ea typeface="+mn-ea"/>
                          <a:cs typeface="B Lotus" panose="00000400000000000000" pitchFamily="2" charset="-78"/>
                        </a:rPr>
                        <a:t> روش تدریس مبتنی بر فعالیت و تمرین در عملکرد تحصیلی دانشجویان دختر دوره کارشناسی علوم تربیتی دانشگاه پیام نور اصفهان در درس آمار در نیمسال اول سال تحصیلی 94-1393</a:t>
                      </a:r>
                    </a:p>
                    <a:p>
                      <a:pPr marL="0" algn="ctr" defTabSz="914400" rtl="1" eaLnBrk="1" latinLnBrk="0" hangingPunct="1">
                        <a:lnSpc>
                          <a:spcPct val="107000"/>
                        </a:lnSpc>
                        <a:spcAft>
                          <a:spcPts val="0"/>
                        </a:spcAft>
                      </a:pPr>
                      <a:endParaRPr lang="en-US" sz="1400" b="1" kern="1200" dirty="0">
                        <a:solidFill>
                          <a:schemeClr val="dk1"/>
                        </a:solidFill>
                        <a:effectLst/>
                        <a:latin typeface="+mn-lt"/>
                        <a:ea typeface="+mn-ea"/>
                        <a:cs typeface="B Lotus" panose="00000400000000000000" pitchFamily="2" charset="-78"/>
                      </a:endParaRPr>
                    </a:p>
                  </a:txBody>
                  <a:tcPr marL="30119" marR="30119" marT="0" marB="0" anchor="ctr"/>
                </a:tc>
                <a:tc>
                  <a:txBody>
                    <a:bodyPr/>
                    <a:lstStyle/>
                    <a:p>
                      <a:pPr marL="0" algn="ctr" defTabSz="914400" rtl="1" eaLnBrk="1" latinLnBrk="0" hangingPunct="1">
                        <a:lnSpc>
                          <a:spcPct val="107000"/>
                        </a:lnSpc>
                        <a:spcAft>
                          <a:spcPts val="0"/>
                        </a:spcAft>
                      </a:pPr>
                      <a:r>
                        <a:rPr lang="fa-IR" sz="1200" b="1" kern="1200" dirty="0" smtClean="0">
                          <a:solidFill>
                            <a:schemeClr val="dk1"/>
                          </a:solidFill>
                          <a:effectLst/>
                          <a:latin typeface="+mn-lt"/>
                          <a:ea typeface="+mn-ea"/>
                          <a:cs typeface="B Lotus" panose="00000400000000000000" pitchFamily="2" charset="-78"/>
                        </a:rPr>
                        <a:t>30 نفر کارشناسی</a:t>
                      </a:r>
                      <a:endParaRPr lang="en-US" sz="1200" b="1" kern="1200" dirty="0">
                        <a:solidFill>
                          <a:schemeClr val="dk1"/>
                        </a:solidFill>
                        <a:effectLst/>
                        <a:latin typeface="+mn-lt"/>
                        <a:ea typeface="+mn-ea"/>
                        <a:cs typeface="B Lotus" panose="00000400000000000000" pitchFamily="2" charset="-78"/>
                      </a:endParaRPr>
                    </a:p>
                  </a:txBody>
                  <a:tcPr marL="30119" marR="30119" marT="0" marB="0" anchor="ctr"/>
                </a:tc>
                <a:tc>
                  <a:txBody>
                    <a:bodyPr/>
                    <a:lstStyle/>
                    <a:p>
                      <a:pPr marL="0" algn="ctr" defTabSz="914400" rtl="1" eaLnBrk="1" latinLnBrk="0" hangingPunct="1">
                        <a:lnSpc>
                          <a:spcPct val="107000"/>
                        </a:lnSpc>
                        <a:spcAft>
                          <a:spcPts val="0"/>
                        </a:spcAft>
                      </a:pPr>
                      <a:r>
                        <a:rPr lang="ar-SA" sz="1400" b="1" u="none" kern="1200" dirty="0" smtClean="0">
                          <a:solidFill>
                            <a:schemeClr val="tx1"/>
                          </a:solidFill>
                          <a:effectLst/>
                          <a:latin typeface="+mn-lt"/>
                          <a:ea typeface="+mn-ea"/>
                          <a:cs typeface="B Badr" panose="00000400000000000000" pitchFamily="2" charset="-78"/>
                        </a:rPr>
                        <a:t>آموزش به‌روش فعال بر عملکرد تحصیلی دانشجویان در درس آمار تاثیر مثبت داشته و توانسته است عملکرد تحصیلی آنان را افزایش دهد و باعث بهبود یادگیری آنان شود.</a:t>
                      </a:r>
                      <a:endParaRPr lang="en-US" sz="1400" b="1" u="none" kern="1200" dirty="0">
                        <a:solidFill>
                          <a:schemeClr val="tx1"/>
                        </a:solidFill>
                        <a:effectLst/>
                        <a:latin typeface="+mn-lt"/>
                        <a:ea typeface="+mn-ea"/>
                        <a:cs typeface="B Badr" panose="00000400000000000000" pitchFamily="2" charset="-78"/>
                      </a:endParaRPr>
                    </a:p>
                  </a:txBody>
                  <a:tcPr marL="30119" marR="30119" marT="0" marB="0" anchor="ctr"/>
                </a:tc>
              </a:tr>
            </a:tbl>
          </a:graphicData>
        </a:graphic>
      </p:graphicFrame>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sp>
        <p:nvSpPr>
          <p:cNvPr id="12"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13" name="Rectangle 12"/>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Tree>
    <p:extLst>
      <p:ext uri="{BB962C8B-B14F-4D97-AF65-F5344CB8AC3E}">
        <p14:creationId xmlns:p14="http://schemas.microsoft.com/office/powerpoint/2010/main" val="3201199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120317" y="1795915"/>
            <a:ext cx="11742820" cy="4258051"/>
          </a:xfrm>
          <a:prstGeom prst="rect">
            <a:avLst/>
          </a:prstGeom>
        </p:spPr>
        <p:txBody>
          <a:bodyPr>
            <a:normAutofit/>
          </a:bodyPr>
          <a:lst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a:lstStyle>
          <a:p>
            <a:pPr marL="0" indent="0" algn="r" rtl="1">
              <a:buFont typeface="Arial" panose="020B0604020202020204" pitchFamily="34" charset="0"/>
              <a:buNone/>
            </a:pPr>
            <a:r>
              <a:rPr lang="fa-IR" sz="3200" b="1" dirty="0" smtClean="0">
                <a:ln>
                  <a:solidFill>
                    <a:srgbClr val="002060"/>
                  </a:solidFill>
                </a:ln>
                <a:solidFill>
                  <a:srgbClr val="FF0000"/>
                </a:solidFill>
                <a:cs typeface="B Jalal" panose="00000400000000000000" pitchFamily="2" charset="-78"/>
              </a:rPr>
              <a:t>روش تحقیق و مراحل آن</a:t>
            </a:r>
          </a:p>
          <a:p>
            <a:pPr marL="0" indent="0" algn="just" rtl="1">
              <a:lnSpc>
                <a:spcPct val="150000"/>
              </a:lnSpc>
              <a:buFont typeface="Arial" panose="020B0604020202020204" pitchFamily="34" charset="0"/>
              <a:buNone/>
            </a:pPr>
            <a:r>
              <a:rPr lang="fa-IR" b="1" dirty="0" smtClean="0">
                <a:ln>
                  <a:solidFill>
                    <a:srgbClr val="002060"/>
                  </a:solidFill>
                </a:ln>
                <a:cs typeface="B Lotus" panose="00000400000000000000" pitchFamily="2" charset="-78"/>
              </a:rPr>
              <a:t> </a:t>
            </a:r>
            <a:r>
              <a:rPr lang="fa-IR" sz="2000" b="1" dirty="0" smtClean="0">
                <a:ln>
                  <a:solidFill>
                    <a:srgbClr val="002060"/>
                  </a:solidFill>
                </a:ln>
                <a:cs typeface="B Lotus" panose="00000400000000000000" pitchFamily="2" charset="-78"/>
              </a:rPr>
              <a:t>این پژوهش از نوع </a:t>
            </a:r>
            <a:r>
              <a:rPr lang="fa-IR" sz="2000" b="1" dirty="0" smtClean="0">
                <a:ln>
                  <a:solidFill>
                    <a:srgbClr val="002060"/>
                  </a:solidFill>
                </a:ln>
                <a:solidFill>
                  <a:srgbClr val="FF0000"/>
                </a:solidFill>
                <a:cs typeface="B Lotus" panose="00000400000000000000" pitchFamily="2" charset="-78"/>
              </a:rPr>
              <a:t>شبه آزمایشی </a:t>
            </a:r>
            <a:r>
              <a:rPr lang="fa-IR" sz="2000" b="1" dirty="0" smtClean="0">
                <a:ln>
                  <a:solidFill>
                    <a:srgbClr val="002060"/>
                  </a:solidFill>
                </a:ln>
                <a:cs typeface="B Lotus" panose="00000400000000000000" pitchFamily="2" charset="-78"/>
              </a:rPr>
              <a:t>با طرح </a:t>
            </a:r>
            <a:r>
              <a:rPr lang="fa-IR" sz="2000" b="1" dirty="0" smtClean="0">
                <a:ln>
                  <a:solidFill>
                    <a:srgbClr val="002060"/>
                  </a:solidFill>
                </a:ln>
                <a:solidFill>
                  <a:srgbClr val="FF0000"/>
                </a:solidFill>
                <a:cs typeface="B Lotus" panose="00000400000000000000" pitchFamily="2" charset="-78"/>
              </a:rPr>
              <a:t>پیش آزمون - پس آزمون و مرحله پـیگیـری </a:t>
            </a:r>
            <a:r>
              <a:rPr lang="fa-IR" sz="2000" b="1" dirty="0" smtClean="0">
                <a:ln>
                  <a:solidFill>
                    <a:srgbClr val="002060"/>
                  </a:solidFill>
                </a:ln>
                <a:cs typeface="B Lotus" panose="00000400000000000000" pitchFamily="2" charset="-78"/>
              </a:rPr>
              <a:t>بـا گـروه</a:t>
            </a:r>
            <a:r>
              <a:rPr lang="fa-IR" sz="2000" b="1" dirty="0" smtClean="0">
                <a:ln>
                  <a:solidFill>
                    <a:srgbClr val="002060"/>
                  </a:solidFill>
                </a:ln>
                <a:solidFill>
                  <a:srgbClr val="FF0000"/>
                </a:solidFill>
                <a:cs typeface="B Lotus" panose="00000400000000000000" pitchFamily="2" charset="-78"/>
              </a:rPr>
              <a:t> کنترل </a:t>
            </a:r>
            <a:r>
              <a:rPr lang="fa-IR" sz="2000" b="1" dirty="0" smtClean="0">
                <a:ln>
                  <a:solidFill>
                    <a:srgbClr val="002060"/>
                  </a:solidFill>
                </a:ln>
                <a:cs typeface="B Lotus" panose="00000400000000000000" pitchFamily="2" charset="-78"/>
              </a:rPr>
              <a:t>است. </a:t>
            </a:r>
          </a:p>
          <a:p>
            <a:pPr marL="0" indent="0" algn="just" rtl="1">
              <a:lnSpc>
                <a:spcPct val="150000"/>
              </a:lnSpc>
              <a:buFont typeface="Arial" panose="020B0604020202020204" pitchFamily="34" charset="0"/>
              <a:buNone/>
            </a:pPr>
            <a:r>
              <a:rPr lang="fa-IR" sz="2000" b="1" dirty="0" smtClean="0">
                <a:ln>
                  <a:solidFill>
                    <a:srgbClr val="002060"/>
                  </a:solidFill>
                </a:ln>
                <a:cs typeface="B Lotus" panose="00000400000000000000" pitchFamily="2" charset="-78"/>
              </a:rPr>
              <a:t>جامعه مورد مطالعه در این پژوهش شامل کلیه دانشجویان رشته های آموزش ابتدایی، آموزش کودکان استثنایی و مشاوره ورودی سال 1397که (ترم اول سال تحصیلی 98-97) در دانشگاه فرهنگیان گیلان مشغول به تحصیل بوده اند.</a:t>
            </a:r>
            <a:r>
              <a:rPr lang="en-US" sz="2000" b="1" dirty="0" smtClean="0">
                <a:ln>
                  <a:solidFill>
                    <a:srgbClr val="002060"/>
                  </a:solidFill>
                </a:ln>
                <a:cs typeface="B Lotus" panose="00000400000000000000" pitchFamily="2" charset="-78"/>
              </a:rPr>
              <a:t> (n=20) </a:t>
            </a:r>
            <a:endParaRPr lang="fa-IR" sz="2400" b="1" dirty="0" smtClean="0">
              <a:ln>
                <a:solidFill>
                  <a:srgbClr val="002060"/>
                </a:solidFill>
              </a:ln>
              <a:cs typeface="B Lotus" panose="00000400000000000000" pitchFamily="2" charset="-78"/>
            </a:endParaRPr>
          </a:p>
          <a:p>
            <a:pPr marL="0" indent="0" algn="just" rtl="1">
              <a:lnSpc>
                <a:spcPct val="150000"/>
              </a:lnSpc>
              <a:buFont typeface="Arial" panose="020B0604020202020204" pitchFamily="34" charset="0"/>
              <a:buNone/>
            </a:pPr>
            <a:r>
              <a:rPr lang="fa-IR" sz="2000" b="1" dirty="0" smtClean="0">
                <a:ln>
                  <a:solidFill>
                    <a:srgbClr val="002060"/>
                  </a:solidFill>
                </a:ln>
                <a:solidFill>
                  <a:srgbClr val="FF0000"/>
                </a:solidFill>
                <a:cs typeface="B Lotus" panose="00000400000000000000" pitchFamily="2" charset="-78"/>
              </a:rPr>
              <a:t>متغیر وابسته</a:t>
            </a:r>
            <a:r>
              <a:rPr lang="fa-IR" sz="2000" b="1" dirty="0" smtClean="0">
                <a:ln>
                  <a:solidFill>
                    <a:srgbClr val="002060"/>
                  </a:solidFill>
                </a:ln>
                <a:cs typeface="B Lotus" panose="00000400000000000000" pitchFamily="2" charset="-78"/>
              </a:rPr>
              <a:t>: در این تحقیق تربیت اخلاقی دانشجویان در درس آیین زندگی است و </a:t>
            </a:r>
            <a:r>
              <a:rPr lang="fa-IR" sz="2000" b="1" dirty="0" smtClean="0">
                <a:ln>
                  <a:solidFill>
                    <a:srgbClr val="002060"/>
                  </a:solidFill>
                </a:ln>
                <a:solidFill>
                  <a:srgbClr val="FF0000"/>
                </a:solidFill>
                <a:cs typeface="B Lotus" panose="00000400000000000000" pitchFamily="2" charset="-78"/>
              </a:rPr>
              <a:t>متغیر مستقل </a:t>
            </a:r>
            <a:r>
              <a:rPr lang="fa-IR" sz="2000" b="1" dirty="0" smtClean="0">
                <a:ln>
                  <a:solidFill>
                    <a:srgbClr val="002060"/>
                  </a:solidFill>
                </a:ln>
                <a:cs typeface="B Lotus" panose="00000400000000000000" pitchFamily="2" charset="-78"/>
              </a:rPr>
              <a:t>شامل </a:t>
            </a:r>
            <a:r>
              <a:rPr lang="fa-IR" sz="2000" b="1" dirty="0" smtClean="0">
                <a:ln>
                  <a:solidFill>
                    <a:srgbClr val="002060"/>
                  </a:solidFill>
                </a:ln>
                <a:solidFill>
                  <a:srgbClr val="FF0000"/>
                </a:solidFill>
                <a:cs typeface="B Lotus" panose="00000400000000000000" pitchFamily="2" charset="-78"/>
              </a:rPr>
              <a:t>روش تدریس نیاز محور در درس آیین زندگی </a:t>
            </a:r>
            <a:r>
              <a:rPr lang="fa-IR" sz="2000" b="1" dirty="0" smtClean="0">
                <a:ln>
                  <a:solidFill>
                    <a:srgbClr val="002060"/>
                  </a:solidFill>
                </a:ln>
                <a:cs typeface="B Lotus" panose="00000400000000000000" pitchFamily="2" charset="-78"/>
              </a:rPr>
              <a:t>می باشد که فقط در گروه </a:t>
            </a:r>
            <a:r>
              <a:rPr lang="fa-IR" sz="2000" b="1" dirty="0" smtClean="0">
                <a:ln>
                  <a:solidFill>
                    <a:srgbClr val="002060"/>
                  </a:solidFill>
                </a:ln>
                <a:solidFill>
                  <a:srgbClr val="FF0000"/>
                </a:solidFill>
                <a:cs typeface="B Lotus" panose="00000400000000000000" pitchFamily="2" charset="-78"/>
              </a:rPr>
              <a:t>آزمایش اعمال </a:t>
            </a:r>
            <a:r>
              <a:rPr lang="fa-IR" sz="2000" b="1" dirty="0" smtClean="0">
                <a:ln>
                  <a:solidFill>
                    <a:srgbClr val="002060"/>
                  </a:solidFill>
                </a:ln>
                <a:cs typeface="B Lotus" panose="00000400000000000000" pitchFamily="2" charset="-78"/>
              </a:rPr>
              <a:t>گردیده وتأثیر آن بر نمرات پس آزمون گروه آزمایش (نسبت به گروه کنترل) مورد مقایسه قرار گرفته است و همچنین پایداری این نتایج تا زمان پیگیری دنبال شده است. سیمای کلی  این طرح در شکل زیر است:</a:t>
            </a:r>
          </a:p>
          <a:p>
            <a:pPr marL="0" indent="0" algn="r" rtl="1">
              <a:buFont typeface="Arial" panose="020B0604020202020204" pitchFamily="34" charset="0"/>
              <a:buNone/>
            </a:pPr>
            <a:endParaRPr lang="fa-IR" sz="2400" b="1" dirty="0">
              <a:cs typeface="B Lotus" panose="00000400000000000000" pitchFamily="2" charset="-78"/>
            </a:endParaRPr>
          </a:p>
        </p:txBody>
      </p:sp>
      <p:graphicFrame>
        <p:nvGraphicFramePr>
          <p:cNvPr id="3" name="Table 2"/>
          <p:cNvGraphicFramePr>
            <a:graphicFrameLocks noGrp="1"/>
          </p:cNvGraphicFramePr>
          <p:nvPr>
            <p:extLst>
              <p:ext uri="{D42A27DB-BD31-4B8C-83A1-F6EECF244321}">
                <p14:modId xmlns:p14="http://schemas.microsoft.com/office/powerpoint/2010/main" val="1094953370"/>
              </p:ext>
            </p:extLst>
          </p:nvPr>
        </p:nvGraphicFramePr>
        <p:xfrm>
          <a:off x="2463566" y="6210647"/>
          <a:ext cx="7264867" cy="1588557"/>
        </p:xfrm>
        <a:graphic>
          <a:graphicData uri="http://schemas.openxmlformats.org/drawingml/2006/table">
            <a:tbl>
              <a:tblPr rtl="1" firstRow="1" firstCol="1" bandRow="1"/>
              <a:tblGrid>
                <a:gridCol w="1293630"/>
                <a:gridCol w="1258846"/>
                <a:gridCol w="1222406"/>
                <a:gridCol w="1223234"/>
                <a:gridCol w="1223234"/>
                <a:gridCol w="1043517"/>
              </a:tblGrid>
              <a:tr h="576919">
                <a:tc>
                  <a:txBody>
                    <a:bodyPr/>
                    <a:lstStyle/>
                    <a:p>
                      <a:pPr algn="ctr" rtl="1">
                        <a:spcAft>
                          <a:spcPts val="0"/>
                        </a:spcAft>
                      </a:pPr>
                      <a:r>
                        <a:rPr lang="fa-IR" sz="2000" dirty="0">
                          <a:effectLst/>
                          <a:latin typeface="Times New Roman" panose="02020603050405020304" pitchFamily="18" charset="0"/>
                          <a:cs typeface="B Lotus" panose="00000400000000000000" pitchFamily="2" charset="-78"/>
                        </a:rPr>
                        <a:t>گروه ها</a:t>
                      </a:r>
                      <a:endParaRPr lang="en-US" sz="2000" dirty="0">
                        <a:effectLst/>
                        <a:latin typeface="Calibri" panose="020F0502020204030204" pitchFamily="34" charset="0"/>
                      </a:endParaRPr>
                    </a:p>
                  </a:txBody>
                  <a:tcPr marL="68580" marR="6858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C2D69B"/>
                    </a:solidFill>
                  </a:tcPr>
                </a:tc>
                <a:tc>
                  <a:txBody>
                    <a:bodyPr/>
                    <a:lstStyle/>
                    <a:p>
                      <a:pPr algn="ctr" rtl="1">
                        <a:spcAft>
                          <a:spcPts val="0"/>
                        </a:spcAft>
                      </a:pPr>
                      <a:r>
                        <a:rPr lang="fa-IR" sz="2000" dirty="0">
                          <a:effectLst/>
                          <a:latin typeface="Times New Roman" panose="02020603050405020304" pitchFamily="18" charset="0"/>
                          <a:cs typeface="B Lotus" panose="00000400000000000000" pitchFamily="2" charset="-78"/>
                        </a:rPr>
                        <a:t>انتخاب</a:t>
                      </a:r>
                      <a:endParaRPr lang="en-US" sz="2000" dirty="0">
                        <a:effectLst/>
                        <a:latin typeface="Calibri" panose="020F0502020204030204" pitchFamily="34" charset="0"/>
                      </a:endParaRPr>
                    </a:p>
                  </a:txBody>
                  <a:tcPr marL="68580" marR="6858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C2D69B"/>
                    </a:solidFill>
                  </a:tcPr>
                </a:tc>
                <a:tc>
                  <a:txBody>
                    <a:bodyPr/>
                    <a:lstStyle/>
                    <a:p>
                      <a:pPr algn="ctr" rtl="1">
                        <a:spcAft>
                          <a:spcPts val="0"/>
                        </a:spcAft>
                      </a:pPr>
                      <a:r>
                        <a:rPr lang="fa-IR" sz="2000" dirty="0">
                          <a:effectLst/>
                          <a:latin typeface="Times New Roman" panose="02020603050405020304" pitchFamily="18" charset="0"/>
                          <a:cs typeface="B Lotus" panose="00000400000000000000" pitchFamily="2" charset="-78"/>
                        </a:rPr>
                        <a:t>پیش آزمون</a:t>
                      </a:r>
                      <a:endParaRPr lang="en-US" sz="2000" dirty="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C2D69B"/>
                    </a:solidFill>
                  </a:tcPr>
                </a:tc>
                <a:tc>
                  <a:txBody>
                    <a:bodyPr/>
                    <a:lstStyle/>
                    <a:p>
                      <a:pPr algn="ctr" rtl="1">
                        <a:spcAft>
                          <a:spcPts val="0"/>
                        </a:spcAft>
                      </a:pPr>
                      <a:r>
                        <a:rPr lang="fa-IR" sz="2000" dirty="0">
                          <a:effectLst/>
                          <a:latin typeface="Times New Roman" panose="02020603050405020304" pitchFamily="18" charset="0"/>
                          <a:cs typeface="B Lotus" panose="00000400000000000000" pitchFamily="2" charset="-78"/>
                        </a:rPr>
                        <a:t>متغیر مستقل</a:t>
                      </a:r>
                      <a:endParaRPr lang="en-US" sz="2000" dirty="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C2D69B"/>
                    </a:solidFill>
                  </a:tcPr>
                </a:tc>
                <a:tc>
                  <a:txBody>
                    <a:bodyPr/>
                    <a:lstStyle/>
                    <a:p>
                      <a:pPr algn="ctr" rtl="1">
                        <a:spcAft>
                          <a:spcPts val="0"/>
                        </a:spcAft>
                      </a:pPr>
                      <a:r>
                        <a:rPr lang="fa-IR" sz="2000" dirty="0">
                          <a:effectLst/>
                          <a:latin typeface="Times New Roman" panose="02020603050405020304" pitchFamily="18" charset="0"/>
                          <a:cs typeface="B Lotus" panose="00000400000000000000" pitchFamily="2" charset="-78"/>
                        </a:rPr>
                        <a:t>پس آزمون</a:t>
                      </a:r>
                      <a:endParaRPr lang="en-US" sz="2000" dirty="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C2D69B"/>
                    </a:solidFill>
                  </a:tcPr>
                </a:tc>
                <a:tc>
                  <a:txBody>
                    <a:bodyPr/>
                    <a:lstStyle/>
                    <a:p>
                      <a:pPr algn="ctr" rtl="1">
                        <a:spcAft>
                          <a:spcPts val="0"/>
                        </a:spcAft>
                      </a:pPr>
                      <a:r>
                        <a:rPr lang="fa-IR" sz="2000" dirty="0">
                          <a:effectLst/>
                          <a:latin typeface="Times New Roman" panose="02020603050405020304" pitchFamily="18" charset="0"/>
                          <a:cs typeface="B Lotus" panose="00000400000000000000" pitchFamily="2" charset="-78"/>
                        </a:rPr>
                        <a:t>پیگیری</a:t>
                      </a:r>
                      <a:endParaRPr lang="en-US" sz="2000" dirty="0">
                        <a:effectLst/>
                        <a:latin typeface="Calibri" panose="020F0502020204030204" pitchFamily="34" charset="0"/>
                      </a:endParaRPr>
                    </a:p>
                  </a:txBody>
                  <a:tcPr marL="68580" marR="6858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C2D69B"/>
                    </a:solidFill>
                  </a:tcPr>
                </a:tc>
              </a:tr>
              <a:tr h="558141">
                <a:tc>
                  <a:txBody>
                    <a:bodyPr/>
                    <a:lstStyle/>
                    <a:p>
                      <a:pPr algn="ctr" rtl="1">
                        <a:spcAft>
                          <a:spcPts val="0"/>
                        </a:spcAft>
                      </a:pPr>
                      <a:r>
                        <a:rPr lang="fa-IR" sz="2000" dirty="0">
                          <a:effectLst/>
                          <a:latin typeface="Times New Roman" panose="02020603050405020304" pitchFamily="18" charset="0"/>
                          <a:cs typeface="B Lotus" panose="00000400000000000000" pitchFamily="2" charset="-78"/>
                        </a:rPr>
                        <a:t>آزمایشی</a:t>
                      </a:r>
                      <a:endParaRPr lang="en-US" sz="2000" dirty="0">
                        <a:effectLst/>
                        <a:latin typeface="Calibri" panose="020F0502020204030204" pitchFamily="34" charset="0"/>
                      </a:endParaRPr>
                    </a:p>
                  </a:txBody>
                  <a:tcPr marL="68580" marR="6858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en-US" sz="2000" dirty="0">
                          <a:effectLst/>
                          <a:latin typeface="Times New Roman" panose="02020603050405020304" pitchFamily="18" charset="0"/>
                          <a:cs typeface="B Lotus" panose="00000400000000000000" pitchFamily="2" charset="-78"/>
                        </a:rPr>
                        <a:t>R</a:t>
                      </a:r>
                      <a:endParaRPr lang="en-US" sz="2000" dirty="0">
                        <a:effectLst/>
                        <a:latin typeface="Calibri" panose="020F0502020204030204" pitchFamily="34" charset="0"/>
                      </a:endParaRPr>
                    </a:p>
                  </a:txBody>
                  <a:tcPr marL="68580" marR="6858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en-US" sz="2000" dirty="0">
                          <a:effectLst/>
                          <a:latin typeface="Times New Roman" panose="02020603050405020304" pitchFamily="18" charset="0"/>
                          <a:cs typeface="B Lotus" panose="00000400000000000000" pitchFamily="2" charset="-78"/>
                        </a:rPr>
                        <a:t>T1</a:t>
                      </a:r>
                      <a:endParaRPr lang="en-US" sz="2000" dirty="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en-US" sz="2000" dirty="0">
                          <a:effectLst/>
                          <a:latin typeface="Times New Roman" panose="02020603050405020304" pitchFamily="18" charset="0"/>
                          <a:cs typeface="B Lotus" panose="00000400000000000000" pitchFamily="2" charset="-78"/>
                        </a:rPr>
                        <a:t>X</a:t>
                      </a:r>
                      <a:endParaRPr lang="en-US" sz="2000" dirty="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en-US" sz="2000" dirty="0">
                          <a:effectLst/>
                          <a:latin typeface="Times New Roman" panose="02020603050405020304" pitchFamily="18" charset="0"/>
                          <a:cs typeface="B Lotus" panose="00000400000000000000" pitchFamily="2" charset="-78"/>
                        </a:rPr>
                        <a:t>T2</a:t>
                      </a:r>
                      <a:endParaRPr lang="en-US" sz="2000" dirty="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spcAft>
                          <a:spcPts val="0"/>
                        </a:spcAft>
                      </a:pPr>
                      <a:r>
                        <a:rPr lang="en-US" sz="2000" dirty="0">
                          <a:solidFill>
                            <a:srgbClr val="FF0000"/>
                          </a:solidFill>
                          <a:effectLst/>
                          <a:latin typeface="Times New Roman" panose="02020603050405020304" pitchFamily="18" charset="0"/>
                          <a:cs typeface="B Lotus" panose="00000400000000000000" pitchFamily="2" charset="-78"/>
                        </a:rPr>
                        <a:t>T</a:t>
                      </a:r>
                      <a:r>
                        <a:rPr lang="fa-IR" sz="2000" dirty="0">
                          <a:solidFill>
                            <a:srgbClr val="FF0000"/>
                          </a:solidFill>
                          <a:effectLst/>
                          <a:latin typeface="Times New Roman" panose="02020603050405020304" pitchFamily="18" charset="0"/>
                          <a:cs typeface="B Lotus" panose="00000400000000000000" pitchFamily="2" charset="-78"/>
                        </a:rPr>
                        <a:t>3</a:t>
                      </a:r>
                      <a:endParaRPr lang="en-US" sz="2000" dirty="0">
                        <a:effectLst/>
                        <a:latin typeface="Calibri" panose="020F0502020204030204" pitchFamily="34" charset="0"/>
                      </a:endParaRPr>
                    </a:p>
                  </a:txBody>
                  <a:tcPr marL="68580" marR="6858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3497">
                <a:tc>
                  <a:txBody>
                    <a:bodyPr/>
                    <a:lstStyle/>
                    <a:p>
                      <a:pPr algn="ctr" rtl="1">
                        <a:spcAft>
                          <a:spcPts val="0"/>
                        </a:spcAft>
                      </a:pPr>
                      <a:r>
                        <a:rPr lang="fa-IR" sz="2000" dirty="0" smtClean="0">
                          <a:effectLst/>
                          <a:latin typeface="Times New Roman" panose="02020603050405020304" pitchFamily="18" charset="0"/>
                          <a:cs typeface="B Lotus" panose="00000400000000000000" pitchFamily="2" charset="-78"/>
                        </a:rPr>
                        <a:t>کنترل</a:t>
                      </a:r>
                      <a:endParaRPr lang="en-US" sz="2000" dirty="0">
                        <a:effectLst/>
                        <a:latin typeface="Calibri" panose="020F0502020204030204" pitchFamily="34" charset="0"/>
                      </a:endParaRPr>
                    </a:p>
                  </a:txBody>
                  <a:tcPr marL="68580" marR="6858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en-US" sz="2000" dirty="0">
                          <a:effectLst/>
                          <a:latin typeface="Times New Roman" panose="02020603050405020304" pitchFamily="18" charset="0"/>
                          <a:cs typeface="B Lotus" panose="00000400000000000000" pitchFamily="2" charset="-78"/>
                        </a:rPr>
                        <a:t>R</a:t>
                      </a:r>
                      <a:endParaRPr lang="en-US" sz="2000" dirty="0">
                        <a:effectLst/>
                        <a:latin typeface="Calibri" panose="020F0502020204030204" pitchFamily="34" charset="0"/>
                      </a:endParaRPr>
                    </a:p>
                  </a:txBody>
                  <a:tcPr marL="68580" marR="6858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en-US" sz="2000" dirty="0">
                          <a:effectLst/>
                          <a:latin typeface="Times New Roman" panose="02020603050405020304" pitchFamily="18" charset="0"/>
                          <a:cs typeface="B Lotus" panose="00000400000000000000" pitchFamily="2" charset="-78"/>
                        </a:rPr>
                        <a:t>T1</a:t>
                      </a:r>
                      <a:endParaRPr lang="en-US" sz="2000" dirty="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fa-IR" sz="2000" dirty="0">
                          <a:effectLst/>
                          <a:latin typeface="Times New Roman" panose="02020603050405020304" pitchFamily="18" charset="0"/>
                          <a:cs typeface="B Lotus" panose="00000400000000000000" pitchFamily="2" charset="-78"/>
                        </a:rPr>
                        <a:t>__</a:t>
                      </a:r>
                      <a:endParaRPr lang="en-US" sz="2000" dirty="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en-US" sz="2000" dirty="0">
                          <a:effectLst/>
                          <a:latin typeface="Times New Roman" panose="02020603050405020304" pitchFamily="18" charset="0"/>
                          <a:cs typeface="B Lotus" panose="00000400000000000000" pitchFamily="2" charset="-78"/>
                        </a:rPr>
                        <a:t>T2</a:t>
                      </a:r>
                      <a:endParaRPr lang="en-US" sz="2000" dirty="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spcAft>
                          <a:spcPts val="0"/>
                        </a:spcAft>
                      </a:pPr>
                      <a:r>
                        <a:rPr lang="en-US" sz="2000" dirty="0">
                          <a:solidFill>
                            <a:srgbClr val="FF0000"/>
                          </a:solidFill>
                          <a:effectLst/>
                          <a:latin typeface="Times New Roman" panose="02020603050405020304" pitchFamily="18" charset="0"/>
                          <a:cs typeface="B Lotus" panose="00000400000000000000" pitchFamily="2" charset="-78"/>
                        </a:rPr>
                        <a:t>T</a:t>
                      </a:r>
                      <a:r>
                        <a:rPr lang="fa-IR" sz="2000" dirty="0">
                          <a:solidFill>
                            <a:srgbClr val="FF0000"/>
                          </a:solidFill>
                          <a:effectLst/>
                          <a:latin typeface="Times New Roman" panose="02020603050405020304" pitchFamily="18" charset="0"/>
                          <a:cs typeface="B Lotus" panose="00000400000000000000" pitchFamily="2" charset="-78"/>
                        </a:rPr>
                        <a:t>3</a:t>
                      </a:r>
                      <a:endParaRPr lang="en-US" sz="2000" dirty="0">
                        <a:effectLst/>
                        <a:latin typeface="Calibri" panose="020F0502020204030204" pitchFamily="34" charset="0"/>
                      </a:endParaRPr>
                    </a:p>
                  </a:txBody>
                  <a:tcPr marL="68580" marR="6858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Rectangle 3"/>
          <p:cNvSpPr/>
          <p:nvPr/>
        </p:nvSpPr>
        <p:spPr>
          <a:xfrm>
            <a:off x="5793187" y="7933604"/>
            <a:ext cx="3961341" cy="292388"/>
          </a:xfrm>
          <a:prstGeom prst="rect">
            <a:avLst/>
          </a:prstGeom>
        </p:spPr>
        <p:txBody>
          <a:bodyPr wrap="none">
            <a:spAutoFit/>
          </a:bodyPr>
          <a:lstStyle/>
          <a:p>
            <a:pPr algn="r" rtl="1"/>
            <a:r>
              <a:rPr lang="fa-IR" sz="1300" dirty="0">
                <a:latin typeface="Traditional Arabic" panose="02020603050405020304" pitchFamily="18" charset="-78"/>
                <a:ea typeface="Calibri" panose="020F0502020204030204" pitchFamily="34" charset="0"/>
                <a:cs typeface="B Lotus" panose="00000400000000000000" pitchFamily="2" charset="-78"/>
              </a:rPr>
              <a:t>1</a:t>
            </a:r>
            <a:r>
              <a:rPr lang="en-US" sz="1300" dirty="0">
                <a:latin typeface="Traditional Arabic" panose="02020603050405020304" pitchFamily="18" charset="-78"/>
                <a:ea typeface="Calibri" panose="020F0502020204030204" pitchFamily="34" charset="0"/>
                <a:cs typeface="B Lotus" panose="00000400000000000000" pitchFamily="2" charset="-78"/>
              </a:rPr>
              <a:t>T</a:t>
            </a:r>
            <a:r>
              <a:rPr lang="fa-IR" sz="1300" dirty="0">
                <a:latin typeface="Traditional Arabic" panose="02020603050405020304" pitchFamily="18" charset="-78"/>
                <a:ea typeface="Calibri" panose="020F0502020204030204" pitchFamily="34" charset="0"/>
                <a:cs typeface="B Lotus" panose="00000400000000000000" pitchFamily="2" charset="-78"/>
              </a:rPr>
              <a:t> پیش آزمون، 2</a:t>
            </a:r>
            <a:r>
              <a:rPr lang="en-US" sz="1300" dirty="0">
                <a:latin typeface="Traditional Arabic" panose="02020603050405020304" pitchFamily="18" charset="-78"/>
                <a:ea typeface="Calibri" panose="020F0502020204030204" pitchFamily="34" charset="0"/>
                <a:cs typeface="B Lotus" panose="00000400000000000000" pitchFamily="2" charset="-78"/>
              </a:rPr>
              <a:t>T</a:t>
            </a:r>
            <a:r>
              <a:rPr lang="fa-IR" sz="1300" dirty="0">
                <a:latin typeface="Traditional Arabic" panose="02020603050405020304" pitchFamily="18" charset="-78"/>
                <a:ea typeface="Calibri" panose="020F0502020204030204" pitchFamily="34" charset="0"/>
                <a:cs typeface="B Lotus" panose="00000400000000000000" pitchFamily="2" charset="-78"/>
              </a:rPr>
              <a:t> پس آزمون و</a:t>
            </a:r>
            <a:r>
              <a:rPr lang="fa-IR" sz="1000" dirty="0">
                <a:solidFill>
                  <a:srgbClr val="FF0000"/>
                </a:solidFill>
                <a:latin typeface="Times New Roman" panose="02020603050405020304" pitchFamily="18" charset="0"/>
                <a:ea typeface="Calibri" panose="020F0502020204030204" pitchFamily="34" charset="0"/>
                <a:cs typeface="B Lotus" panose="00000400000000000000" pitchFamily="2" charset="-78"/>
              </a:rPr>
              <a:t>3</a:t>
            </a:r>
            <a:r>
              <a:rPr lang="en-US" sz="1000" dirty="0">
                <a:solidFill>
                  <a:srgbClr val="FF0000"/>
                </a:solidFill>
                <a:latin typeface="Times New Roman" panose="02020603050405020304" pitchFamily="18" charset="0"/>
                <a:ea typeface="Calibri" panose="020F0502020204030204" pitchFamily="34" charset="0"/>
                <a:cs typeface="B Lotus" panose="00000400000000000000" pitchFamily="2" charset="-78"/>
              </a:rPr>
              <a:t>T </a:t>
            </a:r>
            <a:r>
              <a:rPr lang="fa-IR" sz="1000" dirty="0">
                <a:solidFill>
                  <a:srgbClr val="FF0000"/>
                </a:solidFill>
                <a:latin typeface="Times New Roman" panose="02020603050405020304" pitchFamily="18" charset="0"/>
                <a:ea typeface="Calibri" panose="020F0502020204030204" pitchFamily="34" charset="0"/>
                <a:cs typeface="B Lotus" panose="00000400000000000000" pitchFamily="2" charset="-78"/>
              </a:rPr>
              <a:t> پیگیری و</a:t>
            </a:r>
            <a:r>
              <a:rPr lang="fa-IR" sz="1300" dirty="0">
                <a:latin typeface="Traditional Arabic" panose="02020603050405020304" pitchFamily="18" charset="-78"/>
                <a:ea typeface="Calibri" panose="020F0502020204030204" pitchFamily="34" charset="0"/>
                <a:cs typeface="B Lotus" panose="00000400000000000000" pitchFamily="2" charset="-78"/>
              </a:rPr>
              <a:t> </a:t>
            </a:r>
            <a:r>
              <a:rPr lang="en-US" sz="1300" dirty="0">
                <a:latin typeface="Traditional Arabic" panose="02020603050405020304" pitchFamily="18" charset="-78"/>
                <a:ea typeface="Calibri" panose="020F0502020204030204" pitchFamily="34" charset="0"/>
                <a:cs typeface="B Lotus" panose="00000400000000000000" pitchFamily="2" charset="-78"/>
              </a:rPr>
              <a:t>R</a:t>
            </a:r>
            <a:r>
              <a:rPr lang="fa-IR" sz="1300" dirty="0">
                <a:latin typeface="Traditional Arabic" panose="02020603050405020304" pitchFamily="18" charset="-78"/>
                <a:ea typeface="Calibri" panose="020F0502020204030204" pitchFamily="34" charset="0"/>
                <a:cs typeface="B Lotus" panose="00000400000000000000" pitchFamily="2" charset="-78"/>
              </a:rPr>
              <a:t> انتخاب تصادفی می باشد</a:t>
            </a:r>
            <a:endParaRPr lang="en-US" dirty="0"/>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97463" y="148684"/>
            <a:ext cx="1308400" cy="1648585"/>
          </a:xfrm>
          <a:prstGeom prst="roundRect">
            <a:avLst>
              <a:gd name="adj" fmla="val 16667"/>
            </a:avLst>
          </a:prstGeom>
          <a:ln>
            <a:noFill/>
          </a:ln>
          <a:effectLst>
            <a:glow rad="63500">
              <a:srgbClr val="FFFF00">
                <a:alpha val="40000"/>
              </a:srgbClr>
            </a:glow>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533" y="204362"/>
            <a:ext cx="1092419" cy="1440921"/>
          </a:xfrm>
          <a:prstGeom prst="rect">
            <a:avLst/>
          </a:prstGeom>
          <a:effectLst>
            <a:glow rad="63500">
              <a:schemeClr val="accent4">
                <a:satMod val="175000"/>
                <a:alpha val="40000"/>
              </a:schemeClr>
            </a:glow>
            <a:outerShdw blurRad="50800" dist="38100" dir="8100000" algn="tr" rotWithShape="0">
              <a:prstClr val="black">
                <a:alpha val="40000"/>
              </a:prstClr>
            </a:outerShdw>
          </a:effectLst>
        </p:spPr>
      </p:pic>
      <p:sp>
        <p:nvSpPr>
          <p:cNvPr id="14" name="Title 4"/>
          <p:cNvSpPr txBox="1">
            <a:spLocks/>
          </p:cNvSpPr>
          <p:nvPr/>
        </p:nvSpPr>
        <p:spPr>
          <a:xfrm>
            <a:off x="486730" y="228575"/>
            <a:ext cx="11881485" cy="547842"/>
          </a:xfrm>
          <a:prstGeom prst="rect">
            <a:avLst/>
          </a:prstGeom>
          <a:noFill/>
        </p:spPr>
        <p:txBody>
          <a:bodyPr vert="horz" wrap="square" lIns="91440" tIns="45720" rIns="91440" bIns="45720" rtlCol="0" anchor="t">
            <a:spAutoFit/>
          </a:bodyPr>
          <a:lst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a:lstStyle>
          <a:p>
            <a:pPr algn="ctr" rtl="1"/>
            <a:r>
              <a:rPr lang="fa-IR" sz="3200" b="1" dirty="0" smtClean="0">
                <a:ln>
                  <a:solidFill>
                    <a:srgbClr val="FFC000"/>
                  </a:solidFill>
                </a:ln>
                <a:solidFill>
                  <a:srgbClr val="FF0000"/>
                </a:solidFill>
                <a:effectLst>
                  <a:outerShdw blurRad="38100" dist="38100" dir="2700000" algn="tl">
                    <a:srgbClr val="000000">
                      <a:alpha val="43137"/>
                    </a:srgbClr>
                  </a:outerShdw>
                </a:effectLst>
                <a:latin typeface="IranNastaliq" pitchFamily="18" charset="0"/>
                <a:cs typeface="IranNastaliq" pitchFamily="18" charset="0"/>
              </a:rPr>
              <a:t>بررسی تاثیر روش تدریس نیاز محور بر تربیت اخلاقی دانشجو معلمان دختر دانشگاه فرهنگیان استان گیلان</a:t>
            </a:r>
            <a:endParaRPr lang="en-US" sz="3200" dirty="0">
              <a:ln>
                <a:solidFill>
                  <a:srgbClr val="FFC000"/>
                </a:solidFill>
              </a:ln>
            </a:endParaRPr>
          </a:p>
        </p:txBody>
      </p:sp>
      <p:sp>
        <p:nvSpPr>
          <p:cNvPr id="15" name="Rectangle 14"/>
          <p:cNvSpPr/>
          <p:nvPr/>
        </p:nvSpPr>
        <p:spPr>
          <a:xfrm>
            <a:off x="1084794" y="8597270"/>
            <a:ext cx="3028393" cy="646331"/>
          </a:xfrm>
          <a:prstGeom prst="rect">
            <a:avLst/>
          </a:prstGeom>
        </p:spPr>
        <p:txBody>
          <a:bodyPr wrap="none">
            <a:spAutoFit/>
          </a:bodyPr>
          <a:lstStyle/>
          <a:p>
            <a:pPr lvl="0" algn="r" rtl="1">
              <a:defRPr/>
            </a:pPr>
            <a:r>
              <a:rPr lang="fa-IR" sz="3600" b="1" dirty="0">
                <a:solidFill>
                  <a:srgbClr val="00B050"/>
                </a:solidFill>
                <a:effectLst>
                  <a:glow rad="101600">
                    <a:schemeClr val="accent4">
                      <a:satMod val="175000"/>
                      <a:alpha val="40000"/>
                    </a:schemeClr>
                  </a:glow>
                  <a:innerShdw blurRad="63500" dist="50800" dir="8100000">
                    <a:prstClr val="black">
                      <a:alpha val="50000"/>
                    </a:prstClr>
                  </a:innerShdw>
                </a:effectLst>
                <a:latin typeface="IranNastaliq" pitchFamily="18" charset="0"/>
                <a:cs typeface="IranNastaliq" pitchFamily="18" charset="0"/>
              </a:rPr>
              <a:t>دکتر صونیا زارع استادیار دانشگاه فرهنگیان</a:t>
            </a:r>
            <a:endParaRPr lang="en-US" sz="3600" kern="0" dirty="0">
              <a:solidFill>
                <a:srgbClr val="00B050"/>
              </a:solidFill>
              <a:effectLst>
                <a:glow rad="101600">
                  <a:schemeClr val="accent4">
                    <a:satMod val="175000"/>
                    <a:alpha val="40000"/>
                  </a:schemeClr>
                </a:glow>
                <a:innerShdw blurRad="63500" dist="50800" dir="8100000">
                  <a:prstClr val="black">
                    <a:alpha val="50000"/>
                  </a:prstClr>
                </a:innerShdw>
              </a:effectLst>
            </a:endParaRPr>
          </a:p>
        </p:txBody>
      </p:sp>
    </p:spTree>
    <p:extLst>
      <p:ext uri="{BB962C8B-B14F-4D97-AF65-F5344CB8AC3E}">
        <p14:creationId xmlns:p14="http://schemas.microsoft.com/office/powerpoint/2010/main" val="34713857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20727</TotalTime>
  <Words>5798</Words>
  <Application>Microsoft Office PowerPoint</Application>
  <PresentationFormat>A3 Paper (297x420 mm)</PresentationFormat>
  <Paragraphs>1033</Paragraphs>
  <Slides>35</Slides>
  <Notes>0</Notes>
  <HiddenSlides>0</HiddenSlides>
  <MMClips>0</MMClips>
  <ScaleCrop>false</ScaleCrop>
  <HeadingPairs>
    <vt:vector size="6" baseType="variant">
      <vt:variant>
        <vt:lpstr>Fonts Used</vt:lpstr>
      </vt:variant>
      <vt:variant>
        <vt:i4>19</vt:i4>
      </vt:variant>
      <vt:variant>
        <vt:lpstr>Theme</vt:lpstr>
      </vt:variant>
      <vt:variant>
        <vt:i4>1</vt:i4>
      </vt:variant>
      <vt:variant>
        <vt:lpstr>Slide Titles</vt:lpstr>
      </vt:variant>
      <vt:variant>
        <vt:i4>35</vt:i4>
      </vt:variant>
    </vt:vector>
  </HeadingPairs>
  <TitlesOfParts>
    <vt:vector size="55" baseType="lpstr">
      <vt:lpstr>宋体</vt:lpstr>
      <vt:lpstr>Arial</vt:lpstr>
      <vt:lpstr>B Badr</vt:lpstr>
      <vt:lpstr>B Baran</vt:lpstr>
      <vt:lpstr>B Jadid</vt:lpstr>
      <vt:lpstr>B Jalal</vt:lpstr>
      <vt:lpstr>B Koodak</vt:lpstr>
      <vt:lpstr>B Lotus</vt:lpstr>
      <vt:lpstr>B Shiraz</vt:lpstr>
      <vt:lpstr>B Titr</vt:lpstr>
      <vt:lpstr>B Zar</vt:lpstr>
      <vt:lpstr>Calibri</vt:lpstr>
      <vt:lpstr>Calibri Light</vt:lpstr>
      <vt:lpstr>Cambria Math</vt:lpstr>
      <vt:lpstr>IranNastaliq</vt:lpstr>
      <vt:lpstr>Times New Roman</vt:lpstr>
      <vt:lpstr>Traditional Arabic</vt:lpstr>
      <vt:lpstr>Verdana</vt:lpstr>
      <vt:lpstr>Wingdings</vt:lpstr>
      <vt:lpstr>Office Theme</vt:lpstr>
      <vt:lpstr>PowerPoint Presentation</vt:lpstr>
      <vt:lpstr>PowerPoint Presentation</vt:lpstr>
      <vt:lpstr>بررسی تاثیر روش تدریس نیاز محور در درس آیین زندگی بر بر تربیت اخلاقی دانشجو معلمان دانشگاه فرهنگیان در پردیس بنت الهدی صدر رشت</vt:lpstr>
      <vt:lpstr>فصل اول: کلیات فصل دوم: مبانی نظری و پیشینه پژوهش فصل سوم:روش شناسی فصل چهارم: تجزیه و تحلیل داده ها فصل پنجم: بحث ونتیجه گیری  همچنین در این طرح فصلی به عنوان ضمائم گذاشته شده است که اسناد مربوط به اجرای  طرح جهت استفاده پژوهشگران محترم  قرار داده شده است.</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Kalaye Digital</dc:creator>
  <cp:lastModifiedBy>Kalaye Digital</cp:lastModifiedBy>
  <cp:revision>123</cp:revision>
  <dcterms:created xsi:type="dcterms:W3CDTF">2019-11-20T16:36:49Z</dcterms:created>
  <dcterms:modified xsi:type="dcterms:W3CDTF">2019-12-09T05:32:42Z</dcterms:modified>
</cp:coreProperties>
</file>